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Ex1.xml" ContentType="application/vnd.ms-office.chartex+xml"/>
  <Override PartName="/ppt/charts/style10.xml" ContentType="application/vnd.ms-office.chartstyle+xml"/>
  <Override PartName="/ppt/charts/colors10.xml" ContentType="application/vnd.ms-office.chartcolorstyle+xml"/>
  <Override PartName="/ppt/charts/chart10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1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4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5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6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7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8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drawings/drawing2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67"/>
  </p:notesMasterIdLst>
  <p:handoutMasterIdLst>
    <p:handoutMasterId r:id="rId68"/>
  </p:handoutMasterIdLst>
  <p:sldIdLst>
    <p:sldId id="7078" r:id="rId2"/>
    <p:sldId id="7137" r:id="rId3"/>
    <p:sldId id="7011" r:id="rId4"/>
    <p:sldId id="7152" r:id="rId5"/>
    <p:sldId id="7256" r:id="rId6"/>
    <p:sldId id="7249" r:id="rId7"/>
    <p:sldId id="7193" r:id="rId8"/>
    <p:sldId id="7245" r:id="rId9"/>
    <p:sldId id="7228" r:id="rId10"/>
    <p:sldId id="7252" r:id="rId11"/>
    <p:sldId id="7164" r:id="rId12"/>
    <p:sldId id="7165" r:id="rId13"/>
    <p:sldId id="7166" r:id="rId14"/>
    <p:sldId id="7167" r:id="rId15"/>
    <p:sldId id="7168" r:id="rId16"/>
    <p:sldId id="7169" r:id="rId17"/>
    <p:sldId id="7170" r:id="rId18"/>
    <p:sldId id="7171" r:id="rId19"/>
    <p:sldId id="7172" r:id="rId20"/>
    <p:sldId id="7250" r:id="rId21"/>
    <p:sldId id="7231" r:id="rId22"/>
    <p:sldId id="7196" r:id="rId23"/>
    <p:sldId id="7246" r:id="rId24"/>
    <p:sldId id="7232" r:id="rId25"/>
    <p:sldId id="7253" r:id="rId26"/>
    <p:sldId id="7179" r:id="rId27"/>
    <p:sldId id="7181" r:id="rId28"/>
    <p:sldId id="7214" r:id="rId29"/>
    <p:sldId id="7173" r:id="rId30"/>
    <p:sldId id="7204" r:id="rId31"/>
    <p:sldId id="7174" r:id="rId32"/>
    <p:sldId id="7175" r:id="rId33"/>
    <p:sldId id="7176" r:id="rId34"/>
    <p:sldId id="7180" r:id="rId35"/>
    <p:sldId id="7177" r:id="rId36"/>
    <p:sldId id="7178" r:id="rId37"/>
    <p:sldId id="7233" r:id="rId38"/>
    <p:sldId id="7251" r:id="rId39"/>
    <p:sldId id="7247" r:id="rId40"/>
    <p:sldId id="7234" r:id="rId41"/>
    <p:sldId id="7183" r:id="rId42"/>
    <p:sldId id="7182" r:id="rId43"/>
    <p:sldId id="7184" r:id="rId44"/>
    <p:sldId id="7186" r:id="rId45"/>
    <p:sldId id="7185" r:id="rId46"/>
    <p:sldId id="7199" r:id="rId47"/>
    <p:sldId id="7187" r:id="rId48"/>
    <p:sldId id="7188" r:id="rId49"/>
    <p:sldId id="7206" r:id="rId50"/>
    <p:sldId id="7190" r:id="rId51"/>
    <p:sldId id="7189" r:id="rId52"/>
    <p:sldId id="7241" r:id="rId53"/>
    <p:sldId id="7240" r:id="rId54"/>
    <p:sldId id="7242" r:id="rId55"/>
    <p:sldId id="7243" r:id="rId56"/>
    <p:sldId id="7248" r:id="rId57"/>
    <p:sldId id="7223" r:id="rId58"/>
    <p:sldId id="7221" r:id="rId59"/>
    <p:sldId id="7255" r:id="rId60"/>
    <p:sldId id="7257" r:id="rId61"/>
    <p:sldId id="7258" r:id="rId62"/>
    <p:sldId id="7259" r:id="rId63"/>
    <p:sldId id="7260" r:id="rId64"/>
    <p:sldId id="7261" r:id="rId65"/>
    <p:sldId id="7262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ing" id="{9C0D63FD-29C3-4551-99BF-2AF11E5A2BFC}">
          <p14:sldIdLst>
            <p14:sldId id="7078"/>
            <p14:sldId id="7137"/>
            <p14:sldId id="7011"/>
            <p14:sldId id="7152"/>
            <p14:sldId id="7256"/>
            <p14:sldId id="7249"/>
            <p14:sldId id="7193"/>
          </p14:sldIdLst>
        </p14:section>
        <p14:section name="Level 1: Overused Native Charts" id="{67807ECF-95A1-4732-AB5F-E59525303E0B}">
          <p14:sldIdLst>
            <p14:sldId id="7245"/>
            <p14:sldId id="7228"/>
            <p14:sldId id="7252"/>
            <p14:sldId id="7164"/>
            <p14:sldId id="7165"/>
            <p14:sldId id="7166"/>
            <p14:sldId id="7167"/>
            <p14:sldId id="7168"/>
            <p14:sldId id="7169"/>
            <p14:sldId id="7170"/>
            <p14:sldId id="7171"/>
            <p14:sldId id="7172"/>
            <p14:sldId id="7250"/>
            <p14:sldId id="7231"/>
            <p14:sldId id="7196"/>
          </p14:sldIdLst>
        </p14:section>
        <p14:section name="Level 2: Underused Native Charts" id="{74B3EF97-4CBD-43A8-B39C-8CC11F84AF58}">
          <p14:sldIdLst>
            <p14:sldId id="7246"/>
            <p14:sldId id="7232"/>
            <p14:sldId id="7253"/>
            <p14:sldId id="7179"/>
            <p14:sldId id="7181"/>
            <p14:sldId id="7214"/>
            <p14:sldId id="7173"/>
            <p14:sldId id="7204"/>
            <p14:sldId id="7174"/>
            <p14:sldId id="7175"/>
            <p14:sldId id="7176"/>
            <p14:sldId id="7180"/>
            <p14:sldId id="7177"/>
            <p14:sldId id="7178"/>
            <p14:sldId id="7233"/>
            <p14:sldId id="7251"/>
          </p14:sldIdLst>
        </p14:section>
        <p14:section name="Level 3: Non-Native Charts" id="{E044CD7B-04A9-4CD4-A383-4877A2D87FBE}">
          <p14:sldIdLst>
            <p14:sldId id="7247"/>
            <p14:sldId id="7234"/>
            <p14:sldId id="7183"/>
            <p14:sldId id="7182"/>
            <p14:sldId id="7184"/>
            <p14:sldId id="7186"/>
            <p14:sldId id="7185"/>
            <p14:sldId id="7199"/>
            <p14:sldId id="7187"/>
            <p14:sldId id="7188"/>
            <p14:sldId id="7206"/>
            <p14:sldId id="7190"/>
            <p14:sldId id="7189"/>
            <p14:sldId id="7241"/>
            <p14:sldId id="7240"/>
            <p14:sldId id="7242"/>
            <p14:sldId id="7243"/>
            <p14:sldId id="7248"/>
          </p14:sldIdLst>
        </p14:section>
        <p14:section name="Dashboards" id="{B3F3BED3-EF80-4127-9C06-757DA06C3C06}">
          <p14:sldIdLst>
            <p14:sldId id="7223"/>
            <p14:sldId id="7221"/>
            <p14:sldId id="7255"/>
          </p14:sldIdLst>
        </p14:section>
        <p14:section name="GIF" id="{77BFD3DD-67B9-450D-A179-FE60ACB43153}">
          <p14:sldIdLst>
            <p14:sldId id="7257"/>
            <p14:sldId id="7258"/>
            <p14:sldId id="7259"/>
            <p14:sldId id="7260"/>
            <p14:sldId id="7261"/>
            <p14:sldId id="7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 K. Emery" initials="AKE" lastIdx="17" clrIdx="0">
    <p:extLst>
      <p:ext uri="{19B8F6BF-5375-455C-9EA6-DF929625EA0E}">
        <p15:presenceInfo xmlns:p15="http://schemas.microsoft.com/office/powerpoint/2012/main" userId="1263f09fffc08fa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FFFFFF"/>
    <a:srgbClr val="F8F8F8"/>
    <a:srgbClr val="F2F2F2"/>
    <a:srgbClr val="000000"/>
    <a:srgbClr val="F5F5F5"/>
    <a:srgbClr val="FFE00C"/>
    <a:srgbClr val="B715B7"/>
    <a:srgbClr val="3C4981"/>
    <a:srgbClr val="6DC33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F51236-A3C9-46F4-887E-DE326DA7250B}" v="3" dt="2025-09-25T22:18:57.0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3400" autoAdjust="0"/>
  </p:normalViewPr>
  <p:slideViewPr>
    <p:cSldViewPr snapToGrid="0">
      <p:cViewPr varScale="1">
        <p:scale>
          <a:sx n="84" d="100"/>
          <a:sy n="84" d="100"/>
        </p:scale>
        <p:origin x="581" y="288"/>
      </p:cViewPr>
      <p:guideLst/>
    </p:cSldViewPr>
  </p:slideViewPr>
  <p:outlineViewPr>
    <p:cViewPr>
      <p:scale>
        <a:sx n="33" d="100"/>
        <a:sy n="33" d="100"/>
      </p:scale>
      <p:origin x="0" y="-7746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219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 K. Emery" userId="1263f09fffc08fa0" providerId="LiveId" clId="{ED0FC1AD-171E-4C94-9C42-54C12BBAC1D6}"/>
    <pc:docChg chg="custSel addSld modSld sldOrd addSection modSection">
      <pc:chgData name="Ann K. Emery" userId="1263f09fffc08fa0" providerId="LiveId" clId="{ED0FC1AD-171E-4C94-9C42-54C12BBAC1D6}" dt="2025-05-10T19:22:51.651" v="41" actId="12789"/>
      <pc:docMkLst>
        <pc:docMk/>
      </pc:docMkLst>
      <pc:sldChg chg="modSp add mod ord modClrScheme chgLayout">
        <pc:chgData name="Ann K. Emery" userId="1263f09fffc08fa0" providerId="LiveId" clId="{ED0FC1AD-171E-4C94-9C42-54C12BBAC1D6}" dt="2025-05-10T19:21:39.014" v="26" actId="700"/>
        <pc:sldMkLst>
          <pc:docMk/>
          <pc:sldMk cId="2850646791" sldId="7257"/>
        </pc:sldMkLst>
      </pc:sldChg>
      <pc:sldChg chg="modSp add mod modClrScheme chgLayout">
        <pc:chgData name="Ann K. Emery" userId="1263f09fffc08fa0" providerId="LiveId" clId="{ED0FC1AD-171E-4C94-9C42-54C12BBAC1D6}" dt="2025-05-10T19:21:45.289" v="27"/>
        <pc:sldMkLst>
          <pc:docMk/>
          <pc:sldMk cId="3476049534" sldId="7258"/>
        </pc:sldMkLst>
      </pc:sldChg>
      <pc:sldChg chg="modSp add mod modClrScheme chgLayout">
        <pc:chgData name="Ann K. Emery" userId="1263f09fffc08fa0" providerId="LiveId" clId="{ED0FC1AD-171E-4C94-9C42-54C12BBAC1D6}" dt="2025-05-10T19:21:48.104" v="28"/>
        <pc:sldMkLst>
          <pc:docMk/>
          <pc:sldMk cId="2113312940" sldId="7259"/>
        </pc:sldMkLst>
      </pc:sldChg>
      <pc:sldChg chg="addSp delSp modSp add mod modClrScheme chgLayout">
        <pc:chgData name="Ann K. Emery" userId="1263f09fffc08fa0" providerId="LiveId" clId="{ED0FC1AD-171E-4C94-9C42-54C12BBAC1D6}" dt="2025-05-10T19:22:32.487" v="37" actId="12789"/>
        <pc:sldMkLst>
          <pc:docMk/>
          <pc:sldMk cId="2426255819" sldId="7260"/>
        </pc:sldMkLst>
      </pc:sldChg>
      <pc:sldChg chg="addSp delSp modSp add mod modClrScheme chgLayout">
        <pc:chgData name="Ann K. Emery" userId="1263f09fffc08fa0" providerId="LiveId" clId="{ED0FC1AD-171E-4C94-9C42-54C12BBAC1D6}" dt="2025-05-10T19:22:44.124" v="39" actId="12789"/>
        <pc:sldMkLst>
          <pc:docMk/>
          <pc:sldMk cId="1210850042" sldId="7261"/>
        </pc:sldMkLst>
      </pc:sldChg>
      <pc:sldChg chg="addSp delSp modSp add mod">
        <pc:chgData name="Ann K. Emery" userId="1263f09fffc08fa0" providerId="LiveId" clId="{ED0FC1AD-171E-4C94-9C42-54C12BBAC1D6}" dt="2025-05-10T19:22:51.651" v="41" actId="12789"/>
        <pc:sldMkLst>
          <pc:docMk/>
          <pc:sldMk cId="1349910544" sldId="7262"/>
        </pc:sldMkLst>
      </pc:sldChg>
    </pc:docChg>
  </pc:docChgLst>
  <pc:docChgLst>
    <pc:chgData name="Ann K. Emery" userId="1263f09fffc08fa0" providerId="LiveId" clId="{E9D3F8BD-C005-4DB7-ACEC-48C32D741354}"/>
    <pc:docChg chg="custSel modSld">
      <pc:chgData name="Ann K. Emery" userId="1263f09fffc08fa0" providerId="LiveId" clId="{E9D3F8BD-C005-4DB7-ACEC-48C32D741354}" dt="2025-09-25T22:20:09.042" v="37" actId="729"/>
      <pc:docMkLst>
        <pc:docMk/>
      </pc:docMkLst>
      <pc:sldChg chg="modSp mod">
        <pc:chgData name="Ann K. Emery" userId="1263f09fffc08fa0" providerId="LiveId" clId="{E9D3F8BD-C005-4DB7-ACEC-48C32D741354}" dt="2025-09-25T16:58:10.070" v="32" actId="20577"/>
        <pc:sldMkLst>
          <pc:docMk/>
          <pc:sldMk cId="396849356" sldId="7078"/>
        </pc:sldMkLst>
        <pc:spChg chg="mod">
          <ac:chgData name="Ann K. Emery" userId="1263f09fffc08fa0" providerId="LiveId" clId="{E9D3F8BD-C005-4DB7-ACEC-48C32D741354}" dt="2025-09-25T16:58:10.070" v="32" actId="20577"/>
          <ac:spMkLst>
            <pc:docMk/>
            <pc:sldMk cId="396849356" sldId="7078"/>
            <ac:spMk id="8" creationId="{277FDD0B-2311-4FEB-8C0C-93689642F761}"/>
          </ac:spMkLst>
        </pc:spChg>
      </pc:sldChg>
      <pc:sldChg chg="modSp mod">
        <pc:chgData name="Ann K. Emery" userId="1263f09fffc08fa0" providerId="LiveId" clId="{E9D3F8BD-C005-4DB7-ACEC-48C32D741354}" dt="2025-09-25T22:19:06.676" v="36" actId="1076"/>
        <pc:sldMkLst>
          <pc:docMk/>
          <pc:sldMk cId="384497055" sldId="7164"/>
        </pc:sldMkLst>
        <pc:graphicFrameChg chg="mod">
          <ac:chgData name="Ann K. Emery" userId="1263f09fffc08fa0" providerId="LiveId" clId="{E9D3F8BD-C005-4DB7-ACEC-48C32D741354}" dt="2025-09-25T22:19:06.676" v="36" actId="1076"/>
          <ac:graphicFrameMkLst>
            <pc:docMk/>
            <pc:sldMk cId="384497055" sldId="7164"/>
            <ac:graphicFrameMk id="6" creationId="{8EEE6468-B455-3D4C-309C-0E47BBFF9F96}"/>
          </ac:graphicFrameMkLst>
        </pc:graphicFrameChg>
      </pc:sldChg>
      <pc:sldChg chg="modSp mod">
        <pc:chgData name="Ann K. Emery" userId="1263f09fffc08fa0" providerId="LiveId" clId="{E9D3F8BD-C005-4DB7-ACEC-48C32D741354}" dt="2025-09-25T22:19:01.914" v="35" actId="1076"/>
        <pc:sldMkLst>
          <pc:docMk/>
          <pc:sldMk cId="2355764015" sldId="7165"/>
        </pc:sldMkLst>
        <pc:graphicFrameChg chg="mod">
          <ac:chgData name="Ann K. Emery" userId="1263f09fffc08fa0" providerId="LiveId" clId="{E9D3F8BD-C005-4DB7-ACEC-48C32D741354}" dt="2025-09-25T22:19:01.914" v="35" actId="1076"/>
          <ac:graphicFrameMkLst>
            <pc:docMk/>
            <pc:sldMk cId="2355764015" sldId="7165"/>
            <ac:graphicFrameMk id="6" creationId="{8EEE6468-B455-3D4C-309C-0E47BBFF9F96}"/>
          </ac:graphicFrameMkLst>
        </pc:graphicFrameChg>
      </pc:sldChg>
      <pc:sldChg chg="addSp delSp mod">
        <pc:chgData name="Ann K. Emery" userId="1263f09fffc08fa0" providerId="LiveId" clId="{E9D3F8BD-C005-4DB7-ACEC-48C32D741354}" dt="2025-09-17T20:16:34.432" v="2" actId="478"/>
        <pc:sldMkLst>
          <pc:docMk/>
          <pc:sldMk cId="2498078933" sldId="7242"/>
        </pc:sldMkLst>
      </pc:sldChg>
      <pc:sldChg chg="addSp delSp modSp mod">
        <pc:chgData name="Ann K. Emery" userId="1263f09fffc08fa0" providerId="LiveId" clId="{E9D3F8BD-C005-4DB7-ACEC-48C32D741354}" dt="2025-09-17T20:17:37.726" v="12" actId="478"/>
        <pc:sldMkLst>
          <pc:docMk/>
          <pc:sldMk cId="979497196" sldId="7248"/>
        </pc:sldMkLst>
      </pc:sldChg>
      <pc:sldChg chg="mod modShow">
        <pc:chgData name="Ann K. Emery" userId="1263f09fffc08fa0" providerId="LiveId" clId="{E9D3F8BD-C005-4DB7-ACEC-48C32D741354}" dt="2025-09-25T22:20:09.042" v="37" actId="729"/>
        <pc:sldMkLst>
          <pc:docMk/>
          <pc:sldMk cId="2850646791" sldId="7257"/>
        </pc:sldMkLst>
      </pc:sldChg>
      <pc:sldChg chg="mod modShow">
        <pc:chgData name="Ann K. Emery" userId="1263f09fffc08fa0" providerId="LiveId" clId="{E9D3F8BD-C005-4DB7-ACEC-48C32D741354}" dt="2025-09-25T22:20:09.042" v="37" actId="729"/>
        <pc:sldMkLst>
          <pc:docMk/>
          <pc:sldMk cId="3476049534" sldId="7258"/>
        </pc:sldMkLst>
      </pc:sldChg>
      <pc:sldChg chg="mod modShow">
        <pc:chgData name="Ann K. Emery" userId="1263f09fffc08fa0" providerId="LiveId" clId="{E9D3F8BD-C005-4DB7-ACEC-48C32D741354}" dt="2025-09-25T22:20:09.042" v="37" actId="729"/>
        <pc:sldMkLst>
          <pc:docMk/>
          <pc:sldMk cId="2113312940" sldId="7259"/>
        </pc:sldMkLst>
      </pc:sldChg>
      <pc:sldChg chg="mod modShow">
        <pc:chgData name="Ann K. Emery" userId="1263f09fffc08fa0" providerId="LiveId" clId="{E9D3F8BD-C005-4DB7-ACEC-48C32D741354}" dt="2025-09-25T22:20:09.042" v="37" actId="729"/>
        <pc:sldMkLst>
          <pc:docMk/>
          <pc:sldMk cId="2426255819" sldId="7260"/>
        </pc:sldMkLst>
      </pc:sldChg>
      <pc:sldChg chg="mod modShow">
        <pc:chgData name="Ann K. Emery" userId="1263f09fffc08fa0" providerId="LiveId" clId="{E9D3F8BD-C005-4DB7-ACEC-48C32D741354}" dt="2025-09-25T22:20:09.042" v="37" actId="729"/>
        <pc:sldMkLst>
          <pc:docMk/>
          <pc:sldMk cId="1210850042" sldId="7261"/>
        </pc:sldMkLst>
      </pc:sldChg>
      <pc:sldChg chg="mod modShow">
        <pc:chgData name="Ann K. Emery" userId="1263f09fffc08fa0" providerId="LiveId" clId="{E9D3F8BD-C005-4DB7-ACEC-48C32D741354}" dt="2025-09-25T22:20:09.042" v="37" actId="729"/>
        <pc:sldMkLst>
          <pc:docMk/>
          <pc:sldMk cId="1349910544" sldId="726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Scatter-Plots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Scatter-Plots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Waffle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Waffle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Barcs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Population-Pyramids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Population-Pyramids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Dot-Plots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1263f09fffc08fa0/Training/COURSE%203%20-%20GREAT%20GRAPHS%20IN%20EXCEL/Activities/AnnKEmery_Excel-How-Tos_2023-03-01/AnnKEmery_Dot-Plots.xlsx" TargetMode="Externa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chartUserShapes" Target="../drawings/drawing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oleObject" Target="https://d.docs.live.net/1263f09fffc08fa0/Training/COURSE%203%20-%20GREAT%20GRAPHS%20IN%20EXCEL/Activities/AnnKEmery_Excel-How-Tos_2022-01-14/AnnKEmery_Geographic-Heat-Map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FE0-4047-98A3-15866D68967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FE0-4047-98A3-15866D68967D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E0-4047-98A3-15866D68967D}"/>
              </c:ext>
            </c:extLst>
          </c:dPt>
          <c:dLbls>
            <c:dLbl>
              <c:idx val="2"/>
              <c:layout>
                <c:manualLayout>
                  <c:x val="5.3466648166776459E-2"/>
                  <c:y val="0.1127057530300302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E0-4047-98A3-15866D6896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0.55000000000000004</c:v>
                </c:pt>
                <c:pt idx="1">
                  <c:v>0.35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E0-4047-98A3-15866D6896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'[AnnKEmery_Scatter-Plots.xlsx]Scatter Plots'!$B$52:$B$79</c:f>
              <c:numCache>
                <c:formatCode>0%</c:formatCode>
                <c:ptCount val="28"/>
                <c:pt idx="0">
                  <c:v>0.96</c:v>
                </c:pt>
                <c:pt idx="1">
                  <c:v>0.89</c:v>
                </c:pt>
                <c:pt idx="2">
                  <c:v>0.83</c:v>
                </c:pt>
                <c:pt idx="3">
                  <c:v>0.76</c:v>
                </c:pt>
                <c:pt idx="4">
                  <c:v>0.74</c:v>
                </c:pt>
                <c:pt idx="5">
                  <c:v>0.71</c:v>
                </c:pt>
                <c:pt idx="6">
                  <c:v>0.7</c:v>
                </c:pt>
                <c:pt idx="7">
                  <c:v>0.65</c:v>
                </c:pt>
                <c:pt idx="8">
                  <c:v>0.64</c:v>
                </c:pt>
                <c:pt idx="9">
                  <c:v>0.56000000000000005</c:v>
                </c:pt>
                <c:pt idx="10">
                  <c:v>0.55000000000000004</c:v>
                </c:pt>
                <c:pt idx="11">
                  <c:v>0.55000000000000004</c:v>
                </c:pt>
                <c:pt idx="12">
                  <c:v>0.53</c:v>
                </c:pt>
                <c:pt idx="13">
                  <c:v>0.49</c:v>
                </c:pt>
                <c:pt idx="14">
                  <c:v>0.49</c:v>
                </c:pt>
                <c:pt idx="15">
                  <c:v>0.47</c:v>
                </c:pt>
                <c:pt idx="16">
                  <c:v>0.43</c:v>
                </c:pt>
                <c:pt idx="17">
                  <c:v>0.43</c:v>
                </c:pt>
                <c:pt idx="18">
                  <c:v>0.37</c:v>
                </c:pt>
                <c:pt idx="19">
                  <c:v>0.36</c:v>
                </c:pt>
                <c:pt idx="20">
                  <c:v>0.28999999999999998</c:v>
                </c:pt>
                <c:pt idx="21">
                  <c:v>0.27</c:v>
                </c:pt>
                <c:pt idx="22">
                  <c:v>0.19</c:v>
                </c:pt>
                <c:pt idx="23">
                  <c:v>0.17</c:v>
                </c:pt>
                <c:pt idx="24">
                  <c:v>0.14000000000000001</c:v>
                </c:pt>
                <c:pt idx="25">
                  <c:v>0.13</c:v>
                </c:pt>
                <c:pt idx="26">
                  <c:v>0.09</c:v>
                </c:pt>
                <c:pt idx="27">
                  <c:v>0.49</c:v>
                </c:pt>
              </c:numCache>
            </c:numRef>
          </c:xVal>
          <c:yVal>
            <c:numRef>
              <c:f>'[AnnKEmery_Scatter-Plots.xlsx]Scatter Plots'!$C$52:$C$79</c:f>
              <c:numCache>
                <c:formatCode>0%</c:formatCode>
                <c:ptCount val="28"/>
                <c:pt idx="0">
                  <c:v>0.75</c:v>
                </c:pt>
                <c:pt idx="1">
                  <c:v>0.7</c:v>
                </c:pt>
                <c:pt idx="2">
                  <c:v>0.74</c:v>
                </c:pt>
                <c:pt idx="3">
                  <c:v>0.7</c:v>
                </c:pt>
                <c:pt idx="4">
                  <c:v>0.56999999999999995</c:v>
                </c:pt>
                <c:pt idx="5">
                  <c:v>0.6</c:v>
                </c:pt>
                <c:pt idx="6">
                  <c:v>0.4</c:v>
                </c:pt>
                <c:pt idx="7">
                  <c:v>0.5</c:v>
                </c:pt>
                <c:pt idx="8">
                  <c:v>0.5</c:v>
                </c:pt>
                <c:pt idx="9">
                  <c:v>0.3</c:v>
                </c:pt>
                <c:pt idx="10">
                  <c:v>0.2</c:v>
                </c:pt>
                <c:pt idx="11">
                  <c:v>0.14000000000000001</c:v>
                </c:pt>
                <c:pt idx="12">
                  <c:v>0.2</c:v>
                </c:pt>
                <c:pt idx="13">
                  <c:v>0.26</c:v>
                </c:pt>
                <c:pt idx="14">
                  <c:v>0.3</c:v>
                </c:pt>
                <c:pt idx="15">
                  <c:v>0.15</c:v>
                </c:pt>
                <c:pt idx="16">
                  <c:v>0.1</c:v>
                </c:pt>
                <c:pt idx="17">
                  <c:v>0.18</c:v>
                </c:pt>
                <c:pt idx="18">
                  <c:v>0.15</c:v>
                </c:pt>
                <c:pt idx="19">
                  <c:v>0.17</c:v>
                </c:pt>
                <c:pt idx="20">
                  <c:v>0.14000000000000001</c:v>
                </c:pt>
                <c:pt idx="21">
                  <c:v>0.1</c:v>
                </c:pt>
                <c:pt idx="22">
                  <c:v>-0.2</c:v>
                </c:pt>
                <c:pt idx="23">
                  <c:v>-0.05</c:v>
                </c:pt>
                <c:pt idx="24">
                  <c:v>-0.1</c:v>
                </c:pt>
                <c:pt idx="25">
                  <c:v>-0.11</c:v>
                </c:pt>
                <c:pt idx="26">
                  <c:v>-0.23</c:v>
                </c:pt>
                <c:pt idx="27">
                  <c:v>0.2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7D9-4209-9943-3362936D8D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9855248"/>
        <c:axId val="839855576"/>
      </c:scatterChart>
      <c:valAx>
        <c:axId val="8398552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9855576"/>
        <c:crosses val="autoZero"/>
        <c:crossBetween val="midCat"/>
      </c:valAx>
      <c:valAx>
        <c:axId val="839855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98552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420401776700988"/>
          <c:y val="3.504479230515347E-2"/>
          <c:w val="0.60126017901608464"/>
          <c:h val="0.89997029562921393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</a:ln>
              <a:effectLst/>
            </c:spPr>
          </c:marker>
          <c:dPt>
            <c:idx val="27"/>
            <c:marker>
              <c:symbol val="circle"/>
              <c:size val="10"/>
              <c:spPr>
                <a:solidFill>
                  <a:schemeClr val="accent2"/>
                </a:solidFill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4188-445A-8BA4-C5807A8B1B61}"/>
              </c:ext>
            </c:extLst>
          </c:dPt>
          <c:xVal>
            <c:numRef>
              <c:f>'[AnnKEmery_Scatter-Plots.xlsx]Scatter Plots'!$B$52:$B$79</c:f>
              <c:numCache>
                <c:formatCode>0%</c:formatCode>
                <c:ptCount val="28"/>
                <c:pt idx="0">
                  <c:v>0.96</c:v>
                </c:pt>
                <c:pt idx="1">
                  <c:v>0.89</c:v>
                </c:pt>
                <c:pt idx="2">
                  <c:v>0.83</c:v>
                </c:pt>
                <c:pt idx="3">
                  <c:v>0.76</c:v>
                </c:pt>
                <c:pt idx="4">
                  <c:v>0.74</c:v>
                </c:pt>
                <c:pt idx="5">
                  <c:v>0.71</c:v>
                </c:pt>
                <c:pt idx="6">
                  <c:v>0.7</c:v>
                </c:pt>
                <c:pt idx="7">
                  <c:v>0.65</c:v>
                </c:pt>
                <c:pt idx="8">
                  <c:v>0.64</c:v>
                </c:pt>
                <c:pt idx="9">
                  <c:v>0.56000000000000005</c:v>
                </c:pt>
                <c:pt idx="10">
                  <c:v>0.55000000000000004</c:v>
                </c:pt>
                <c:pt idx="11">
                  <c:v>0.55000000000000004</c:v>
                </c:pt>
                <c:pt idx="12">
                  <c:v>0.53</c:v>
                </c:pt>
                <c:pt idx="13">
                  <c:v>0.49</c:v>
                </c:pt>
                <c:pt idx="14">
                  <c:v>0.49</c:v>
                </c:pt>
                <c:pt idx="15">
                  <c:v>0.47</c:v>
                </c:pt>
                <c:pt idx="16">
                  <c:v>0.43</c:v>
                </c:pt>
                <c:pt idx="17">
                  <c:v>0.43</c:v>
                </c:pt>
                <c:pt idx="18">
                  <c:v>0.37</c:v>
                </c:pt>
                <c:pt idx="19">
                  <c:v>0.36</c:v>
                </c:pt>
                <c:pt idx="20">
                  <c:v>0.28999999999999998</c:v>
                </c:pt>
                <c:pt idx="21">
                  <c:v>0.27</c:v>
                </c:pt>
                <c:pt idx="22">
                  <c:v>0.19</c:v>
                </c:pt>
                <c:pt idx="23">
                  <c:v>0.17</c:v>
                </c:pt>
                <c:pt idx="24">
                  <c:v>0.14000000000000001</c:v>
                </c:pt>
                <c:pt idx="25">
                  <c:v>0.13</c:v>
                </c:pt>
                <c:pt idx="26">
                  <c:v>0.09</c:v>
                </c:pt>
                <c:pt idx="27">
                  <c:v>0.49</c:v>
                </c:pt>
              </c:numCache>
            </c:numRef>
          </c:xVal>
          <c:yVal>
            <c:numRef>
              <c:f>'[AnnKEmery_Scatter-Plots.xlsx]Scatter Plots'!$C$52:$C$79</c:f>
              <c:numCache>
                <c:formatCode>0%</c:formatCode>
                <c:ptCount val="28"/>
                <c:pt idx="0">
                  <c:v>0.75</c:v>
                </c:pt>
                <c:pt idx="1">
                  <c:v>0.7</c:v>
                </c:pt>
                <c:pt idx="2">
                  <c:v>0.74</c:v>
                </c:pt>
                <c:pt idx="3">
                  <c:v>0.7</c:v>
                </c:pt>
                <c:pt idx="4">
                  <c:v>0.56999999999999995</c:v>
                </c:pt>
                <c:pt idx="5">
                  <c:v>0.6</c:v>
                </c:pt>
                <c:pt idx="6">
                  <c:v>0.4</c:v>
                </c:pt>
                <c:pt idx="7">
                  <c:v>0.5</c:v>
                </c:pt>
                <c:pt idx="8">
                  <c:v>0.5</c:v>
                </c:pt>
                <c:pt idx="9">
                  <c:v>0.3</c:v>
                </c:pt>
                <c:pt idx="10">
                  <c:v>0.2</c:v>
                </c:pt>
                <c:pt idx="11">
                  <c:v>0.14000000000000001</c:v>
                </c:pt>
                <c:pt idx="12">
                  <c:v>0.2</c:v>
                </c:pt>
                <c:pt idx="13">
                  <c:v>0.26</c:v>
                </c:pt>
                <c:pt idx="14">
                  <c:v>0.3</c:v>
                </c:pt>
                <c:pt idx="15">
                  <c:v>0.15</c:v>
                </c:pt>
                <c:pt idx="16">
                  <c:v>0.1</c:v>
                </c:pt>
                <c:pt idx="17">
                  <c:v>0.18</c:v>
                </c:pt>
                <c:pt idx="18">
                  <c:v>0.15</c:v>
                </c:pt>
                <c:pt idx="19">
                  <c:v>0.17</c:v>
                </c:pt>
                <c:pt idx="20">
                  <c:v>0.14000000000000001</c:v>
                </c:pt>
                <c:pt idx="21">
                  <c:v>0.1</c:v>
                </c:pt>
                <c:pt idx="22">
                  <c:v>-0.2</c:v>
                </c:pt>
                <c:pt idx="23">
                  <c:v>-0.05</c:v>
                </c:pt>
                <c:pt idx="24">
                  <c:v>-0.1</c:v>
                </c:pt>
                <c:pt idx="25">
                  <c:v>-0.11</c:v>
                </c:pt>
                <c:pt idx="26">
                  <c:v>-0.23</c:v>
                </c:pt>
                <c:pt idx="27">
                  <c:v>0.2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188-445A-8BA4-C5807A8B1B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9855248"/>
        <c:axId val="839855576"/>
      </c:scatterChart>
      <c:valAx>
        <c:axId val="839855248"/>
        <c:scaling>
          <c:orientation val="minMax"/>
          <c:max val="1"/>
        </c:scaling>
        <c:delete val="0"/>
        <c:axPos val="b"/>
        <c:numFmt formatCode="0%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9855576"/>
        <c:crosses val="autoZero"/>
        <c:crossBetween val="midCat"/>
        <c:majorUnit val="0.25"/>
      </c:valAx>
      <c:valAx>
        <c:axId val="839855576"/>
        <c:scaling>
          <c:orientation val="minMax"/>
          <c:max val="0.75000000000000011"/>
          <c:min val="-0.25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9855248"/>
        <c:crosses val="autoZero"/>
        <c:crossBetween val="midCat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[AnnKEmery_Waffles.xlsx]Waffles!$A$45:$J$45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84-46FD-87BB-91001A20DB0C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[AnnKEmery_Waffles.xlsx]Waffles!$A$46:$J$46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84-46FD-87BB-91001A20DB0C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[AnnKEmery_Waffles.xlsx]Waffles!$A$47:$J$47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84-46FD-87BB-91001A20DB0C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[AnnKEmery_Waffles.xlsx]Waffles!$A$48:$J$48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784-46FD-87BB-91001A20DB0C}"/>
            </c:ext>
          </c:extLst>
        </c:ser>
        <c:ser>
          <c:idx val="4"/>
          <c:order val="4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val>
            <c:numRef>
              <c:f>[AnnKEmery_Waffles.xlsx]Waffles!$A$49:$J$49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84-46FD-87BB-91001A20DB0C}"/>
            </c:ext>
          </c:extLst>
        </c:ser>
        <c:ser>
          <c:idx val="5"/>
          <c:order val="5"/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val>
            <c:numRef>
              <c:f>[AnnKEmery_Waffles.xlsx]Waffles!$A$50:$J$50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784-46FD-87BB-91001A20DB0C}"/>
            </c:ext>
          </c:extLst>
        </c:ser>
        <c:ser>
          <c:idx val="6"/>
          <c:order val="6"/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val>
            <c:numRef>
              <c:f>[AnnKEmery_Waffles.xlsx]Waffles!$A$51:$J$51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784-46FD-87BB-91001A20DB0C}"/>
            </c:ext>
          </c:extLst>
        </c:ser>
        <c:ser>
          <c:idx val="7"/>
          <c:order val="7"/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val>
            <c:numRef>
              <c:f>[AnnKEmery_Waffles.xlsx]Waffles!$A$52:$J$52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784-46FD-87BB-91001A20DB0C}"/>
            </c:ext>
          </c:extLst>
        </c:ser>
        <c:ser>
          <c:idx val="8"/>
          <c:order val="8"/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val>
            <c:numRef>
              <c:f>[AnnKEmery_Waffles.xlsx]Waffles!$A$53:$J$53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784-46FD-87BB-91001A20DB0C}"/>
            </c:ext>
          </c:extLst>
        </c:ser>
        <c:ser>
          <c:idx val="9"/>
          <c:order val="9"/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val>
            <c:numRef>
              <c:f>[AnnKEmery_Waffles.xlsx]Waffles!$A$54:$J$54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784-46FD-87BB-91001A20DB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7140136"/>
        <c:axId val="497178512"/>
      </c:barChart>
      <c:catAx>
        <c:axId val="497140136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178512"/>
        <c:crosses val="autoZero"/>
        <c:auto val="1"/>
        <c:lblAlgn val="ctr"/>
        <c:lblOffset val="100"/>
        <c:noMultiLvlLbl val="0"/>
      </c:catAx>
      <c:valAx>
        <c:axId val="497178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140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27E-4E6F-8E68-0645CD6D78F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27E-4E6F-8E68-0645CD6D78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27E-4E6F-8E68-0645CD6D78F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27E-4E6F-8E68-0645CD6D78F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27E-4E6F-8E68-0645CD6D78F6}"/>
              </c:ext>
            </c:extLst>
          </c:dPt>
          <c:val>
            <c:numRef>
              <c:f>[AnnKEmery_Waffles.xlsx]Waffles!$A$45:$J$45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27E-4E6F-8E68-0645CD6D78F6}"/>
            </c:ext>
          </c:extLst>
        </c:ser>
        <c:ser>
          <c:idx val="1"/>
          <c:order val="1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827E-4E6F-8E68-0645CD6D78F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827E-4E6F-8E68-0645CD6D78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827E-4E6F-8E68-0645CD6D78F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827E-4E6F-8E68-0645CD6D78F6}"/>
              </c:ext>
            </c:extLst>
          </c:dPt>
          <c:val>
            <c:numRef>
              <c:f>[AnnKEmery_Waffles.xlsx]Waffles!$A$46:$J$46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827E-4E6F-8E68-0645CD6D78F6}"/>
            </c:ext>
          </c:extLst>
        </c:ser>
        <c:ser>
          <c:idx val="2"/>
          <c:order val="2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827E-4E6F-8E68-0645CD6D78F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827E-4E6F-8E68-0645CD6D78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27E-4E6F-8E68-0645CD6D78F6}"/>
              </c:ext>
            </c:extLst>
          </c:dPt>
          <c:val>
            <c:numRef>
              <c:f>[AnnKEmery_Waffles.xlsx]Waffles!$A$47:$J$47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27E-4E6F-8E68-0645CD6D78F6}"/>
            </c:ext>
          </c:extLst>
        </c:ser>
        <c:ser>
          <c:idx val="3"/>
          <c:order val="3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827E-4E6F-8E68-0645CD6D78F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827E-4E6F-8E68-0645CD6D78F6}"/>
              </c:ext>
            </c:extLst>
          </c:dPt>
          <c:val>
            <c:numRef>
              <c:f>[AnnKEmery_Waffles.xlsx]Waffles!$A$48:$J$48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F-827E-4E6F-8E68-0645CD6D78F6}"/>
            </c:ext>
          </c:extLst>
        </c:ser>
        <c:ser>
          <c:idx val="4"/>
          <c:order val="4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827E-4E6F-8E68-0645CD6D78F6}"/>
              </c:ext>
            </c:extLst>
          </c:dPt>
          <c:val>
            <c:numRef>
              <c:f>[AnnKEmery_Waffles.xlsx]Waffles!$A$49:$J$49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827E-4E6F-8E68-0645CD6D78F6}"/>
            </c:ext>
          </c:extLst>
        </c:ser>
        <c:ser>
          <c:idx val="5"/>
          <c:order val="5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[AnnKEmery_Waffles.xlsx]Waffles!$A$50:$J$50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3-827E-4E6F-8E68-0645CD6D78F6}"/>
            </c:ext>
          </c:extLst>
        </c:ser>
        <c:ser>
          <c:idx val="6"/>
          <c:order val="6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[AnnKEmery_Waffles.xlsx]Waffles!$A$51:$J$51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827E-4E6F-8E68-0645CD6D78F6}"/>
            </c:ext>
          </c:extLst>
        </c:ser>
        <c:ser>
          <c:idx val="7"/>
          <c:order val="7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[AnnKEmery_Waffles.xlsx]Waffles!$A$52:$J$52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827E-4E6F-8E68-0645CD6D78F6}"/>
            </c:ext>
          </c:extLst>
        </c:ser>
        <c:ser>
          <c:idx val="8"/>
          <c:order val="8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[AnnKEmery_Waffles.xlsx]Waffles!$A$53:$J$53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27E-4E6F-8E68-0645CD6D78F6}"/>
            </c:ext>
          </c:extLst>
        </c:ser>
        <c:ser>
          <c:idx val="9"/>
          <c:order val="9"/>
          <c:spPr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[AnnKEmery_Waffles.xlsx]Waffles!$A$54:$J$54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7-827E-4E6F-8E68-0645CD6D78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497140136"/>
        <c:axId val="497178512"/>
      </c:barChart>
      <c:catAx>
        <c:axId val="497140136"/>
        <c:scaling>
          <c:orientation val="minMax"/>
        </c:scaling>
        <c:delete val="1"/>
        <c:axPos val="l"/>
        <c:majorTickMark val="none"/>
        <c:minorTickMark val="none"/>
        <c:tickLblPos val="nextTo"/>
        <c:crossAx val="497178512"/>
        <c:crosses val="autoZero"/>
        <c:auto val="1"/>
        <c:lblAlgn val="ctr"/>
        <c:lblOffset val="100"/>
        <c:noMultiLvlLbl val="0"/>
      </c:catAx>
      <c:valAx>
        <c:axId val="49717851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97140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'[AnnKEmery_Barcs.xlsx]Barc Charts'!$B$31</c:f>
              <c:strCache>
                <c:ptCount val="1"/>
                <c:pt idx="0">
                  <c:v>Dark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E8A-4B09-80F9-606FED7D7D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E8A-4B09-80F9-606FED7D7D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E8A-4B09-80F9-606FED7D7D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E8A-4B09-80F9-606FED7D7DA5}"/>
              </c:ext>
            </c:extLst>
          </c:dPt>
          <c:cat>
            <c:strRef>
              <c:f>'[AnnKEmery_Barcs.xlsx]Barc Charts'!$A$32:$A$35</c:f>
              <c:strCache>
                <c:ptCount val="4"/>
                <c:pt idx="0">
                  <c:v>D</c:v>
                </c:pt>
                <c:pt idx="1">
                  <c:v>C</c:v>
                </c:pt>
                <c:pt idx="2">
                  <c:v>B</c:v>
                </c:pt>
                <c:pt idx="3">
                  <c:v>A</c:v>
                </c:pt>
              </c:strCache>
            </c:strRef>
          </c:cat>
          <c:val>
            <c:numRef>
              <c:f>'[AnnKEmery_Barcs.xlsx]Barc Charts'!$B$32:$B$35</c:f>
              <c:numCache>
                <c:formatCode>0%</c:formatCode>
                <c:ptCount val="4"/>
                <c:pt idx="0">
                  <c:v>0.6</c:v>
                </c:pt>
                <c:pt idx="1">
                  <c:v>0.7</c:v>
                </c:pt>
                <c:pt idx="2">
                  <c:v>0.8</c:v>
                </c:pt>
                <c:pt idx="3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8A-4B09-80F9-606FED7D7DA5}"/>
            </c:ext>
          </c:extLst>
        </c:ser>
        <c:ser>
          <c:idx val="1"/>
          <c:order val="1"/>
          <c:tx>
            <c:strRef>
              <c:f>'[AnnKEmery_Barcs.xlsx]Barc Charts'!$C$31</c:f>
              <c:strCache>
                <c:ptCount val="1"/>
                <c:pt idx="0">
                  <c:v>Invisible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CE8A-4B09-80F9-606FED7D7D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CE8A-4B09-80F9-606FED7D7D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CE8A-4B09-80F9-606FED7D7D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CE8A-4B09-80F9-606FED7D7DA5}"/>
              </c:ext>
            </c:extLst>
          </c:dPt>
          <c:cat>
            <c:strRef>
              <c:f>'[AnnKEmery_Barcs.xlsx]Barc Charts'!$A$32:$A$35</c:f>
              <c:strCache>
                <c:ptCount val="4"/>
                <c:pt idx="0">
                  <c:v>D</c:v>
                </c:pt>
                <c:pt idx="1">
                  <c:v>C</c:v>
                </c:pt>
                <c:pt idx="2">
                  <c:v>B</c:v>
                </c:pt>
                <c:pt idx="3">
                  <c:v>A</c:v>
                </c:pt>
              </c:strCache>
            </c:strRef>
          </c:cat>
          <c:val>
            <c:numRef>
              <c:f>'[AnnKEmery_Barcs.xlsx]Barc Charts'!$C$32:$C$35</c:f>
              <c:numCache>
                <c:formatCode>0%</c:formatCode>
                <c:ptCount val="4"/>
                <c:pt idx="0">
                  <c:v>0.4</c:v>
                </c:pt>
                <c:pt idx="1">
                  <c:v>0.30000000000000004</c:v>
                </c:pt>
                <c:pt idx="2">
                  <c:v>0.19999999999999996</c:v>
                </c:pt>
                <c:pt idx="3">
                  <c:v>9.9999999999999978E-2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CE8A-4B09-80F9-606FED7D7D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'[AnnKEmery_Population-Pyramids.xlsx]Population Pyramids'!$B$73</c:f>
              <c:strCache>
                <c:ptCount val="1"/>
                <c:pt idx="0">
                  <c:v>Placeholder Space on the Far Left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'[AnnKEmery_Population-Pyramids.xlsx]Population Pyramids'!$B$74:$B$89</c:f>
              <c:numCache>
                <c:formatCode>General</c:formatCode>
                <c:ptCount val="16"/>
                <c:pt idx="0">
                  <c:v>35</c:v>
                </c:pt>
                <c:pt idx="1">
                  <c:v>34</c:v>
                </c:pt>
                <c:pt idx="2">
                  <c:v>29</c:v>
                </c:pt>
                <c:pt idx="3">
                  <c:v>24</c:v>
                </c:pt>
                <c:pt idx="4">
                  <c:v>10</c:v>
                </c:pt>
                <c:pt idx="5">
                  <c:v>10</c:v>
                </c:pt>
                <c:pt idx="6">
                  <c:v>8</c:v>
                </c:pt>
                <c:pt idx="7">
                  <c:v>4</c:v>
                </c:pt>
                <c:pt idx="8">
                  <c:v>18</c:v>
                </c:pt>
                <c:pt idx="9">
                  <c:v>9</c:v>
                </c:pt>
                <c:pt idx="10">
                  <c:v>5</c:v>
                </c:pt>
                <c:pt idx="11">
                  <c:v>1</c:v>
                </c:pt>
                <c:pt idx="12">
                  <c:v>12</c:v>
                </c:pt>
                <c:pt idx="13">
                  <c:v>18</c:v>
                </c:pt>
                <c:pt idx="14">
                  <c:v>19</c:v>
                </c:pt>
                <c:pt idx="1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09-4CE6-9AD5-D024019DE715}"/>
            </c:ext>
          </c:extLst>
        </c:ser>
        <c:ser>
          <c:idx val="1"/>
          <c:order val="1"/>
          <c:tx>
            <c:strRef>
              <c:f>'[AnnKEmery_Population-Pyramids.xlsx]Population Pyramids'!$C$73</c:f>
              <c:strCache>
                <c:ptCount val="1"/>
                <c:pt idx="0">
                  <c:v>Males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'[AnnKEmery_Population-Pyramids.xlsx]Population Pyramids'!$C$74:$C$89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6</c:v>
                </c:pt>
                <c:pt idx="3">
                  <c:v>11</c:v>
                </c:pt>
                <c:pt idx="4">
                  <c:v>25</c:v>
                </c:pt>
                <c:pt idx="5">
                  <c:v>25</c:v>
                </c:pt>
                <c:pt idx="6">
                  <c:v>27</c:v>
                </c:pt>
                <c:pt idx="7">
                  <c:v>31</c:v>
                </c:pt>
                <c:pt idx="8">
                  <c:v>17</c:v>
                </c:pt>
                <c:pt idx="9">
                  <c:v>26</c:v>
                </c:pt>
                <c:pt idx="10">
                  <c:v>30</c:v>
                </c:pt>
                <c:pt idx="11">
                  <c:v>34</c:v>
                </c:pt>
                <c:pt idx="12">
                  <c:v>23</c:v>
                </c:pt>
                <c:pt idx="13">
                  <c:v>17</c:v>
                </c:pt>
                <c:pt idx="14">
                  <c:v>16</c:v>
                </c:pt>
                <c:pt idx="1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09-4CE6-9AD5-D024019DE715}"/>
            </c:ext>
          </c:extLst>
        </c:ser>
        <c:ser>
          <c:idx val="2"/>
          <c:order val="2"/>
          <c:tx>
            <c:strRef>
              <c:f>'[AnnKEmery_Population-Pyramids.xlsx]Population Pyramids'!$D$73</c:f>
              <c:strCache>
                <c:ptCount val="1"/>
                <c:pt idx="0">
                  <c:v>Placeholder Space for Center Labels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'[AnnKEmery_Population-Pyramids.xlsx]Population Pyramids'!$D$74:$D$89</c:f>
              <c:numCache>
                <c:formatCode>General</c:formatCode>
                <c:ptCount val="16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09-4CE6-9AD5-D024019DE715}"/>
            </c:ext>
          </c:extLst>
        </c:ser>
        <c:ser>
          <c:idx val="3"/>
          <c:order val="3"/>
          <c:tx>
            <c:strRef>
              <c:f>'[AnnKEmery_Population-Pyramids.xlsx]Population Pyramids'!$E$73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val>
            <c:numRef>
              <c:f>'[AnnKEmery_Population-Pyramids.xlsx]Population Pyramids'!$E$74:$E$89</c:f>
              <c:numCache>
                <c:formatCode>General</c:formatCode>
                <c:ptCount val="16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  <c:pt idx="4">
                  <c:v>8</c:v>
                </c:pt>
                <c:pt idx="5">
                  <c:v>12</c:v>
                </c:pt>
                <c:pt idx="6">
                  <c:v>8</c:v>
                </c:pt>
                <c:pt idx="7">
                  <c:v>11</c:v>
                </c:pt>
                <c:pt idx="8">
                  <c:v>7</c:v>
                </c:pt>
                <c:pt idx="9">
                  <c:v>8</c:v>
                </c:pt>
                <c:pt idx="10">
                  <c:v>15</c:v>
                </c:pt>
                <c:pt idx="11">
                  <c:v>16</c:v>
                </c:pt>
                <c:pt idx="12">
                  <c:v>16</c:v>
                </c:pt>
                <c:pt idx="13">
                  <c:v>14</c:v>
                </c:pt>
                <c:pt idx="14">
                  <c:v>9</c:v>
                </c:pt>
                <c:pt idx="1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909-4CE6-9AD5-D024019DE715}"/>
            </c:ext>
          </c:extLst>
        </c:ser>
        <c:ser>
          <c:idx val="4"/>
          <c:order val="4"/>
          <c:tx>
            <c:strRef>
              <c:f>'[AnnKEmery_Population-Pyramids.xlsx]Population Pyramids'!$F$73</c:f>
              <c:strCache>
                <c:ptCount val="1"/>
                <c:pt idx="0">
                  <c:v>Placeholder Space on the Far Right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val>
            <c:numRef>
              <c:f>'[AnnKEmery_Population-Pyramids.xlsx]Population Pyramids'!$F$74:$F$89</c:f>
              <c:numCache>
                <c:formatCode>General</c:formatCode>
                <c:ptCount val="16"/>
                <c:pt idx="0">
                  <c:v>33</c:v>
                </c:pt>
                <c:pt idx="1">
                  <c:v>32</c:v>
                </c:pt>
                <c:pt idx="2">
                  <c:v>29</c:v>
                </c:pt>
                <c:pt idx="3">
                  <c:v>30</c:v>
                </c:pt>
                <c:pt idx="4">
                  <c:v>27</c:v>
                </c:pt>
                <c:pt idx="5">
                  <c:v>23</c:v>
                </c:pt>
                <c:pt idx="6">
                  <c:v>27</c:v>
                </c:pt>
                <c:pt idx="7">
                  <c:v>24</c:v>
                </c:pt>
                <c:pt idx="8">
                  <c:v>28</c:v>
                </c:pt>
                <c:pt idx="9">
                  <c:v>27</c:v>
                </c:pt>
                <c:pt idx="10">
                  <c:v>20</c:v>
                </c:pt>
                <c:pt idx="11">
                  <c:v>19</c:v>
                </c:pt>
                <c:pt idx="12">
                  <c:v>19</c:v>
                </c:pt>
                <c:pt idx="13">
                  <c:v>21</c:v>
                </c:pt>
                <c:pt idx="14">
                  <c:v>26</c:v>
                </c:pt>
                <c:pt idx="15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09-4CE6-9AD5-D024019DE7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40984864"/>
        <c:axId val="540985848"/>
      </c:barChart>
      <c:catAx>
        <c:axId val="540984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0985848"/>
        <c:crosses val="autoZero"/>
        <c:auto val="1"/>
        <c:lblAlgn val="ctr"/>
        <c:lblOffset val="100"/>
        <c:noMultiLvlLbl val="0"/>
      </c:catAx>
      <c:valAx>
        <c:axId val="5409858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0984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2325335425222513E-2"/>
          <c:y val="0.64740884263455756"/>
          <c:w val="0.86821940284598231"/>
          <c:h val="0.332800029089322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59674271485293E-2"/>
          <c:y val="3.7518136319916531E-2"/>
          <c:w val="0.9230695201561343"/>
          <c:h val="0.9347042489254062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'[AnnKEmery_Population-Pyramids.xlsx]Population Pyramids'!$B$73</c:f>
              <c:strCache>
                <c:ptCount val="1"/>
                <c:pt idx="0">
                  <c:v>Placeholder Space on the Far Left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A3A5532-B231-4B9B-A0C1-CEC5B44D93C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0AC6-4FE6-AB67-8E0D79BCA6F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D75CE4B-6707-4504-821F-F6DE4E0E4BC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0AC6-4FE6-AB67-8E0D79BCA6F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65102A9-D317-4136-A337-0B36AD61A0E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0AC6-4FE6-AB67-8E0D79BCA6F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2E44849-0A95-4CB1-A73D-522A38AFBB6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0AC6-4FE6-AB67-8E0D79BCA6F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F7AE74F-D930-4247-BF89-2CF599476BF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0AC6-4FE6-AB67-8E0D79BCA6F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9F93DC1-D2CE-4DF4-8ABA-BC398AE4500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0AC6-4FE6-AB67-8E0D79BCA6F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DDFE277B-481A-4179-8B3E-B17D203B1AA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0AC6-4FE6-AB67-8E0D79BCA6F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431DA1B-C1F7-4F5D-B824-196CADCBFA1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0AC6-4FE6-AB67-8E0D79BCA6F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05E45B0-3B2C-40F0-A81E-49CC5A96D58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0AC6-4FE6-AB67-8E0D79BCA6F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7B639CF0-E9AC-4213-9BCC-4C943A055DA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0AC6-4FE6-AB67-8E0D79BCA6F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B48CF5C7-E5CB-4338-8288-ECF3E7707BF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0AC6-4FE6-AB67-8E0D79BCA6F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C454A8A3-4BD4-4CE8-B175-842AA57A0B9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0AC6-4FE6-AB67-8E0D79BCA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CD520C56-166B-4A08-A717-43835ADF4DD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0AC6-4FE6-AB67-8E0D79BCA6F0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5AEDDFFE-8424-4FB4-BD85-40EA07E5CC7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0AC6-4FE6-AB67-8E0D79BCA6F0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7AB08EEE-0261-4CD5-B805-94D64F750DF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0AC6-4FE6-AB67-8E0D79BCA6F0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E0ED93DF-CACD-4F01-B804-BA623116FEE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0AC6-4FE6-AB67-8E0D79BCA6F0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0AC6-4FE6-AB67-8E0D79BCA6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val>
            <c:numRef>
              <c:f>'[AnnKEmery_Population-Pyramids.xlsx]Population Pyramids'!$B$74:$B$90</c:f>
              <c:numCache>
                <c:formatCode>General</c:formatCode>
                <c:ptCount val="17"/>
                <c:pt idx="0">
                  <c:v>35</c:v>
                </c:pt>
                <c:pt idx="1">
                  <c:v>34</c:v>
                </c:pt>
                <c:pt idx="2">
                  <c:v>29</c:v>
                </c:pt>
                <c:pt idx="3">
                  <c:v>24</c:v>
                </c:pt>
                <c:pt idx="4">
                  <c:v>10</c:v>
                </c:pt>
                <c:pt idx="5">
                  <c:v>10</c:v>
                </c:pt>
                <c:pt idx="6">
                  <c:v>8</c:v>
                </c:pt>
                <c:pt idx="7">
                  <c:v>4</c:v>
                </c:pt>
                <c:pt idx="8">
                  <c:v>18</c:v>
                </c:pt>
                <c:pt idx="9">
                  <c:v>9</c:v>
                </c:pt>
                <c:pt idx="10">
                  <c:v>5</c:v>
                </c:pt>
                <c:pt idx="11">
                  <c:v>1</c:v>
                </c:pt>
                <c:pt idx="12">
                  <c:v>12</c:v>
                </c:pt>
                <c:pt idx="13">
                  <c:v>18</c:v>
                </c:pt>
                <c:pt idx="14">
                  <c:v>19</c:v>
                </c:pt>
                <c:pt idx="15">
                  <c:v>15</c:v>
                </c:pt>
                <c:pt idx="16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'[AnnKEmery_Population-Pyramids.xlsx]Population Pyramids'!$C$74:$C$89</c15:f>
                <c15:dlblRangeCache>
                  <c:ptCount val="16"/>
                  <c:pt idx="0">
                    <c:v>0</c:v>
                  </c:pt>
                  <c:pt idx="1">
                    <c:v>1</c:v>
                  </c:pt>
                  <c:pt idx="2">
                    <c:v>6</c:v>
                  </c:pt>
                  <c:pt idx="3">
                    <c:v>11</c:v>
                  </c:pt>
                  <c:pt idx="4">
                    <c:v>25</c:v>
                  </c:pt>
                  <c:pt idx="5">
                    <c:v>25</c:v>
                  </c:pt>
                  <c:pt idx="6">
                    <c:v>27</c:v>
                  </c:pt>
                  <c:pt idx="7">
                    <c:v>31</c:v>
                  </c:pt>
                  <c:pt idx="8">
                    <c:v>17</c:v>
                  </c:pt>
                  <c:pt idx="9">
                    <c:v>26</c:v>
                  </c:pt>
                  <c:pt idx="10">
                    <c:v>30</c:v>
                  </c:pt>
                  <c:pt idx="11">
                    <c:v>34</c:v>
                  </c:pt>
                  <c:pt idx="12">
                    <c:v>23</c:v>
                  </c:pt>
                  <c:pt idx="13">
                    <c:v>17</c:v>
                  </c:pt>
                  <c:pt idx="14">
                    <c:v>16</c:v>
                  </c:pt>
                  <c:pt idx="15">
                    <c:v>20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1-0AC6-4FE6-AB67-8E0D79BCA6F0}"/>
            </c:ext>
          </c:extLst>
        </c:ser>
        <c:ser>
          <c:idx val="1"/>
          <c:order val="1"/>
          <c:tx>
            <c:strRef>
              <c:f>'[AnnKEmery_Population-Pyramids.xlsx]Population Pyramids'!$C$73</c:f>
              <c:strCache>
                <c:ptCount val="1"/>
                <c:pt idx="0">
                  <c:v>Males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AC6-4FE6-AB67-8E0D79BCA6F0}"/>
              </c:ext>
            </c:extLst>
          </c:dPt>
          <c:dLbls>
            <c:dLbl>
              <c:idx val="16"/>
              <c:dLblPos val="inEnd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AC6-4FE6-AB67-8E0D79BCA6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'[AnnKEmery_Population-Pyramids.xlsx]Population Pyramids'!$C$74:$C$90</c:f>
              <c:numCache>
                <c:formatCode>General</c:formatCode>
                <c:ptCount val="17"/>
                <c:pt idx="0">
                  <c:v>0</c:v>
                </c:pt>
                <c:pt idx="1">
                  <c:v>1</c:v>
                </c:pt>
                <c:pt idx="2">
                  <c:v>6</c:v>
                </c:pt>
                <c:pt idx="3">
                  <c:v>11</c:v>
                </c:pt>
                <c:pt idx="4">
                  <c:v>25</c:v>
                </c:pt>
                <c:pt idx="5">
                  <c:v>25</c:v>
                </c:pt>
                <c:pt idx="6">
                  <c:v>27</c:v>
                </c:pt>
                <c:pt idx="7">
                  <c:v>31</c:v>
                </c:pt>
                <c:pt idx="8">
                  <c:v>17</c:v>
                </c:pt>
                <c:pt idx="9">
                  <c:v>26</c:v>
                </c:pt>
                <c:pt idx="10">
                  <c:v>30</c:v>
                </c:pt>
                <c:pt idx="11">
                  <c:v>34</c:v>
                </c:pt>
                <c:pt idx="12">
                  <c:v>23</c:v>
                </c:pt>
                <c:pt idx="13">
                  <c:v>17</c:v>
                </c:pt>
                <c:pt idx="14">
                  <c:v>16</c:v>
                </c:pt>
                <c:pt idx="15">
                  <c:v>20</c:v>
                </c:pt>
                <c:pt idx="16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AC6-4FE6-AB67-8E0D79BCA6F0}"/>
            </c:ext>
          </c:extLst>
        </c:ser>
        <c:ser>
          <c:idx val="2"/>
          <c:order val="2"/>
          <c:tx>
            <c:strRef>
              <c:f>'[AnnKEmery_Population-Pyramids.xlsx]Population Pyramids'!$D$73</c:f>
              <c:strCache>
                <c:ptCount val="1"/>
                <c:pt idx="0">
                  <c:v>Placeholder Space for Center Labels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264267A-7BFD-41DB-A478-8637F080E70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0AC6-4FE6-AB67-8E0D79BCA6F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5DF76CD-B89E-4E62-AA02-6D333816D77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0AC6-4FE6-AB67-8E0D79BCA6F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01365F4-AE6B-43FA-B7DB-16A1EFE4EA3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0AC6-4FE6-AB67-8E0D79BCA6F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17EE5E36-F73B-46FA-A376-B88ED705395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8-0AC6-4FE6-AB67-8E0D79BCA6F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421AC30-DBAA-4A39-809B-609C96F65C3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0AC6-4FE6-AB67-8E0D79BCA6F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EA34D71-BC85-44F9-9542-CBC0F81EFBC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A-0AC6-4FE6-AB67-8E0D79BCA6F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F9D8BA4-E2D7-49A4-BE8D-74842A80B83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0AC6-4FE6-AB67-8E0D79BCA6F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A80BEA4-73C6-478A-9658-A2211B6A0D4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0AC6-4FE6-AB67-8E0D79BCA6F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7EBC650-9BA5-49E2-9B5E-C4F1F85D1E6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0AC6-4FE6-AB67-8E0D79BCA6F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F8ED8729-A9AB-48C2-B53F-8396FBB4B49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0AC6-4FE6-AB67-8E0D79BCA6F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7F688113-F00C-440C-BD86-4F12D31F9BE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0AC6-4FE6-AB67-8E0D79BCA6F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389F3F48-5A9B-49ED-90BD-23B4E872256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0-0AC6-4FE6-AB67-8E0D79BCA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96BF41D9-645F-4993-A458-09D7D9DF892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0AC6-4FE6-AB67-8E0D79BCA6F0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6DE0A525-702B-4E46-9866-0FB57A8ACE4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2-0AC6-4FE6-AB67-8E0D79BCA6F0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AFC06E6B-8DB0-46BA-8D37-2EC5140105D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0AC6-4FE6-AB67-8E0D79BCA6F0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24DC3B52-E3F4-4D9A-926E-BD7BEF6295A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4-0AC6-4FE6-AB67-8E0D79BCA6F0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25-0AC6-4FE6-AB67-8E0D79BCA6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val>
            <c:numRef>
              <c:f>'[AnnKEmery_Population-Pyramids.xlsx]Population Pyramids'!$D$74:$D$90</c:f>
              <c:numCache>
                <c:formatCode>General</c:formatCode>
                <c:ptCount val="17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'[AnnKEmery_Population-Pyramids.xlsx]Population Pyramids'!$A$74:$A$89</c15:f>
                <c15:dlblRangeCache>
                  <c:ptCount val="16"/>
                  <c:pt idx="0">
                    <c:v>0 - 4</c:v>
                  </c:pt>
                  <c:pt idx="1">
                    <c:v>5 - 9</c:v>
                  </c:pt>
                  <c:pt idx="2">
                    <c:v>10 - 14</c:v>
                  </c:pt>
                  <c:pt idx="3">
                    <c:v>15 - 19</c:v>
                  </c:pt>
                  <c:pt idx="4">
                    <c:v>20 - 24</c:v>
                  </c:pt>
                  <c:pt idx="5">
                    <c:v>25 - 29</c:v>
                  </c:pt>
                  <c:pt idx="6">
                    <c:v>30 - 34</c:v>
                  </c:pt>
                  <c:pt idx="7">
                    <c:v>35 - 39</c:v>
                  </c:pt>
                  <c:pt idx="8">
                    <c:v>40 - 44</c:v>
                  </c:pt>
                  <c:pt idx="9">
                    <c:v>45 - 49</c:v>
                  </c:pt>
                  <c:pt idx="10">
                    <c:v>50 - 54</c:v>
                  </c:pt>
                  <c:pt idx="11">
                    <c:v>55 - 59</c:v>
                  </c:pt>
                  <c:pt idx="12">
                    <c:v>60 - 64</c:v>
                  </c:pt>
                  <c:pt idx="13">
                    <c:v>65 - 69</c:v>
                  </c:pt>
                  <c:pt idx="14">
                    <c:v>70 - 74</c:v>
                  </c:pt>
                  <c:pt idx="15">
                    <c:v>75+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6-0AC6-4FE6-AB67-8E0D79BCA6F0}"/>
            </c:ext>
          </c:extLst>
        </c:ser>
        <c:ser>
          <c:idx val="3"/>
          <c:order val="3"/>
          <c:tx>
            <c:strRef>
              <c:f>'[AnnKEmery_Population-Pyramids.xlsx]Population Pyramids'!$E$73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0AC6-4FE6-AB67-8E0D79BCA6F0}"/>
              </c:ext>
            </c:extLst>
          </c:dPt>
          <c:dLbls>
            <c:dLbl>
              <c:idx val="16"/>
              <c:dLblPos val="inBase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8-0AC6-4FE6-AB67-8E0D79BCA6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'[AnnKEmery_Population-Pyramids.xlsx]Population Pyramids'!$E$74:$E$90</c:f>
              <c:numCache>
                <c:formatCode>General</c:formatCode>
                <c:ptCount val="17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  <c:pt idx="4">
                  <c:v>8</c:v>
                </c:pt>
                <c:pt idx="5">
                  <c:v>12</c:v>
                </c:pt>
                <c:pt idx="6">
                  <c:v>8</c:v>
                </c:pt>
                <c:pt idx="7">
                  <c:v>11</c:v>
                </c:pt>
                <c:pt idx="8">
                  <c:v>7</c:v>
                </c:pt>
                <c:pt idx="9">
                  <c:v>8</c:v>
                </c:pt>
                <c:pt idx="10">
                  <c:v>15</c:v>
                </c:pt>
                <c:pt idx="11">
                  <c:v>16</c:v>
                </c:pt>
                <c:pt idx="12">
                  <c:v>16</c:v>
                </c:pt>
                <c:pt idx="13">
                  <c:v>14</c:v>
                </c:pt>
                <c:pt idx="14">
                  <c:v>9</c:v>
                </c:pt>
                <c:pt idx="15">
                  <c:v>13</c:v>
                </c:pt>
                <c:pt idx="16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0AC6-4FE6-AB67-8E0D79BCA6F0}"/>
            </c:ext>
          </c:extLst>
        </c:ser>
        <c:ser>
          <c:idx val="4"/>
          <c:order val="4"/>
          <c:tx>
            <c:strRef>
              <c:f>'[AnnKEmery_Population-Pyramids.xlsx]Population Pyramids'!$F$73</c:f>
              <c:strCache>
                <c:ptCount val="1"/>
                <c:pt idx="0">
                  <c:v>Placeholder Space on the Far Right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69B1EDD4-A5B2-4C67-9E2B-944F1B04119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A-0AC6-4FE6-AB67-8E0D79BCA6F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E51C476-F071-4422-8821-E805D462E42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B-0AC6-4FE6-AB67-8E0D79BCA6F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5761AE9-6CCA-4BE0-8B3E-C24A15F2892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C-0AC6-4FE6-AB67-8E0D79BCA6F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9ABF083-C99A-4097-B9AE-706A7C3DCF8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D-0AC6-4FE6-AB67-8E0D79BCA6F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151B3476-9B38-406C-BC80-2507FD5801C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E-0AC6-4FE6-AB67-8E0D79BCA6F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3478E103-C0D5-4AA3-8564-ABE49357C1A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F-0AC6-4FE6-AB67-8E0D79BCA6F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544F8D3-275E-427B-A8CD-A47D0B0E5BD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0-0AC6-4FE6-AB67-8E0D79BCA6F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A6A71AA8-875B-4229-AD49-10AC6B26569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1-0AC6-4FE6-AB67-8E0D79BCA6F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07EE3FD0-1124-482E-AC7D-15F4DE637A8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2-0AC6-4FE6-AB67-8E0D79BCA6F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1C48BF0-FA1B-442F-B31E-1FB82C91D09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3-0AC6-4FE6-AB67-8E0D79BCA6F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4676C4C3-EF1C-4798-918D-FEA6953369D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4-0AC6-4FE6-AB67-8E0D79BCA6F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5F60D9E-AD23-47F0-ABBD-98B39FC2EC5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5-0AC6-4FE6-AB67-8E0D79BCA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7C63AC39-F8BD-4F64-9B75-C552A4B9655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6-0AC6-4FE6-AB67-8E0D79BCA6F0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12920E1C-96F1-43E7-9033-7479B13ABB9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7-0AC6-4FE6-AB67-8E0D79BCA6F0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225125A0-A8B6-4ECC-A7B1-BAE0962230B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8-0AC6-4FE6-AB67-8E0D79BCA6F0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71737695-5A91-4D1C-87C1-81FB2340C48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39-0AC6-4FE6-AB67-8E0D79BCA6F0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3A-0AC6-4FE6-AB67-8E0D79BCA6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val>
            <c:numRef>
              <c:f>'[AnnKEmery_Population-Pyramids.xlsx]Population Pyramids'!$F$74:$F$90</c:f>
              <c:numCache>
                <c:formatCode>General</c:formatCode>
                <c:ptCount val="17"/>
                <c:pt idx="0">
                  <c:v>33</c:v>
                </c:pt>
                <c:pt idx="1">
                  <c:v>32</c:v>
                </c:pt>
                <c:pt idx="2">
                  <c:v>29</c:v>
                </c:pt>
                <c:pt idx="3">
                  <c:v>30</c:v>
                </c:pt>
                <c:pt idx="4">
                  <c:v>27</c:v>
                </c:pt>
                <c:pt idx="5">
                  <c:v>23</c:v>
                </c:pt>
                <c:pt idx="6">
                  <c:v>27</c:v>
                </c:pt>
                <c:pt idx="7">
                  <c:v>24</c:v>
                </c:pt>
                <c:pt idx="8">
                  <c:v>28</c:v>
                </c:pt>
                <c:pt idx="9">
                  <c:v>27</c:v>
                </c:pt>
                <c:pt idx="10">
                  <c:v>20</c:v>
                </c:pt>
                <c:pt idx="11">
                  <c:v>19</c:v>
                </c:pt>
                <c:pt idx="12">
                  <c:v>19</c:v>
                </c:pt>
                <c:pt idx="13">
                  <c:v>21</c:v>
                </c:pt>
                <c:pt idx="14">
                  <c:v>26</c:v>
                </c:pt>
                <c:pt idx="15">
                  <c:v>22</c:v>
                </c:pt>
                <c:pt idx="16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'[AnnKEmery_Population-Pyramids.xlsx]Population Pyramids'!$E$74:$E$89</c15:f>
                <c15:dlblRangeCache>
                  <c:ptCount val="16"/>
                  <c:pt idx="0">
                    <c:v>2</c:v>
                  </c:pt>
                  <c:pt idx="1">
                    <c:v>3</c:v>
                  </c:pt>
                  <c:pt idx="2">
                    <c:v>6</c:v>
                  </c:pt>
                  <c:pt idx="3">
                    <c:v>5</c:v>
                  </c:pt>
                  <c:pt idx="4">
                    <c:v>8</c:v>
                  </c:pt>
                  <c:pt idx="5">
                    <c:v>12</c:v>
                  </c:pt>
                  <c:pt idx="6">
                    <c:v>8</c:v>
                  </c:pt>
                  <c:pt idx="7">
                    <c:v>11</c:v>
                  </c:pt>
                  <c:pt idx="8">
                    <c:v>7</c:v>
                  </c:pt>
                  <c:pt idx="9">
                    <c:v>8</c:v>
                  </c:pt>
                  <c:pt idx="10">
                    <c:v>15</c:v>
                  </c:pt>
                  <c:pt idx="11">
                    <c:v>16</c:v>
                  </c:pt>
                  <c:pt idx="12">
                    <c:v>16</c:v>
                  </c:pt>
                  <c:pt idx="13">
                    <c:v>14</c:v>
                  </c:pt>
                  <c:pt idx="14">
                    <c:v>9</c:v>
                  </c:pt>
                  <c:pt idx="15">
                    <c:v>13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3B-0AC6-4FE6-AB67-8E0D79BCA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540984864"/>
        <c:axId val="540985848"/>
      </c:barChart>
      <c:catAx>
        <c:axId val="540984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40985848"/>
        <c:crosses val="autoZero"/>
        <c:auto val="1"/>
        <c:lblAlgn val="ctr"/>
        <c:lblOffset val="100"/>
        <c:noMultiLvlLbl val="0"/>
      </c:catAx>
      <c:valAx>
        <c:axId val="540985848"/>
        <c:scaling>
          <c:orientation val="minMax"/>
          <c:max val="0.8"/>
        </c:scaling>
        <c:delete val="1"/>
        <c:axPos val="b"/>
        <c:numFmt formatCode="0%" sourceLinked="1"/>
        <c:majorTickMark val="out"/>
        <c:minorTickMark val="none"/>
        <c:tickLblPos val="nextTo"/>
        <c:crossAx val="54098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'[AnnKEmery_Dot-Plots.xlsx]Dot Plots'!$G$458:$G$473</c:f>
              <c:numCache>
                <c:formatCode>0%</c:formatCode>
                <c:ptCount val="16"/>
                <c:pt idx="0">
                  <c:v>0.51</c:v>
                </c:pt>
                <c:pt idx="1">
                  <c:v>0.6</c:v>
                </c:pt>
                <c:pt idx="2">
                  <c:v>0</c:v>
                </c:pt>
                <c:pt idx="3">
                  <c:v>1</c:v>
                </c:pt>
                <c:pt idx="4">
                  <c:v>0.51</c:v>
                </c:pt>
                <c:pt idx="5">
                  <c:v>0.6</c:v>
                </c:pt>
                <c:pt idx="6">
                  <c:v>0.54</c:v>
                </c:pt>
                <c:pt idx="7">
                  <c:v>0.61</c:v>
                </c:pt>
                <c:pt idx="8">
                  <c:v>0.5</c:v>
                </c:pt>
                <c:pt idx="9">
                  <c:v>0.63</c:v>
                </c:pt>
                <c:pt idx="10">
                  <c:v>0.57999999999999996</c:v>
                </c:pt>
                <c:pt idx="11">
                  <c:v>0.38</c:v>
                </c:pt>
                <c:pt idx="12">
                  <c:v>0.65</c:v>
                </c:pt>
                <c:pt idx="13">
                  <c:v>0.55000000000000004</c:v>
                </c:pt>
                <c:pt idx="14">
                  <c:v>0.38</c:v>
                </c:pt>
                <c:pt idx="15">
                  <c:v>0.74</c:v>
                </c:pt>
              </c:numCache>
            </c:numRef>
          </c:xVal>
          <c:yVal>
            <c:numRef>
              <c:f>'[AnnKEmery_Dot-Plots.xlsx]Dot Plots'!$H$458:$H$473</c:f>
              <c:numCache>
                <c:formatCode>General</c:formatCode>
                <c:ptCount val="16"/>
                <c:pt idx="0">
                  <c:v>8</c:v>
                </c:pt>
                <c:pt idx="1">
                  <c:v>8</c:v>
                </c:pt>
                <c:pt idx="2">
                  <c:v>7</c:v>
                </c:pt>
                <c:pt idx="3">
                  <c:v>7</c:v>
                </c:pt>
                <c:pt idx="4">
                  <c:v>6</c:v>
                </c:pt>
                <c:pt idx="5">
                  <c:v>6</c:v>
                </c:pt>
                <c:pt idx="6">
                  <c:v>5</c:v>
                </c:pt>
                <c:pt idx="7">
                  <c:v>5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  <c:pt idx="14">
                  <c:v>1</c:v>
                </c:pt>
                <c:pt idx="1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651-4873-A92B-DA55037940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1809872"/>
        <c:axId val="621806264"/>
      </c:scatterChart>
      <c:valAx>
        <c:axId val="6218098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1806264"/>
        <c:crosses val="autoZero"/>
        <c:crossBetween val="midCat"/>
      </c:valAx>
      <c:valAx>
        <c:axId val="621806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18098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20323487871872"/>
          <c:y val="4.8484840071175886E-2"/>
          <c:w val="0.54428635791785362"/>
          <c:h val="0.83246283899041862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19050" cap="rnd">
                <a:solidFill>
                  <a:schemeClr val="accent1"/>
                </a:solidFill>
                <a:round/>
                <a:tailEnd type="triangle"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D3-4972-B130-F06BF192FFEA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F5D3-4972-B130-F06BF192FFEA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19050" cap="rnd">
                <a:solidFill>
                  <a:schemeClr val="accent1"/>
                </a:solidFill>
                <a:round/>
                <a:tailEnd type="triangle"/>
              </a:ln>
              <a:effectLst/>
            </c:spPr>
            <c:extLst>
              <c:ext xmlns:c16="http://schemas.microsoft.com/office/drawing/2014/chart" uri="{C3380CC4-5D6E-409C-BE32-E72D297353CC}">
                <c16:uniqueId val="{00000005-F5D3-4972-B130-F06BF192FFEA}"/>
              </c:ext>
            </c:extLst>
          </c:dPt>
          <c:dPt>
            <c:idx val="4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F5D3-4972-B130-F06BF192FFEA}"/>
              </c:ext>
            </c:extLst>
          </c:dPt>
          <c:dPt>
            <c:idx val="5"/>
            <c:marker>
              <c:symbol val="none"/>
            </c:marker>
            <c:bubble3D val="0"/>
            <c:spPr>
              <a:ln w="19050" cap="rnd">
                <a:solidFill>
                  <a:schemeClr val="accent1"/>
                </a:solidFill>
                <a:round/>
                <a:tailEnd type="triangle"/>
              </a:ln>
              <a:effectLst/>
            </c:spPr>
            <c:extLst>
              <c:ext xmlns:c16="http://schemas.microsoft.com/office/drawing/2014/chart" uri="{C3380CC4-5D6E-409C-BE32-E72D297353CC}">
                <c16:uniqueId val="{00000009-F5D3-4972-B130-F06BF192FFEA}"/>
              </c:ext>
            </c:extLst>
          </c:dPt>
          <c:dPt>
            <c:idx val="6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F5D3-4972-B130-F06BF192FFEA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19050" cap="rnd">
                <a:solidFill>
                  <a:schemeClr val="accent1"/>
                </a:solidFill>
                <a:round/>
                <a:tailEnd type="triangle"/>
              </a:ln>
              <a:effectLst/>
            </c:spPr>
            <c:extLst>
              <c:ext xmlns:c16="http://schemas.microsoft.com/office/drawing/2014/chart" uri="{C3380CC4-5D6E-409C-BE32-E72D297353CC}">
                <c16:uniqueId val="{0000000D-F5D3-4972-B130-F06BF192FFEA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F5D3-4972-B130-F06BF192FFEA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F5D3-4972-B130-F06BF192FFEA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F5D3-4972-B130-F06BF192FFEA}"/>
              </c:ext>
            </c:extLst>
          </c:dPt>
          <c:dPt>
            <c:idx val="11"/>
            <c:marker>
              <c:symbol val="none"/>
            </c:marker>
            <c:bubble3D val="0"/>
            <c:spPr>
              <a:ln w="19050" cap="rnd">
                <a:solidFill>
                  <a:schemeClr val="accent2"/>
                </a:solidFill>
                <a:round/>
                <a:tailEnd type="triangle"/>
              </a:ln>
              <a:effectLst/>
            </c:spPr>
            <c:extLst>
              <c:ext xmlns:c16="http://schemas.microsoft.com/office/drawing/2014/chart" uri="{C3380CC4-5D6E-409C-BE32-E72D297353CC}">
                <c16:uniqueId val="{00000015-F5D3-4972-B130-F06BF192FFEA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F5D3-4972-B130-F06BF192FFEA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9050" cap="rnd">
                <a:solidFill>
                  <a:schemeClr val="accent2"/>
                </a:solidFill>
                <a:round/>
                <a:tailEnd type="triangle"/>
              </a:ln>
              <a:effectLst/>
            </c:spPr>
            <c:extLst>
              <c:ext xmlns:c16="http://schemas.microsoft.com/office/drawing/2014/chart" uri="{C3380CC4-5D6E-409C-BE32-E72D297353CC}">
                <c16:uniqueId val="{00000019-F5D3-4972-B130-F06BF192FFEA}"/>
              </c:ext>
            </c:extLst>
          </c:dPt>
          <c:dLbls>
            <c:dLbl>
              <c:idx val="0"/>
              <c:dLblPos val="l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F5D3-4972-B130-F06BF192FFEA}"/>
                </c:ext>
              </c:extLst>
            </c:dLbl>
            <c:dLbl>
              <c:idx val="2"/>
              <c:dLblPos val="l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5D3-4972-B130-F06BF192FFEA}"/>
                </c:ext>
              </c:extLst>
            </c:dLbl>
            <c:dLbl>
              <c:idx val="4"/>
              <c:dLblPos val="l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5D3-4972-B130-F06BF192FFEA}"/>
                </c:ext>
              </c:extLst>
            </c:dLbl>
            <c:dLbl>
              <c:idx val="6"/>
              <c:dLblPos val="l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5D3-4972-B130-F06BF192FFEA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5D3-4972-B130-F06BF192FFEA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5D3-4972-B130-F06BF192FFEA}"/>
                </c:ext>
              </c:extLst>
            </c:dLbl>
            <c:dLbl>
              <c:idx val="10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3-F5D3-4972-B130-F06BF192FFEA}"/>
                </c:ext>
              </c:extLst>
            </c:dLbl>
            <c:dLbl>
              <c:idx val="11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l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F5D3-4972-B130-F06BF192FFEA}"/>
                </c:ext>
              </c:extLst>
            </c:dLbl>
            <c:dLbl>
              <c:idx val="12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7-F5D3-4972-B130-F06BF192FFEA}"/>
                </c:ext>
              </c:extLst>
            </c:dLbl>
            <c:dLbl>
              <c:idx val="13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l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F5D3-4972-B130-F06BF192FFEA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'[AnnKEmery_Dot-Plots.xlsx]Dot Plots'!$G$589:$G$602</c:f>
              <c:numCache>
                <c:formatCode>0%</c:formatCode>
                <c:ptCount val="14"/>
                <c:pt idx="0">
                  <c:v>0.38</c:v>
                </c:pt>
                <c:pt idx="1">
                  <c:v>0.74</c:v>
                </c:pt>
                <c:pt idx="2">
                  <c:v>0.5</c:v>
                </c:pt>
                <c:pt idx="3">
                  <c:v>0.63</c:v>
                </c:pt>
                <c:pt idx="4">
                  <c:v>0.54</c:v>
                </c:pt>
                <c:pt idx="5">
                  <c:v>0.61</c:v>
                </c:pt>
                <c:pt idx="6">
                  <c:v>0.51</c:v>
                </c:pt>
                <c:pt idx="7">
                  <c:v>0.6</c:v>
                </c:pt>
                <c:pt idx="8">
                  <c:v>0</c:v>
                </c:pt>
                <c:pt idx="9">
                  <c:v>1</c:v>
                </c:pt>
                <c:pt idx="10">
                  <c:v>0.65</c:v>
                </c:pt>
                <c:pt idx="11">
                  <c:v>0.55000000000000004</c:v>
                </c:pt>
                <c:pt idx="12">
                  <c:v>0.57999999999999996</c:v>
                </c:pt>
                <c:pt idx="13">
                  <c:v>0.38</c:v>
                </c:pt>
              </c:numCache>
            </c:numRef>
          </c:xVal>
          <c:yVal>
            <c:numRef>
              <c:f>'[AnnKEmery_Dot-Plots.xlsx]Dot Plots'!$H$589:$H$602</c:f>
              <c:numCache>
                <c:formatCode>General</c:formatCode>
                <c:ptCount val="14"/>
                <c:pt idx="0">
                  <c:v>7</c:v>
                </c:pt>
                <c:pt idx="1">
                  <c:v>7</c:v>
                </c:pt>
                <c:pt idx="2">
                  <c:v>6</c:v>
                </c:pt>
                <c:pt idx="3">
                  <c:v>6</c:v>
                </c:pt>
                <c:pt idx="4">
                  <c:v>5</c:v>
                </c:pt>
                <c:pt idx="5">
                  <c:v>5</c:v>
                </c:pt>
                <c:pt idx="6">
                  <c:v>4</c:v>
                </c:pt>
                <c:pt idx="7">
                  <c:v>4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B-F5D3-4972-B130-F06BF192FF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1809872"/>
        <c:axId val="621806264"/>
      </c:scatterChart>
      <c:valAx>
        <c:axId val="621809872"/>
        <c:scaling>
          <c:orientation val="minMax"/>
          <c:max val="1"/>
        </c:scaling>
        <c:delete val="0"/>
        <c:axPos val="b"/>
        <c:numFmt formatCode="0%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1806264"/>
        <c:crosses val="autoZero"/>
        <c:crossBetween val="midCat"/>
        <c:majorUnit val="1"/>
      </c:valAx>
      <c:valAx>
        <c:axId val="6218062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21809872"/>
        <c:crosses val="autoZero"/>
        <c:crossBetween val="midCat"/>
      </c:valAx>
      <c:spPr>
        <a:noFill/>
        <a:ln>
          <a:solidFill>
            <a:schemeClr val="bg1"/>
          </a:solidFill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FE0-4047-98A3-15866D68967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FE0-4047-98A3-15866D68967D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E0-4047-98A3-15866D68967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0.55000000000000004</c:v>
                </c:pt>
                <c:pt idx="1">
                  <c:v>0.35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E0-4047-98A3-15866D6896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</c:v>
                </c:pt>
                <c:pt idx="1">
                  <c:v>B</c:v>
                </c:pt>
                <c:pt idx="2">
                  <c:v>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22</c:v>
                </c:pt>
                <c:pt idx="1">
                  <c:v>35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2054253744"/>
        <c:axId val="2054264560"/>
      </c:barChart>
      <c:catAx>
        <c:axId val="2054253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35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2054253744"/>
        <c:axId val="2054264560"/>
      </c:barChart>
      <c:catAx>
        <c:axId val="205425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Group 1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2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75-45CF-921D-5C4107E541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</c:v>
                </c:pt>
                <c:pt idx="1">
                  <c:v>B</c:v>
                </c:pt>
                <c:pt idx="2">
                  <c:v>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22</c:v>
                </c:pt>
                <c:pt idx="1">
                  <c:v>35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Group 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2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75-45CF-921D-5C4107E541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</c:v>
                </c:pt>
                <c:pt idx="1">
                  <c:v>B</c:v>
                </c:pt>
                <c:pt idx="2">
                  <c:v>A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40</c:v>
                </c:pt>
                <c:pt idx="2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75-45CF-921D-5C4107E541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054253744"/>
        <c:axId val="2054264560"/>
      </c:barChart>
      <c:catAx>
        <c:axId val="2054253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  <c:max val="5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Group 1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834-4C52-94A0-1209499733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35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Group 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834-4C52-94A0-1209499733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49</c:v>
                </c:pt>
                <c:pt idx="1">
                  <c:v>40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75-45CF-921D-5C4107E541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054253744"/>
        <c:axId val="2054264560"/>
      </c:barChart>
      <c:catAx>
        <c:axId val="205425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  <c:max val="5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2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75-45CF-921D-5C4107E541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</c:v>
                </c:pt>
                <c:pt idx="1">
                  <c:v>B</c:v>
                </c:pt>
                <c:pt idx="2">
                  <c:v>A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0.22</c:v>
                </c:pt>
                <c:pt idx="1">
                  <c:v>0.35</c:v>
                </c:pt>
                <c:pt idx="2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2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75-45CF-921D-5C4107E541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</c:v>
                </c:pt>
                <c:pt idx="1">
                  <c:v>B</c:v>
                </c:pt>
                <c:pt idx="2">
                  <c:v>A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0.78</c:v>
                </c:pt>
                <c:pt idx="1">
                  <c:v>0.65</c:v>
                </c:pt>
                <c:pt idx="2">
                  <c:v>0.57000000000000006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75-45CF-921D-5C4107E541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054253744"/>
        <c:axId val="2054264560"/>
      </c:barChart>
      <c:catAx>
        <c:axId val="2054253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  <c:max val="1"/>
          <c:min val="0"/>
        </c:scaling>
        <c:delete val="0"/>
        <c:axPos val="b"/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Yes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0A-418C-92B2-6927CF9B86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0.43</c:v>
                </c:pt>
                <c:pt idx="1">
                  <c:v>0.35</c:v>
                </c:pt>
                <c:pt idx="2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dLblPos val="inEnd"/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0A-418C-92B2-6927CF9B86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0.57000000000000006</c:v>
                </c:pt>
                <c:pt idx="1">
                  <c:v>0.65</c:v>
                </c:pt>
                <c:pt idx="2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75-45CF-921D-5C4107E541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054253744"/>
        <c:axId val="2054264560"/>
      </c:barChart>
      <c:catAx>
        <c:axId val="205425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8C-4729-A375-6219F67DE9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0.53</c:v>
                </c:pt>
                <c:pt idx="1">
                  <c:v>0.55000000000000004</c:v>
                </c:pt>
                <c:pt idx="2">
                  <c:v>0.52</c:v>
                </c:pt>
                <c:pt idx="3">
                  <c:v>0.56000000000000005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56A-4F8A-9A56-6E1D02625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8C-4729-A375-6219F67DE9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0.46</c:v>
                </c:pt>
                <c:pt idx="1">
                  <c:v>0.48</c:v>
                </c:pt>
                <c:pt idx="2">
                  <c:v>0.45</c:v>
                </c:pt>
                <c:pt idx="3">
                  <c:v>0.47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8C-4729-A375-6219F67DE98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98C-4729-A375-6219F67DE9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0.22</c:v>
                </c:pt>
                <c:pt idx="1">
                  <c:v>0.35</c:v>
                </c:pt>
                <c:pt idx="2">
                  <c:v>0.64</c:v>
                </c:pt>
                <c:pt idx="3">
                  <c:v>0.78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8C-4729-A375-6219F67DE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54253744"/>
        <c:axId val="2054264560"/>
      </c:lineChart>
      <c:catAx>
        <c:axId val="205425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64560"/>
        <c:crosses val="autoZero"/>
        <c:auto val="1"/>
        <c:lblAlgn val="ctr"/>
        <c:lblOffset val="100"/>
        <c:noMultiLvlLbl val="0"/>
      </c:catAx>
      <c:valAx>
        <c:axId val="2054264560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42537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entityId">
        <cx:lvl ptCount="18">
          <cx:pt idx="0">35364</cx:pt>
          <cx:pt idx="1">11032</cx:pt>
          <cx:pt idx="2">21412</cx:pt>
          <cx:pt idx="3">33145</cx:pt>
          <cx:pt idx="4">27664</cx:pt>
          <cx:pt idx="5">35022</cx:pt>
          <cx:pt idx="6">31418</cx:pt>
          <cx:pt idx="7">23624</cx:pt>
          <cx:pt idx="8">21789</cx:pt>
          <cx:pt idx="9">5599</cx:pt>
          <cx:pt idx="10">23035</cx:pt>
          <cx:pt idx="11">24561</cx:pt>
          <cx:pt idx="12">35841</cx:pt>
          <cx:pt idx="13">9130</cx:pt>
          <cx:pt idx="14">20487</cx:pt>
          <cx:pt idx="15">25623</cx:pt>
          <cx:pt idx="16">19840</cx:pt>
          <cx:pt idx="17">14808</cx:pt>
        </cx:lvl>
      </cx:strDim>
      <cx:strDim type="cat">
        <cx:f>'[AnnKEmery_Geographic-Heat-Maps.xlsx]Geographic Heat Maps'!$G$62:$G$79</cx:f>
        <cx:nf>'[AnnKEmery_Geographic-Heat-Maps.xlsx]Geographic Heat Maps'!$G$61</cx:nf>
        <cx:lvl ptCount="18" name="State">
          <cx:pt idx="0">Virginia</cx:pt>
          <cx:pt idx="1">Florida</cx:pt>
          <cx:pt idx="2">Minnesota</cx:pt>
          <cx:pt idx="3">Texas</cx:pt>
          <cx:pt idx="4">Rhode Island</cx:pt>
          <cx:pt idx="5">Vermont</cx:pt>
          <cx:pt idx="6">South Dakota</cx:pt>
          <cx:pt idx="7">North Dakota</cx:pt>
          <cx:pt idx="8">Montana</cx:pt>
          <cx:pt idx="9">California</cx:pt>
          <cx:pt idx="10">Nevada</cx:pt>
          <cx:pt idx="11">Oregon</cx:pt>
          <cx:pt idx="12">Washington</cx:pt>
          <cx:pt idx="13">Washington, D.C.</cx:pt>
          <cx:pt idx="14">Maryland</cx:pt>
          <cx:pt idx="15">Pennsylvania</cx:pt>
          <cx:pt idx="16">Maine</cx:pt>
          <cx:pt idx="17">Illinois</cx:pt>
        </cx:lvl>
      </cx:strDim>
      <cx:numDim type="colorVal">
        <cx:f>'[AnnKEmery_Geographic-Heat-Maps.xlsx]Geographic Heat Maps'!$H$62:$H$79</cx:f>
        <cx:nf>'[AnnKEmery_Geographic-Heat-Maps.xlsx]Geographic Heat Maps'!$H$61</cx:nf>
        <cx:lvl ptCount="18" formatCode="&quot;$&quot;#,##0_);[Red]\(&quot;$&quot;#,##0\)" name="$">
          <cx:pt idx="0">100</cx:pt>
          <cx:pt idx="1">200</cx:pt>
          <cx:pt idx="2">300</cx:pt>
          <cx:pt idx="3">400</cx:pt>
          <cx:pt idx="4">500</cx:pt>
          <cx:pt idx="5">600</cx:pt>
          <cx:pt idx="6">100</cx:pt>
          <cx:pt idx="7">200</cx:pt>
          <cx:pt idx="8">300</cx:pt>
          <cx:pt idx="9">400</cx:pt>
          <cx:pt idx="10">500</cx:pt>
          <cx:pt idx="11">600</cx:pt>
          <cx:pt idx="12">100</cx:pt>
          <cx:pt idx="13">200</cx:pt>
          <cx:pt idx="14">300</cx:pt>
          <cx:pt idx="15">400</cx:pt>
          <cx:pt idx="16">500</cx:pt>
          <cx:pt idx="17">600</cx:pt>
        </cx:lvl>
      </cx:numDim>
    </cx:data>
  </cx:chartData>
  <cx:chart>
    <cx:plotArea>
      <cx:plotAreaRegion>
        <cx:series layoutId="regionMap" uniqueId="{7AD13E3A-2082-4B5D-9B04-155D346BA9F6}">
          <cx:tx>
            <cx:txData>
              <cx:f/>
              <cx:v>Annual Spending Per Student</cx:v>
            </cx:txData>
          </cx:tx>
          <cx:dataId val="0"/>
          <cx:layoutPr>
            <cx:geography cultureLanguage="en-US" cultureRegion="US" attribution="Powered by Bing">
              <cx:geoCache provider="{E9337A44-BEBE-4D9F-B70C-5C5E7DAFC167}">
                <cx:binary>lHpdc6S4su1fmZjnywxCEqAde86DgPqgXGW72+6PeSHcbjdICAkEQsCvP1k1vaf3zN3nxL0RjgwJ
FVggKXOtlfnP1+Ufr+rtxf60dEqP/3hdfvu5mab+H7/+Or42b93L+EsnXq0Zzbfpl1fT/Wq+fROv
b79+tS9e6PrXKETk19fmxU5vy8//9U94Wv1m8pfppdCTmNZH92bXd2+jU9P4v47+D4M/vd0e87T2
b7/9/PK1EzoX42TF6/Tz96Hj199+jgiN0c8//frvD/k+fHnp4M57+1Yb/R9ueXsZp99+DhCKfyFx
zEIcpzGNMCE//+Tf/hiKyC80pjROQhTHIaLxzz9pY6fmt59J/EsUwxjDOIoSihnMYTTuNoR+YYyR
JMFpTBISh+zPj/Ng1AqT+fNzfO//pF33YISext9+RiyGCfR//PD6gjSkBMMUaETDCNM0jEIYf315
B0tw/f3/aUe3td4x8aCr39NwGEs9bGMZq23JRr8eVlXvKuM+NHioyo2lU0Zs+5wu4msdNmOWCqIz
hjpd/jCpmXVZSXy3xBTlasEPgramvBmL29M0GLWXCW0Up1tlymXqkx1agrOqXVTejEmc5Fsno3wy
tmCzHY4xQqaYGuy5VHG8j5ct5V3dJLuxnX3Rj117cHg+VZi8ShVUDwPsnN2E2QedSsU3mg1xlTzE
LLe1Xx/cMIjHNu2O1UQuaEnTu2jsztS19qhn/EXETdlXW3CqiY/5EHi9G1CatPAc2pU2GHR5a7lR
6DKOlg+9n+t8MPE9nnW/p4pe2jlsT0EjdTaP49dqqV7DBsflotK1ML1puehiX5J0QdzPIs5s5XYa
eXrqr4bNCy6xevFdbU9DVYe5JVZnNbxNIEsqelPiqxnn2vzRvbWQ1k9LO7WwZLAGuo6Dw5QsfB7q
+tRu45Rvbu25nlGuPer+eAcWx/Fh3Qif2rTestvLhfDfeGB7Vcx+EkVt1JPH8k42oTqta+Ty1aQR
j2yblKlraO7C6F4Qm6OA7FpklxIFa8TDOlJ5Nzaq43M4jxzN8Zj7AHFXG1uKKT7WVTruNdVWcTSZ
PqcujvjiE3uqNhzlSTu0sMjpLurqZB8mMzpi9u+f/m8r8WN1jGhJEVj3DRO9D/u1OiBmJUfp0hd2
0q68mWUhtkgNfQsTsyru/FjWsbR7N1BbxtfDcGv9MEvQjGWkTLUnK91h+Pflzdxe6G9dgaOhtFtF
Mhshxpugj7esdWoo/2huS/TgVasygaLPhIm+3Bbbl7fWjy66XtsSSw5pp7Lbwpto+b7mt+6PzXBr
besy5IiOM7+dyNthTDbNWt6k+Psxve0OL+kn3AlcjNdNfPt0P8yPa7hJwmMrS79uuqyvB1lta9Vy
rFJdoqu5jajNV3nae8lFHZmy/dMs4wSzvZ7zTlih+Ng2gtOkEUU0k760WHaw+Mncl//WV+0uXqdH
Mo5+K1JRdWVD3LIVVr3UbejKaTYkF0G68K6dthKnaCvp1dy6NxMxOXJS9wHv6GeJugNC1b6fdXuo
+wnn6WIMZ1G6Kb6s7VSm1kJz0Kve62U6WV99TM1SOBOFeSJcUKYYP63p1u38FKUtv02KFJMQqgyv
h+12AV094c3gP1u3LhsN2jMb7lECi7Beb4iqMdp3UpwhQORq0OjYTrU5xR0yPAiDugiw2eC9wYRB
sJZs8GK3keWT6CwrRdA0Jdme4cu2KKuJmssKg5kb5soVDvyuauinfpzqk03IUypxt7tNcbiudtOF
C1/iqMuXq0O7DcxCdsOnJGTDcfVDjC7Iy6d1nTY40eGYt9vjyIaOG0/6ws3jRW7Ll8kGJMOB9zyc
70RtLb9GuiyKqq+CIXXchh7thm7Ko8q+V2koDnXrPoRkOLDU4yzS7KXrEc033z2ynWNWlaIL73wn
1E4P8ItBTId6M1vuvGR8XNW5TxO9T5fl8+K3HC3t55oYdsSLxPnYpRtf+i1X0XUrLMs9tq3OkAs/
VyuqCoO6KFucu4jI1Dsj07aMtIu5mMW4r+Ht+FT3pLBrXOc6mu/bRt+pfuvARczijuiObwnspro7
O0OzMOq3k6BBvrREHNcpOqNheZ82I8o8rRQPu4RxL11UrA7iG02Xw0D9aZPelX1qJLdLM55Yu35Y
bKOzVQY2Txv9tcUE8yV1r0FYk3LrUVLgVKV8GcctG+bHKg2aImLzs9iGdt/L9T6Q6XSsVz/vxKIR
79Xqszho7jGW+JSMtDvqNp24xLxWW5PprosLWrX7kfaSy4hM5bqaU2AZ5kYPc0aXcdiPru0yPFZT
QYWL8trfm1pGBSXDlGHSZosVVZYum8xmCuDKYRdkSqYIfLjBmSUY7zB2OEu79m1FW7iv2frk1Hqv
bOyfFMFRseFgNxmcFIuZ8C5cN77G4ZwzFLlDJKt+N/Tw0HVUD9NGNYeFX06RboPLsjZwc/21WVV8
SVWg8qHq3V5X3fPST0vRJhLtkCG/G9nXO78FpcbbwJt4qh9W1Z/wlIa7zdZZENjg4uI25LVPx8x1
M+UzbZf3XtpxR4lb87pjWZI6dE572ucdGmuIIuHwRcV9zTcE8xLYqV3U+ChLU/zRp1njToaFPd90
dDTNnIeh+NrWjeO+qzbeJMHZzVGG1mHNZojnh2mBAzTr5vPYzX0ebj7J535Ax0D7FfwsK6I2Ds4w
ma8JWSWfIxQUCGcj2b4ijR+SrnrUfXJuFXzTODS/T2z8nA6eVws7e9OVJIFz20aDLRtZXzxu0kOk
kgOAS5Q1LZzOpmkSTit3N3aIPm9JFexWU/GI1sEx1v1zu8qjo0Hp7IJ2MQlcrkK5i6Qcct/4zDjS
fDAxe1WRhHAS1ihPQxpctqlwnZH7ZI3hTKJuyxofqoI2Sxa61T2wLQqKmdEYkIF/rTVRvFWVPGyK
ttl0bGL00Y9hlPcB+bzEEGgSFvF4eZ6E2vIlIN9am9BHbZ/s2tz1rF6KpJ7ao23jNQdcGpXazDBd
WR1GjAWvaNsVfXqwQbQ8RC17DxN9EKJ22Rj44Sxxk4m1Po5d/CZX/Gnr6yiLh/AOh1VakHC2WY37
XDTk4hBgyzmOGJ86F3DbhcG5q/zIUyVOIR6+9QZChJ3DZmdUHHCJAs0xbgDSRkNhbfJlodW9DNiw
W8LhLKpNFmZu4mxp0d3klgteR5E53T5GSfvOhqrNxnl6Ii7HY3OvJmFPTdxxm3QJr6lZjr6dEW/R
uMFWETSzqac5uP6aV+mAiqG3gMCW8aNvN5f398K0axbHuuErWdEhHtUety44pxS/UPo7XkV1stWg
OW08hCI49dOgBYTa9sEnAGVCUk8ZAuStxy+za9Uu2YKXTY+7xulPTS0AiW9E5KrB8Cv2sUkHw50Y
gT+QKu8b7w6uD0/B0iY5Iywp2mD4qjc2HeFDqCyQ9z2dOOsD+7ClHVdB1iSSnlUssnjrIRwFIuFB
Oyzcm2XNsapZOS+CR7hPeQQR+7QiX4B7cheIpXXWuwebDi5DlQjySEfwYdct8zGyvAuFOSRCAs0J
56JdzK6SDQA0jzWQkys+ufVvrbqFkVvXjzIb1wAg2RXW3Axg0/6P1q0LIVHv/Kg/LKQH+N1pWYCh
PPRS5/IKom7GX7HR37rGLfRYL6WOAO9hiCb5sK3vMbYhn2WvufWjOCUuSfN+EAMPrlCin2sFLKnV
fIyd3Tekfl60esYmXHcBG9diaAF5Dai3O6ea1xrhsRRXswXuu5HLAgg4BRh00LBK3dCNZUKozKNR
RLxrogl8aDWV6moQndu9aMSdJf1Q6nV+aetgLXDUHYWf5/3tskUiq5NoPnRhzLEZ1jKut7UEjrGW
IqRTTnF33V7MlmkafV3VNhapJg7QoOjpcQ5Lh7z9NzNdUXlUd8mV1p3jK/25mf6Kh7tepxmLGeX1
EAM5uuLpidA1LG59pqp113bJfUrTHlAiMBp+a2IV9qW8ovJbF0nAmtWOXJG9bycRZtG1Cb6rCbMQ
gKHze7WY7bKO4akSBL2n2HyoVDsfIIogOGVhfa7n4byRjjyRusokTh+CzsDmNii4l4n46hrc7gdv
ktM6OrNL+1DzapLLJb2aqpneNhWrnaLJWga+CwtkgR9tjWM+VzMK9k0V/i40wCcUv4p67Quyzn3W
iYRm9LpFGmGG/eq7+B7N66HSgBd0E784Q+jdMFelakR90awHatrhiLeB0oDb/LgbbfSyAOVK/Gje
3UFo6N8Hg8m6wH5Ek6yf4jRI+NQLmgMbDzihmj7PVdwCBRYckfnbqipzntAU8VH1ddFe+WKII1IQ
OsORTpC9b1xt731MAX+Gxu2tpCfYeSn4VXCZsUAaTqXZ4lzEtM5J0CzniK2PixrPfWwusBDsYBSV
DwS94dG2FzIcpd4w900f51hLyz2EeD5scbfrxsTsRrYOfOjFei+3xu9QXGVzi1w+mmV57BwOebQM
59l3wP9hw3Dqgynrh2jIXLIUYbh1p6Du7HGxaV5pYi9sFePFmWXc9WKGeL4IeR7jJt2F3r7RFUQD
Vlf7JJuGbTpPI94Oy0oeRpGaE1a+4zIAJtONMHWK64wwcME1g70M+D7rx3A7gVc4jnMaPq3JJjlV
UXSMzfh1iDa1k1FrDoGvdsHckMIMjchXMcMpR+uDZ8mnJCUPjVvQcd0WHnhKH+XSNLu0XV4sq38P
9IofpnWYL5r0mU50cKYhrvbMka9i2tTekJDwFTjWIw4XiId0yTtALXuAD5cZaXXSdAY8l2Y6nEyx
JrHmHnvMUQueSsLhyhxGw32X1XEi7kHJu6OrIxcZBafQteuBLN3rhHFcrExJoKRSXqJU1Zl2anls
h1ofZgjSHgyw5vUuWaIyBERRzKBvZZtF6GjVpzWVQE8MrKuii8wbRwYg71WUN6Mc8wneiKdyTGBz
9fO+aVLGuwFmIwDBa3Az+3FbcRa2FbypZaZogbBGIDoc3CA/mhiI7NZOdzHvg7Z6JHX4bgCV5gCP
1cVQuwGivIadaZO9Nu3AYd0K1C7tfSTGohFVdZdWCy7WjpQJGh/bcPF3Vif+7tYCihJlbSDDPI6t
3itg1FwDTAXeU2fKr+wArO8cNLXKV/VulrLOURXK08xAAwqMrDMIRqg067wjRrgzk0PDUZz4nVyL
Svq5CAc28ShmJemG+H3buuYdqhf+cWjpnk3mVaUq3LdXjhPU8t6x+2Xy4TlE83OzVOG7UH92E5wv
Y5rdMHfhZY5NVYB3bTNtv6BwGzMS22mnWZg0WdRtRz92jEezA0zmkbofVd3dp33TXtT4xYe1ypYJ
22MzJfVTv9VloIb0OFh4hJLmq0d3ak7jrNZNknV2mneqtuYSErqX84p4Y4fpZKbpJVEI3zEnt4w5
S3KJKKyqqvoCtA53oCb46vpk3TmSqCzU8YfWmvlAiXzvJmYvqKHm6Ah6ujnacRvf1RR0jaCm/oJk
B/R+bfdLUm3lpG0Wmm4tSahgI7hmy6cUPRDh67Oj0Q6bsXtocHiBaPR5rJAtdbo8JilDZ2FgB06V
466nDadT54uVgAphkzbgq1r6XZKwZ3A06ojW6AgU+LWnVp3Xmi35FCfLrlJTsj9uTA+FTPo0Nz4q
o7RxO5WOPaCVNIGVFQh2zKeWANm183QWY4TuRcvQXrYzzkE1jrnpArQL4rbLWeNt3kf2ftm8e3dV
U5eDcjJ5nWK/n8a4gDM1HkQ8KEBT4rqHzb7WX4gPQzgO86E2DSoX9AUghj+0ejWHkFLeyUYftzgV
uXbjsNPtkC2BWPZ6MAemkjcJsP2ZALp3A7DIJgjiM6Jl03fDYdXri0wUzaoYjlI8r0tGxkFAWImq
5/bcMXqUIlaXuTX0EeD1nHnbykL4qcqCcDFZGrFv4yZrruNpAqjbiCyJaZLVQZXyygDAdkg/Dbjm
67YGWdr4FhhtlO6mLibFIsSYjREA2C0GNB9f4cDgLd55G11uUCycko1rOk3cmfHDpNI4b6xBJaP4
eQA/TSanc2pcAlJD7fng6jaHUHY316K+o345tWIFMQbA+jSBbk2r1OTxRs9bRBGIPkHeiq3b1069
LnZlebfO75Ip+qDiaDrhgJyYdFPZqGjg3WZ5kqj+mFJZPbnQLXnjX4jfmpNXA/inFc3gxkR3P299
jmpGzqxbAdRHKWDOxuYharcyYScdGntG46WfTQLAt5p3NJ3X9zVO9u0o/QGkKMIjlsyFGSuRNUI1
F0UBeydka3cM6OsgQm5RE2Su777ZUNaSp8y/UNu/E23fFXRoZy7iauLpUj1ta4tB1gwkb4lszixJ
QHBg4Z0TW1WESdAcN4A/mRAMWGv0HpjUt3kLl7tknIBmGDlmxkTf2BSBbBLho990Ea6ByOu2IxAz
DCrwBEKHiygueiKWk3PBjllbc4xS/WzDcLl3uLqPycskpftInITItinLp3R8TVvVIA5e8hJMDShR
mtKTHtcdDsn8ONhwzQKqU/AwpNrT1gY56S2InCN6pyHQ1UPH7uq5+bgqBhhxoIL7AExSmeHUhQ0f
ZxKIa5wJz0COIB4uyhRN1NTcOBXc1TScuWSjPXTIH3pEQOm6blhso7wlS6HjfjkTNgb7VvefwiG1
d8bL5pTA7JcgMZmLuyifQTY7qK166eq+f17hIIo5BSdL2fIuGPx+64P6vaz0wY8U9piG/AeSCAjo
mJo9TQcu2ORy33mSK6C2RRfWNJsg0BRNZRdIWZCat37GB8/0fGps213DfJBXE47O4vpfRlBuuUYb
BFIDYD7FK287OYO6TtETFnWTx8vosxSSNUAfBlcK+c7EmhUa/mmWzmN0aAQg1HYwl7S+LMrSk21t
xadBqePUqkcUCL9jHhYgYRPNfR0ABXIMAgBQ7CxdA3cUEcmaulFnECb2nrDgMA/ReMJeTzsyzorP
zSIhFZSg4xSb14gCKEJzOu2rgFaXmIEkoQZUHwAV7bCv4YtsoyjEloJ0HM39kZoU+JqxNgcNcs4T
H+C80YHe3z40atoMI7RegqHiMa7CU9IDDgZ6NkMk2rTYETmkhynu7iqR2EcURpnve3C3noLU9XtA
2JDp1DyFSm4HWuOglDXj8xpNZ9P5z7PaEHjZGqSLhYCi2Lkt2gFWBoF0bD+RYdn2tNvwXdV1bD+s
3Zepay0PV5Yc2Bwq0CM1ZE6wvhMxgIsK5NWcLFaejDc7FPQBSN+QsTy2SR8eIVF4YkbeQ0yuT+lU
qXPckYIFrblM4bTD8Gb7fhFADGn9rgJt86xD+FL+k9DC36Xt1PO4wkNB0ikuVcKApJngHZUyOd1M
amcJj7MyCzHp7mnftzviO3DnNUDIoUvtXvgkOUci1md47dSJ4J7I+DOljh2ra29K5OcF9sMJSP0M
Aj74Ao/jj10S6MvgQnOROHrX14s9STHN2QqctUjapeij1b/TV7OwsVDavWMzMFW9SHs/kA99wtyJ
UDPkQB6iuyCZVLYNhoIWJYfTJpA8Gtb6XCv0EDXB8j7cGtjr6yZzsWx4jwiKuIKFy5qxT46Bk2km
QrLrKSQs582KvUgBuzLwXdngKlm23Xa/jHB+jVm+kHkQhwgW9aLrIQu6VZxZ7dKMNAjBU92rXyh5
lLANGYTk93PV80aFl6A26AKc97iFCZC6uM3IvAE4V0di6HjPUKp2tk9Crkd3DwLhcPK1WEHfJu0p
1gAbKQi3amXunNp8CDAEA6CmXPVtrltqj30HTrhTwXRmCzAWUJwe0gk2EZ5tCzDzzlk9nBOQDgX1
Ua56/ORpdOrtkO4DWYtjnVYdj4YJkicDa+/bdb7fknouFciBY8s8J8yIY9dp0GnmlXtiGi4hvzqi
lXBIYDK+gvPMlg5SPFMkRYGMxgWNzQz+g8G5nuNvQtq3UMbDnun0S7MmpR/n7mImNYDsPrpsqAZX
ULtdLDZNtjHsswbEad5Dfni/Lsu0JwpCvQTatPMdvgpuQ78TQb9PhwTlTVS7Dx21dy6I8REnkG/e
1qTfrx0SPFS+OVE1vQtT12ezmWCuC8D0PnVPfcXSOxBwn2oEsURVGnK9ArEidskxCbgZh/4YrxQf
gXPD5nDA3lbq9h0FbRdtg4W41gXAHtPHaQF5ytO24UEQkHwdKaAeB4rSgMY3XC/mpIekqENqDkLq
AocQZEY3ftSx+RyuZsqq1b84B8g2XWRxew+XDnSPt+SjbzRsYFGrg0fuuUlnVzQmCyDtdr9VH+KF
1Ls5GDZwgTEIxAwytwkknkozkae+PSESLp8IhbjjLel2AXV/5Phu2b5b8u9H3u/HtbpyT82g9Q7U
XBB7u6uW1F+zsW40hatAhDENybZ0bjJIPuk8YE6BJ5CcBHMLupAOu0wl1xqEW1+OYwZJq/oI4mFY
rsyDyBpPVY58A/CdkKWUE1OFIGLmaVg/1o7VfGqkyG95++maxgcM5Q/INnnoBJQmhN1Lh1MHsmxw
YPZeWihVqCF1XPqrUhYqlvCq7lk2xsiXdaS7fMAV4lJOvryZRslLNU1iH4BUU44rmQuywObuIIt1
qloLTJlGj3BYLJ/j4QPdfAScRTQ9By5jTlKhOoOkf5eHLAUZI0Z9f1rhhCRNux4VdguI0JvJZCRt
mQShLdkGkTfa2MZBB31GMuh5LbuRMwzhrxpGSLQ3NcmAglT89iY3w663qqvI9+NagCO5a1fz/Lc8
dIUBJbXARuhS+fL25reW6fXyb93bQNKvMrcYMklADwEF29aXt1b6Z+vWba4fzETR0zYNl2bocNb1
i+Lg2FWx0qYq/dUwrYHi44DmM7GuvBkK0eu4WQPpIEh3binwPR5fm72CzOfN3LpbBGBUSsM46Za7
OW3X01hvIeAA+BjXuW1XTRP0/GsZRnsrUmjBO4OqDkljyFYA4JXYAu9Lm/3Yh5/QioOiuYqmQQim
vemlgEHGkiX0g2Oy2VnILJddtEzlrdVeW41WdDdO8v52CRKJy7FJPkzX1zFCfjdTPze5nxXm81UR
vlXK1HFadmbVoL71jG/x8GVOQTTTcT1zNa1QKPOnmbG5cxGy+7lpoWqEzgJ41VURhuQgKhiW7SGY
Y5ARQckUC3kgaYt2t6qnX/8ou/pLZdGr6VcL+O173dWf3f96Mh38/fN6z4+L18KtH73zvyq+/tdf
7d/Mtbpq/PuP/vJkKHP6PrtrUdhfOv9Xhdi/l2/9vw7+pUDs1Tg9XevNavH3ai+op/qfy8OetZje
vv70fnqZ3sa/VonBfd9rxOL4F5aEmCWQ7Iigioj+q0QMJdEvBGq92LU+i0WgXv9ZIZagXzAlCY5x
lKII7vheHobSXxgGIskgSZoglkTJ/095GEZ/rQ4jcQpPD1mMcJTEDKdR+tfqMIWkhaKklr4N2Jyp
DvHzMijIyDUb20M5T/TsyRDlQFTZ/jYapgH6YzSyGv8xqlT7ffQ/3Xt71O3H/+lexF4ESBB5DfH0
dDOpUgO4uD/7bFmHU3I1f7sm663/1w+D8S7W03KoyfbflFxZc6Q4s/1FRIBYBK/UvtvldrfbL4pe
ZhBikdgFv/4eVD0ut2di5rsvCuUi7G6DlMo8J+vjfchV9F5MvcI6yGwbVZH7JVF5cXSDCEXiWazG
0l4NA6cbElTeF0Lbn1nZDpdET7HD+UrSGpvnNIyvvkJQ3zrRlz7Raz8Sbctim064aLGJAT1VsYOZ
BSpih5IlQY2tHxYjZ8xx932Pi/OIpKdHGWI2XLSSZThMzkHnDq3Wjhc6ByPzoLtYktnfVTbXsIRX
HpHjlkdU+eWRM00XqG54gBb8ZjCiGYK0lsdMZVaDzDumahslQ3Y0tlxra5Xg+rRKEiQbtTuFZ9HU
/TpRLDzzeTZpreM68uVSORvZuM3nyK6shzaX2SazuESCpJfnfh7YfJFgtEJ6XZVD3La4bCnszEGB
MlYSbdy2PTtJO50B2PGeHIlUKulZsq517T/xRA2nRDXPFVLRS5vbfn/NMtHsNZ9TP821sxGJ4d/R
b8s0Nemg5moM87cSR6lIdkYMJpJc/22ReVDu91u3lnI3aJStYsAfxsMwnx/3wegUofqjDiXD519/
89A9j6Lfes6QX2o35U8Ml85N4wUO0BEBf9IN0pv90OilIEO7qbLWPTiAPuwVHfpt6FTpGcntYFWG
k7wSHboL38r4lyynSLnrqD+osrKXAIPlC4GK5Gczy99mzWClN919Rl1CtiLnOAvyOkVxtkRKmLMO
4dYsD2Xvb4B3SLa9M3bLfuKoLzYDf6I6K7dT3VfbRNvhVTU9oherED+5HlAb5sVrC4DNkiPxcfJb
wo6Jm3nIFYxsDWwA0oWKJU7s2rYf46WXa5UTeeYjR56XItk7zkNFcSnWUa3WxlCHI5I0xmzx1o/D
Sv2gnT5VLH8lohj4QkWVtZ/FsuwRMEoUofduJ1/xeeIf9CbWKNk8NtPOcVHImfzWrWIv85yDKPMs
WbaZbFfugESbUd7sonG+B6rgW1r46UpyK1h0PUA2G9/6YbWFPmWUuedCR4sQmczpc58PgPtUaRIC
pJK0CFR9NaIwn42AOPj6NpTeEivS95pEh7Gs6mnDPLjqXC+0R8ZNTpP0USKTGZOxLn4g8bzVotNf
/KY+07LaZPNuYQbseuzgz/uIEQuzmdxl/AEvDGmImNaOOLa9U5x47dEljpvpJWH2MWhI8JOn05M3
+emXAhm9le3jdienujilUfTLtS+no/AK+eXdUfhP4GPH/Q177AEWHREP+A4PGFMcWPZ8+rzDHlOn
SDuOytkfWZDmuzTKgNQlc+UWWEm5bzMC2Uw/yh9d38l/m35c24xTtrBajaKkO9nPXZVcK3/UlyJN
xbMcFqxoigWTI1vl85/ZDE4wedjDiuxY5u1NXxDJ3dhYw3mFtmq2Mn73ZW8r7nqfTAmqU//bz6jK
+lSVQ/k0InxGYlEOjymp6yMLuFj6QauAhuz3iXaTz0VkpTsPt+51UofqW39o0yT71hSyWbepDLdB
njWfLavYFSKLh6l90slUPlhB618L3p2SkXYvo+/z7RQgS+7Qtnspe8CGihqIk8Jvkm2dUGfh1E4R
R8DbvPasGRcFMq1HYJjGpyKrHuisb0LNV3YxsV2V+uWXqbMXRo8Ima7HVpANKzL+6rSXYdT0hY0l
knao6KyMOum9XStU+pwAan5okX5eMmQuXnE1Wf7H2xeSj28fQPTY8Tw3dBHh4FX8/e2bUJlvAjtI
fwonc7N0gaNL2Nn06tlTsBhGgphBMffaTSGOcjm+4vYXLKykbY5TM7pXnlhfRnywa2eQAsU6lh1r
186Ohap/zYzOCouHrJyS7Qe98dUdkqQoDWHt3YyUxkPt1vgf/4fHGZ3diI3i3SP1PbkCoHE42m3h
H7M6FCsUz5OXNhAXOn/cPvMfqsCzvxhXwr1frv1E3rlKmtOf0nIfhCqcLwEb5cpRDl/WHAkjJB88
a1LlQ9gNO3yS60F4qL7MMzv3siROOv5r9rv1o5+l07XOJFb87ifDBoWRukNWGEXFozVO74dIOTvh
BvXug/7umzFlH40Y+PLY6oJt02wcu/jucl9rdL4sL2TI9dYsNUaj/7isiOyrlZFhqSUg9VM+fsLh
KRZO6NQvSJSkcdqGw3fc+k4T8H1JLLIWqR6rQxEjVXHrR/XVQdJkrifgZq7FhXDUxd6kKUrc5zSt
nklfiIszS7PNSAQn1d3zf1o3zT/h7Sn3n5fgJxjpzXb/ebPtLr39Zn6Z012m0g7QtZQD+ogMgvaJ
XBbUS05GZ2b3ITOGJPcWgaN/+f2TM2rMbPvvXzKlv3/IuDu5rhfifhI4XjRfen7/kDVPLcJr1/qZ
CvupnerwMaQCmIyM9QvzRSMk+NGVbviI0Cc9VW/6EPrmTd9PKbCMFRnnEOKHpmn0zt/o3YT+yNm3
tI6uUZtPXYyP2zmyt7f2Npt1KJOjhJsGXhzxxobj/FIbsxnM22ZmxhGno4cCgocnGuXt4aHDykUF
4BHq/giKqzybqRtReajmoLiQrr3htpsujWiXYf7YOuImydnDRaYqTnUhgVJ+nZDVDtnoH/KqbS4D
GdSiTbPiR+XzhWCBfi0QJq/uHoH/k/mgl4TBjrpuFrdOgCDrLiv3P6KBme70jojkzX/F+bJLZiZS
FLof/4qqGyXFHhT+tJLc8a3YdyqyMhdDQOfzjlifjJBlyIgq65NKA/mUjt/6gh5YI5IT8BSICt9E
xWz8wmJgN2s0F2CiZFzaOG/8qSJH18uTLTI75OjPMwCEf82M7m6VillzBui9dUiHq1NO6RGQVNxB
PKLXbVU3l2xKfg3GILtI41L4l864gGOB6HQ2KD/XflzP65xZaR5jvI1jlI1R/O9fSvD3L4Xicuih
RI7cLKhl89/gXcCVIDWEGjp3f/plmywapKVRk/1rCJoUb6qR29ZDdAgEl9umIMHMLkZVlfjD5Gnv
rqbU984WWDbnrMmRKePNyZuBPmQejD4VHlJQo+MtPhiMVSOJ39YkXbVdZLU7OaU0P4NIgZw0KV4q
nTrIPKOS0eiuubjzbNZLLxi3N99MeNnF67JD7/XkeSIyeqA0PdSDcp/dbAwfZltlh+9szSx53vBJ
yhwkLGJVu2ZQqIfNMzGMv2ZA4fya3a33WTJQcchIU2/+/W8T/u3990nghb4PnmCAj8D9sIu1QWqL
MSvZj2wsl45DA4Bmpwp3lhmBFjhhcTBi5SPf7NdiWsoJUXJszB8cRcgpXdzcjZOen2E87+7mkUY0
jwS8/ZITsERS0Y7n1HMViVEG7M7qYDTT4I7nzKipEmydDKCQAExVkfhuRx6rmyEL2WZy0vF8M/96
ioN7dVzXhb+SyUrVYdfiDtnVR0fIqliaqRkaK2eHAoiv2WgPXn1853x3G2cLt8PoYCHFrxQeZ1S3
KQqG+CSpy9asyeWpKctxrRDFxBTZiJPRmcHHXUvHZhoO9Kjssd4FvOW/dHdHHrW/nmB0kfKj/b+/
AI77tzfADSlYncCc2ChhR94HKiannOVitOufWVtOjbeiKlrXfAQxMqwelKX7nZFuKuqAS1CXM0PB
DSOURYw8exu7AAoFgPl6N4JhcHIL7vebMZLvHmMMxjcNiAei5dDGTKFAK+RkffVJeZWqdpIYGbIR
2K24TtwHTcrqdWAKULW2tJ9sPgGwIC12qpQtdiQtq10YcPeUIWpaoYRTP7nAPoPCwZPX+Yk8o/b8
RI8l2TV0eb3xLOXG7VAVPzzb3lR6GF/SvmCryaLD3skD9mA8ZtLIORdCxGBcYdOa9yftdTYgI/Om
NVSgNQJNma/vlrujJF2+dJO+XADA0TxGWsZ5pfmTV0X8iQxgt6RR2KyN7s2jBRAW/CJ2reYEgj9x
1NIZS5fNLBpdmtNiDUSQQI1zTjkkb3KJq/qjcTQ6KxJiOTmieTSG+7MKk7koiRc7jdXuvYqvqjYs
zx1Ke2czo6SQZwWc7cGpktUHvfEwxnmlcb0v8ueV9bzy7bHGw+iNG0n17bFG9WH5749tIvkfQZvj
fbj8UxuIH7B85vs/XlA3/PC2J9Ek/Ei11vesyVYtchcuGKchuItAwC/NGXE/S8I+0ufw1SjSUsHV
nClj4VYgpk2//I3OrJzSSZ/7H3iR5qfOp9TtWb8///ZDU0H/pNjyMl00j8U89PTKwVF7uMUMc+CA
K/hdk4DS9KDE0evAJsMu9Ji1uf8UWWAAN570NgmL/KdyCsQhAIoY1WxYtaP9p3mBx/AaGBUyrlgw
oG7XNOXGxDZWlHVLnBBya8SkqLolyR1g7uZkOmd/WU3m/W41mXdjtWfnD2udzC6fAScpdpPSf7KR
AL5o8/I2WEn/c1KZszMqY+zCvN8JUv8JrlP5kNsEuM6IuDMeTZbdWrjJsp8jR9E32WIko3+pRrub
eWZq5TcseW2oBTYzB4NmYsskqeSG6Y4vsbfwp75y+RPQsqsoaa2LUelUSwSyChUwX2CL6wayAjip
XHMrBRfNkRFQGlF4ofNM+SC1IJuS7+4GnQH4Vlkgx81ud715SNeW/TsDcoVT7NoWgo2UedMBzHJk
NzJEc0LJB9sKfrQj1S9jL8s1dfxxEyg1vrBOXoIuHK4Z5//xHVDUcH4Lex0HuDKAqn2HomzjGn7+
u5AMsOWwtitwKXWNTD8AGxpcocDT/glx2qP0C6YWtPX+dMHsBHnQ7p+Qtm22GS2GhRHN0KtPQTlV
VyOQFO8NWgiwtRG5U/qnRPiPRupY2T/1Kfszy6vuQHpLnZFb9W55rnG0VnIYrIPJYd1yVXkY8TXv
wUG6+7kmixV1bFVF/tLKUZpFEFZEiJQzldtLE3fJ38VojIplS9UaZS//5ObyyST3zaCy4iHpa3U2
EsOfYJW7AA3eqgGiDu7+EoXYRY9odO8J7S7NrAh0+Kka6+Mw52mM3hszbx+1LPzUhuqj3h1snIYi
rReDYwOr/x8HuT9XxRAyovnC3FPBow4A117g2kEUei5aSHzIa4bAoLVjE8jvzTiEy5KxetcW3VmA
aTzGugSnAQR4fTIzmZXNLqibM+5zjb83zrNYDEyMqOJfczunJ6Bliq2KIr5vQQk5UTEFK1oW+glx
VBTXaVp8owWgp50CP7EGW5T2GflJR0BKSts/E+QET0jil8hwof+Ah+sxaEV2GMZBPpYPJZA3EZ02
XcFIzHtwyP4gqGwuy5EXi2kOtO5DwNPmCNAtsmBvBvQ8iG1HJzElEQrOON3bq+yDXcmAciTa/eIK
Lpej8vydn1vulzYIj4xE6go+6HAVLTtgC8yAxLpQOmVH/CrZ0czMEE712MSiBw68yZ2t0dVRjwoR
SezN7dqMwtOnXDVsc79om7v5XTQXa3PvfvM1KuMRWGrFQFHZNSoBTuBtmHo1Hoq82BZFS7aum6gq
vltvMuUoWAUMSBkxeJcpGJZdWVQnd5aMqsWpc7BbfTIS9phf+l7a6XoU9rC464wLajivTjc2mwE5
3vq7cEE8GFod7NwSZMJcjclXoPoAvAzS8SDHovzioLeB0UvG5G7kQqyQmeNfAVZHLipwootXlMGj
47XPwaz3kSBZZ5Fmm9KiJYpII5/AF620Mx56PQRPpSvT51aC1joDuRvHCCZ/5PGQzxYj5LNb0r9z
S9J1JSK++vdPyrVR0v7wSWFvpCSgIUHkEATzJ/dum9SAdKoIPJ/vBcf3Qj07PJrBCiexrsa8BVb5
L53H27GPCRLhN58yz+0jvjz/zcP4fhCNv2+PZZwX+CfRqn3iFrhqoo+QGJ2H0bcXnodI5K4K0saO
x4qU24pI7+aGNh9oX2A34cLo3CEDKboC1xOQHr1Quil2jq6iT1Vg2SuA0FHRnUU1efU2a0OOqBOi
GEvUA6VqYyN2oe9cets7GSnjk/yU+LeFRlME/ZYBbfmQROkPYRfloQiQdO48zWJTAhvn+PODzp51
2e9+d53lo3J9q7V9WNe54XgA8A/9UKzkK4ji2eem70FKJqA+kzFhp2ACkRs0XvurPSU72+mCn7+7
ZhSnjze7+lXfA0mph01YgwOC3hT8DJwMP1fAtR1tm9/w6IFfFTbw/TAYfPoQ6jNuAd7Oqklug/MG
zHrU+/xcWxkY6nwsQcaB7rausgjd5CFwABXn+cWd2teJRvZnESBM84oZ8jmLtRq8DQXvf2XEhuQp
yPcD29yccwbGS97XByMmVvWCLjbdJUhq5zPP0A3H9f/oWIdiou/6T6NfpScVOC/mFDMq1OYOuN6k
Fyojekwy7+qNIFjEJh4Ht82OlYNc0j1Qv0flxkoq5I0+hOsWs+VOO2kIKBjD7tN2o9hXqbfj2gZ0
E1wAVCOBiZ6HpFANCoaYTTIDyUxF4Lf/pTIz42Y8jGgGMCKaA2NOs0HVPY0F8Kkbwqi7kjJNXwIp
xzidxumUDQn7HI0XTvv0xWY+O0ysLBdGJFHhLWlgF4A/wSrb8tCXDruKWnxlTfAtc0a6TAKm9xGX
xXPL80Od9+Or0YNYoPfEs/9RT7FFoR2Gi9YPczlUB1G2MqKpiZpqqDHcy6Z3XTe1WwVQmNXY7onZ
XK5x+NkoekO8D9GbyGy/iP3KA7xv1iW4+o4377oi4jSlO6Yq9yTAylol2gMkc3LDk8YtDA0Ghuor
7o3TIuUBO/TITD6rDmBFnVZfvczyNoKAVd5MtvpaEe+U4mR/Cj0e3ZZPs9uH5UVnLY0eoZKHNg3i
mFahdYNEGLyDK+cGDwV190ZEJOBcmsnB3wGgibGk7cIH2X8dgsJyod1zqhkNQf5DmMBRbFzq1KpX
vUABy+j8wEEFgz5HnfzNrfRfsgE3n5grK3r0xuuE5J5cOFEJrgtx07XvdvwJfUVAphuv1Yx9YH1w
+fcTAijJDycEQcIKECk0LUBDKx+3yt9PCFpY6F1R9upVMa9fFIi/Dnafgk7qGlLpbR4wkD16AN4X
hAMI6BvTzcGYbkPtq40Y0jxG8bPagLmd3xLRahZDvJsrc+ViMlAbaTX5ylzIgh60W2MVfSEfI3yq
Br9g8Axm1jXdc027dHfX36EQw19G428wEXe3yB6exdRcJSnRViJLnzOBbgd9Mb0QJ8c3lRYWMhz1
+BINoDhEyPGegbK+uVkT7U+FtsjCBDyILuw18wFivlch7pHQh4rG3flDOPVBvD8Z5xT4CnNJ5P5Q
ovtj64rwEun2bOqSRTqA35ENX7zaB2lA5O0RXIPoaCVo7WFZonhp3PqcNkjwdyZBXCYteAc4S2NH
tdXF8xH7DsQGHxz/aBc9TrbNWKNeMIvGjQDKdFROX8aSgSiKfGDxcH+Xk7F47pW297eX2QXpZuui
OQM49njdzdDOMx7I526Q9v6uv/uaZ94+GsuXt+cJOaaLZuI1ehXk2RWZaGepwcFZqcgXVzOQIn2d
Cm88GIkNTvjAshcjmDWcMrJz0cQDYBms+afn6DKz/yPEQse3v31ALomQlQHICM3l/nZrAYW1KRiX
6rXlpNgjC81PuRclJ92MxSLD5WPpN37ZgDAE5T+ZjaFV/tem8dTBXDTb6NIBsXo1QlbXDToBAVBr
REt3zslm+nq75GaZ/UclaXLs69Dfjo6fLpjW/rAUUZcs3UpJYM3HYFuB0AUmr15JAJuX7TRFF98b
HIpsufsFDQTE3uiCOV0gRgu1OFZtjDSNXjdj7YBtGnqFHVBK8N5KFnmPIZ8AQMfNuCDIPNhZgAYz
810bre/4IwrZi0Amw5PxqL0cBZwyB590XlBRAHWHOdFjRMfNvRjtFtAmwJvKo/LA7ES0dA7UOJ6n
CixHwAXtYZV0YJnzsCuDpTE1lv0aqdDbjhGasCVJwrcA//bLRGvnymnTLyckd64JmBRgG2ImZp1k
ITlZJmynmRPhjExRSs/5g88Jyibz0FSoLxk9Ln0PRppSe4U6dnQIg4w+TFb/1WwdjUymda+sYuPU
Q3LoWhHseMke21w3JwNZa9F9Z8cjkLSCeUs3g4XuM1lGm5OR7h4G8mZWvT3DeKSJRlMbfPHxfV80
mx1xGn5qGZr6/IYLMyLtCUdbhZvtvmWa/dHYWPfzvlmaWeWd+iasg/N8WKlQZEcXtbo97o0Awwh/
AONZAiwTgnbeoxsZ/lN98bnjXh8XbSW/VUX7EOUe+zNov/flGAAF4aiVBILwZ9M6r2UQlV+TLABx
HfnuvUIvnCWxXHoaiaAnQVsKllwjd6WTPYYZug8t+awzhjJ8CjhiwN625gu4TsSi7EmyuafmdJmv
ZdSf8BY8hgn3frxN8kTcNGBg3k2tQy8W70HtsfMQ5PGmm+KhRmoRTXtqXEWgjBwgOJdVi65K5UDT
x1T4/l7ZaJvCu9bO0UwI7RYsO4vWJjjA7lM/orVUboWbCiC2433/o/jfWCPeKxa3ra9vri0PrRV1
ALMc0iz/BP8XBwTY7x2IZ3HvINfvg9G4p7ZyVxWYQ68UBAXjITsnXbZ1DeJv19FzwNCVIKso2Vmh
xKEbRuiHiJvroZ4HI96HurI3g5vz3V2FVk7DxgV8ffrs1E23QXlnheQbPxNUIx80KtkP6J+IfkN6
opueeuBEyFD0a14F9sKYvdkx1Vzg5pGgkFmJTZjmUez2brQReT2hF0iJtmBZ66w7dDp87EE0WTQ+
o18q6v/Qk1/+oTI3phFgfPGUjFurqvV39Kzp0JumYcsRSfE47GX9JC2ODnQkeMybsHqSoktXaJGQ
rY3RTVt6YVa0NkajSpzSilskJHdGtMBBOvgJqKcFOpUo5Gny51y4+QlN18ql8oHHXVeNXazSAsU/
DrLHwUarUoRp89QozQA62i8xs4kPelSJUuPdx4jYboNN6GlrnzFOwHz26nTPU/GipY4uDJTYSz/P
KpJaYCSrES29IA6Z1FtWJ1aM2wtdZCzFthLq8YUQFE40/aJ6wg6JVs2iRIqnKjwxfZ5K28aLS8TV
DIn13LGKPVhIOl9bHy3AnLF+vdvd2gtXg9JkaXTEbr6FUgsECnQY9SYfU9QFE/Wt9YtgGQVEHtPB
pmfQNocF3pTixz94qMR21oPyXlxcz64J8p/unAcxkvCTd9JsQ6SBkvPsKdGY6y7NtjEIsj8KJHEP
uezEQwfM3O17q3Ik/TUyoe8QzGWD/qUeAHtMFeexdazPPpqSoTFh/4lZTX+1nXKX59L67JW+PlZu
jtahs5dQA92gD4RaGWsueINOGAroYgUIgcE0E5nnD07bvbsc9EMvNzUTv34DkbjFpk0ygQ6NIXq3
TuTaFRT9mMoxRRvQAJU+Bz3SrmZAueyslfRXLWsuvgGu1A3qwTxtkbyfg7+bMh99uekJKmksETjC
Agt3M5KVDwp9UgGFtYaL4GDxQnNX31254xc3Q144ena1qRVtegVuxDaVNlkhRw6qUxDkfzQAlzmS
/UGLEBxctAZ49vMIkH2nm45aOc4B1DvdLRAkWssbmCdP91Ew9c92Qut9n4Tv9J52xUlO8juYWO4V
h8/Czt3ok8m0yJAtonRQVyMJRl+cnrFbXoYgCbrou0rujbFP2miJsnO+MWIKdtpGpJQszdOCsR73
lKCljh+yZt07UiClGaFUyGr/aKPD6KWmThAPrOXf8e099k6WPHsuDjBFCjTMQ5uf0zhXuHCb3jS1
lf6kuVvE2IK7JzYl1qbj47gFCqm/5lPYxcZFZMi2AAXymg8W/iI9B3iNFP1/5MC9fwgmwaKiTuii
34TvOh9uYy5wnYkTqfw1TdHWp6+6B8e1mmvWkmyvmgwdeVDvuBqdomiZmFV5tzGiMUwu/bhKW852
lFFrPflBH5cTmg9GRRZ73X2C0nqBvjUJWSEbhYowddvmYAZW+NVa+va3ybKaQ5lQrWJCQRW358G4
GNErW6wz0/vid2vMc/RYf/2P26up7ct3JQNCcQ6B/QMcNHDRf/v/amq74UPhDl9JX6JxUeKI2J3j
CWcezEzxHMd6arfXOqViZ3TpHFSgBwEMqAM0G2qBlG+UXZaGp4K49Jj1FFcgNLy0aeBcPsx6kpOb
Tr/N/v9+A6nXrZ9MG1On9AEIjrmHxJq5Fhsx8UR2MIVJI6LRgXgnGuvd+b62lX2IHhK/Od/FpKnx
g9DsGZ25HHoMpZQX9HHZFnNx3wzI14NZiDbbGyRg+VM+ReUloO7CI+jgWGejFQOj3D6Cp0G2KsMl
kodehnuB68ZC98HPjMUN/to/A7THQ7cZLfbKwZYcKHRjCXVeviQjtnw0qXLQkhRiqeknS9LysSQo
xgGddwYVsnhJc9lsudWBamBEMU0x2gyNpwE9bj675R+imMqXIS/Lg4u2Lnih8SwwDdKlDO1mb6yj
Zy0iXtYAjNoa1wn8BuZhdpEma/Mb3EQv+iTDvnzs0ETm2vT+GU2y/ZXvi3TXAVi3rDX1UdJQ7CEV
M0Y2q9Lv+Di+oj2V++TaArTk1OHrxhf1a0i/Wy3l3z8sZJ3z5d/ffxLM1f737z9SVAFanQfEJzbx
QoONeZffn1zsmlYUFGAeIyr57Dmht264CMY1OiF1fccOYGGzA++rR54k3sZIRo/KGkWz6tlqZLBp
kHkHDGw7DF6xGwOBOx7a6BYLSjoHfTqmZuf2vr5WVaAeZNAtkjofr0ZVSt2D9ly2SyMag0eip6Du
ABicF1GQc44Nn56NZAbNHBBGGbIqPSC/K0HAW6IT2k/Jjk0rLQCVRJDJF7Xd5kcfYIQvOgUqISzG
ZyDpkl0lqFjwvvdBSLfUtCAeRTu0+cu+ffLmU05bufG8+pB0Nol9HEsbEU3NxUPR6zaozCOxl/to
rf5m4PPMrKDzCuNcquC747IA/BkFflyfdChORVl1aN9mtbEYGYXeMERfU/pDqwiA79nR0va5tYOH
D3kAI9516DYwAcR0NBqJ4+hdyqAlSYUqG/pv8bDkezBArM+JYK8e9v6Lkbr2knsyfC4IKx7RaOqC
spP1mXRcH2zbSxe131mfQVJKNwFSrc0AdOoVBJzyir1aPDb4g/DM9p/QZ8t/qviAVs8KzRyMrlDR
RrbFuGHoDnawmNUdLLTTOkQ5CVV8l83s7hPO3kbEte/MkWQmvaO3t0scR/Jiz5l6NjAKA5wwM4+j
x5GWEZDmo8JlL0Eq+e7nSzDAGktMCA8c7+Kkvr9Aay2ycmfRDHab+Be0anucEb37sfbR+rLtM3aq
exZ/cBNVO8Y3dpyNtuOHrKn5xQylRqO8cHwwArKBSDsjs/xZdmQCd35AIw1joeA6L9HOAmnbeWmE
lwmtQMQJO4646obGuRxydEyFpNBbCvWLdN6NxNUMBfrhrCfwqxBe/KXzFEcsr8JFkfX8VNbjz4b1
7nMWqNBIKhXus7CmdxJqbjepKQh5zjL2ztaDFLVE6rVYJmimvve5sPdm1g56us2MDjxMF702cwD0
586OdG7y5Er0UVsFtENnz9vc8cBTLASaH1LUvHdhNY47XXT5kYQMfDxrZOduKKaVhVLnVRYqXXol
b59Lv0ITgAF1C92nfwjcJ3/4pYPXWbdgAKRoVtCnuHQ0NZo3ZUmBNlR5dywqK/we8OZPFrThSxnN
tHTlFM8SLLElC0FG+vcN9W/MXbQjD21cHrGpYjOF+QO8KgsYL4eqoc/oSIYWh4aNq7oKPeZEvjfp
a22BqapsO9+bo3eYrUXa/LLaTv7Lel9rrMTXu+7/SDuv5baVrG1fEaqQwymzSIqisuUTlIOMnEMD
uPr/QdPb1Ghm72+m/gOj0AmgaKLRvdYb9KK8/0/j5eXkANj1aNXVtT4iUjGAa2nDfPGJEWB3QO7Z
DPf64hLEcmNPHE1EyJbsl8VzWfuI7nq2eEYJZtGBdVQU/c40o/J1cqNpPzjFnJGlSKRQXbuBMTJJ
UrQDByh91aLD2WrFq2UVy2qs0m1ntd46aEN7B/en2lq9bj93k/UgN4JInYcLF8DzY4xu4q4J1Gob
tLHzrPTGQwRVahdYobkzhmqvNkX+ZilA8/HR0G5NI9cPoadba6+w+5essV9klPtP16zJf3d1el+7
dHW94bUQpbKCMencmi605JWWwp2Ki+7QeiFrum4M3FudFOyt0Qr3O2J7DzYP5Xf0j96dcLDfjDLr
Fh76jK+w1qBE2nb/PDiQMDJP7x7TOB9XFaLN96rS9mu3Cs27PFf6DbjQ8OTXpbodOhOlQ2E6O10Z
vL3nOtneUFAUdoRQD26FnttoQwb0oiLadkPpnMrYUta2O05nHVQoKUDRPeRxka5iZG6eUBBlL6/n
4oWJy1h02aB9iRyUhppSKF+dafrCX1L/YAFw60yV826JbGN2RbgPSNrsKsGf05t5ejci7oiodfUd
XXftTQtMddUEWoVQA0RILRULWZ8NyOXVYNs2Q+Cob2Fg7cLUDZ9EdzfwcCOkN8a7Eqo0TCkElUlq
JT/MqluEVdK9j5UbLDq7K58jH5MT3VKMAzrHwa0bWNk6VavgNRH2i/Cm7l1J4k3XWebGLmJ9N7Kn
WRZIJj9khY9wVKf2BwfsNhNiUG66OiwfmyxmugyN7LtVTRuEd9tDUkQpMhyleyDx71wOsmiTjWMN
YoUr2aA5yN4u5KmaxZzKTpdTbx5utFOOyNyHy8jObtQKlC2K9EZH8xctRrU++Wqk7zs71zcBqMUn
AI9IBCtm/m6Eb8jITT9yXsxIuefqvV5N+U6JTXdnKoF+VkKXR69yqu9NUCOQzZjcdX91ulo8l5mZ
bBCC6w6WATNb0XIHwHo4EI6uVV6LcbZnNnyM5OpjPhjzKkXW1930CPLzd9W1nqzkoyyh4gkpIo2a
yzX+tk5eRN5h6NMvGdI3SztyrRU0k+Cp66vm1GbuWVfi8ElW2Va7b0gm36lzlevVGQTKSN3KRnRL
UUmPSQbIoqePxOPsremoqCA1A5qabXYy0qm9s1ulfWzD6BCkCWEsrU93lYYKXT9HtaBOz+rsXnNX
IX3/qHfBh27dCNIy816NxBl3JWG6zBNg1vVZ4G2wwK7Jgyxmycj/n2XlK8JHxtlH7+ocR3uoucQr
ZRXCrl8N1Wt/1002DzowgGotW1lllId/fp8QZ/jXBboLYcQF5UlqlYdT09RPAJzKyLOpiHP9mQwn
yZgNc225F5O7tYm73Vfzi3zyvC20zd+lue1amttkz3Z+rQ//0vPfx8mezXzNP3f4My5KlHor6nxa
+Khh6Qu/E6RXvKPa9GAmXXs8yRp5QAl4RJAqRYrgXxsaO2UXIAPFrpupK6/O92FiAWSfU2484MXJ
qv2dLMmD2UTWlomiXmrWrCjZt2637D133Ia5hpak48IBREzVQTx9HxnxfZTH3p2skmdKRLqmCyaF
N8ZfDUS36k2eBeMJPcC1mU36GXcTgCNZhTIlqujATnLrMdRi9cD6IVmMmf69Js77FGnu+9Tq4XON
cv5mzH1tr/mJdTJNIwQxHDQ3ZSG8NdEo2Fut9eCUSDknZb5NMrt4tXMRH62O2KAsDuAVmbWsdlMP
efk6Tnq0VLS9XZTdCWnobEVMSodtUtg85sIqTkG9nrQGyGijKDcsJdp1j5ZhsR2n6ZulF2IxJn27
JjLtPnel/mCQbP2R9aRQhgJGANAge5eiKbT9Dz2Ibhar1tf0LUQebTOVLUkNHWlm9sDlOivV7IV3
2U94Av67rr91bdecU5jF5s538HPQzdIiepNaOOsg2RkTKVmDube+qKWyCQcr+6Ep6e8efHokxiGd
rR2b9FVTms0yzBKW4DPkl5B6t0zxFzjoJSAXMKfYzYjDBSLnh11wjMbhiNp3heQWWZRWmbUrmxjZ
uFHovwLNPBFmTr7XcHsXPVDYV7es8iWL0uRp7CNt5fPHnFNkGFHSVfpbK8zG3dACZUHOOTz4A5pe
hVu4t4QbUX2ukQTgfwxRBoOE8hhkNurTdjLdGtUIE0gvjJtAVcYvycA7oBw8YuZ+fTvAtlnIetNv
ppURDnSbJ66hGj50U5PKQhmTGUwZc67Wok0muyX4BGSJ94tXe/Jq8hUiolC/BcgdrFPbDY9tXNWn
VEt8uA+d/l1DeSRQ0SRX1WI5IeIGMsrT97PtGh9Wr16TIjtldmL/yNL0PVdE/eRUVfl/LX2tT8wC
pipPM0xdI5ymWiZ0t39FgrS4KDhpV4zPoHW8h9p8cY2OiRe5jL3VezAG0qR6y6IYeS2l7e56URn3
g64hrUF9MiXrfhSrENbR0iiHBEMIZixZjBrrY1G22kV7qKLy3pvc9OhrSFaG9VA+pGhZLgeiHW9G
Nt1HEpfruTel5VS/Grv8ZiD596pA8VxmQstuSP78als05RW1IXnTlePX0MkfGhSDHuu5PgSMvwpM
Y/zaH6vYL+6ESuhd7uiLZFIxOcHpQO735fafBNdwG+mldWOnjtlurQKR+coyMONIUWoGClmQq3Rz
NKNkMN0R2gq0dH904jxggTSLVsuyHxTiGAxWR1ZiQLD7XxtkF7u0GSI7IrU8rNHse25N+yyRhBJ7
CMs9Pc5VCqSB+7B0UiQmXLGCVKneuk5brfHIYzOkqiUSINHws41gruqB9ctxq4cYx5svCApYyySu
tfMEWZ35XyMW92d45IMZk8P55i7DkY83fyEu+DAZY3DXmb7YOdjj3DXQCtAZs/MvdR21G9exs61S
NxhXOPZb55viHFVT9OhBm5XVo5e7O8QTkPiZB+Ujuz9Tr/2jGarta1TsTMPPvnhFaR/IEtdLWRyU
8RG2GYrzCALltX/CwAI9QNGmB6EZ/UrWB3lwB6iuejLacZV7k4aqYLkx25YlOCv5I+Dxj4drneq0
Ym0WaMnJLtcGWQQpih8eeQk83ppxNeAjce9VCK+y3FB5UUb9dnZ6OgbVWNwkLAv3GciFg8EDujPi
rkMjJNM2atDDpYgxPxqzeHhIU89flm7ePCctzjCDpnVf8P/DnQ2rlG/oB5MDLov3umw2Y+L7CM1a
W9cCi7owRn/RJWgjL9SCJIzvtD+6IHo0+imPf/WAKW5kxmxoyAv4XXKvztm0wo32PvPbvWwjo3Np
M2ZS/J82mZP793FegppfL3L9wh7wTMz1/MILdxKBCTfW2BdlCBVx5ki3gaOgQ5qWQF35RXaPnhrc
sIwPfkFUuwn9InojFqIxUQzomXupsVeRttngTOg8ujVZ7AhplvfYRrQQCYVaq9TFpOfKA15kxbZl
MbAf8Lg7BRXrzUpPx7eiCg6Rl7a3jZoYW4dI3oLAZ/ALyGmWm8YvpWzfCpLLrw7awavK7aY7wynH
HXZ45Y3hd/jrKWl4QCkl2qS4gxyMWotuVURz14C+kldDpC/oAHTvoFw2XWKG38YE3Y7SHsMzxAhm
mioPd0HdG/dICoZsi3XruyO+smSGbpDmhriNJE3BHkpxmPOTYuYryAYQQb/PTG1El9MqpoU6Wva5
F+1bXXrDl94dx42Tm8QaZyBWq5noKire05iK6givKVqqrRl96YoYuBo/j50selN92zWBeKhRTrwX
RfKoz728wkh3WTsiSjMXCd4R+VTCH7kluhP5BL6KEjLSFSQ1RaNDpjkilv8HbDV2/UpBcupOVjm5
E+3qNNySKzAOaTJAuAgcb2uWDTODmiqrRuu6p8Qe7IVa9+IrhmD3Mb+OYFEq6yRJUHLMYxQZjT74
3k4axP4gMp/V6XRZGCjJDybqF0wljdey1aZdl+XhWhY9r+/wm+JJu7TyZwkMGk//vE63/+3dZ+MZ
CoseBL/mqf/G8NbEBEXarpQnhJvRifcNYzlWU3+niizZN6L2N5CDiye/YFli6pnzswQXGLQ8xNe+
IyzemzE5sSyge1TmT2WFWWdZGPa1e6aiSCUvncJv3F/6zpe2ZjYJvmH68kLUzqcOSH2aHloivu91
i5x8VyRfW3Syl1Eb52czqfVdwb4DsXktPgdwpLEvK4KvGTzsgEW5HNQLJyEKCk5jAjehzzNBaWXR
k4MUuT5n50MEr54SQfJ3nkFk25/SmEyf2+ZxoFyc/0NWBsjc540SjBMDDQPVNvgHAv1fVx+Eb3wT
OKHzZJDaXSXdmJSvqeUvgJglW4BizcFVBUxkeVp3pCPb+XBpyc3RW8pKkTZkIqfRXQaZBZLUnm4l
zkXCYeTZJ0zMp6IQ1oh6RGubO8hSaAN1fc8CvHcfHU1n0Yng60FTKufYJna/bpDWeEaqJFjMu6D3
rDwixmD9lIMyJWKQE3cb1WDPLwc1ScBjGbrGM/r0LPXTO10vw5+dEGtXb3hKqqBYInKbv8Pu++a0
9vTF01BBhstiPahjAgk8iezbNjaVHfxDHCbVJLy1gAtszEkoey80X0KfgFoKyOZIiM47gA+NN0o2
iaccTtyswDu++8CbW5MfCHg88B59/CwSz1pHXv17EIHw6DKIbWv1Z9AokQI1Ul11qkeXQfF8p3nb
dLmTryviSfVtUiQAgLa96WXrHGBn9DK1wTfs/LSjMPDFnMrYY7FLlLHxWcs2wxDszDkGWRlqsbCq
0bvEIJGXwm0kmp7LFC1zFfymomj2l7L/1cw497Zrh01NPGWH2L8zV1dGXJzRa/6Sod+MPBrM9KbR
X5Ex9E+ySh5k0ctSPJGq+Pip3mx03K4yUa/z8SHpjPEQzgKIZECgzs9n14OsS4K+3CX5kRnK7dm3
qY95MgOOU986anME2bHB0+pubh/13tafZevYqdax9h6Demhu9CwxXpPJ25Cksx/VwQnv61A8pjMJ
rDAbb6dlib1SJt1YKx16QEVZo1FP/H0ln1rNHfOdN7rdpShbM7u88bVxa5XtL2TD2bwA1N8QxrGp
oqjE2m0F/vPBL34ao6McMfxxbuUCN9Q2kYPB2mXNq7t2OxGd13u0nXGTIOEbrYUao57WhKCrWaqx
ywyQWQ6xk4vD7BGR7I/1E7u+Ibeyx7m/1WXem6kf0xGEf9bCscVpZW3KTxRl5Q1Lf3cljF7dYf7A
f0AWTousbd3bNgmLZ6UN1nKfOaLnjA52ky9FoneP4xCW29I14o1MFPpJZuC7ZnrHhK/sNY/PpaqN
L6DPni7rdrBexmoyFHXD2tjZZ/5s49a3bC/jtvpitck5mGOdOIftbQzI3kSCX47Buuyu8iP/xlOa
ZhthHPGQ5qm+cMGq/MR1wUyaXzlch7e8eCAYjFflnxNF+VzzsQnXzDxGrPraJ69a502F3CdTDmBf
5hyRQ7h1/jnlDSkjPdKCjWztoUlWxfgdl5N8ZK/u89+5hErQntLISY6dVURorzXOW5fV6yZttR9Z
0akLD5eL+5RFEkBA292kkfCes7Z/kj3qLGLDGqXPbZlW287Noxst7aqHbg6+yR4OugOl1Y+3JXPa
qp31Rur5IFTINGqYYWaohSP7ejum0rGNZdo58XM2RCdDTys04Xn5FJQYUJ7lz3huu5ZaI/hQ+jPO
9/kh/vPb31Odf3//z3AbMj8aibp/10IyLKVRAnUYnyYPn2pNdDdRBiYJS/F+1RexfZDECHkWdD4b
IBOO0ypufAUsWe9vuhzZH8gp8PCJTRwqc3DJnqtPiZOgYM5UtR3NNt7YPjY5EkwsQcbxrHGDgfMC
BXUksBA1OtjMrC+OOftvJ/qdLKnYEOHQ9ZRERG00O/f3zNv1Ksgd6w3G9U8HoNx9ifXFKZl6rH1h
mJ1GTyErlQz3Yds3kP+6nxZKtW81kTWwC/34GhtdtIzq9JyMgTgVMSz0yHWLU+05/i7WRHNTszvN
2EOux67qHwddnY5p1H3VJr1/HCv8AOO2Dza2R1ah5F33E63zBV7O2i7RYmVX+e33sUYHLjOzku8j
MFZC8+pvGk97rpfOqzniEwIdON/aVdndh3Z5i9mc/pZmxkrmldQWXaJRFOHZiat7gSf4zTBE9sGf
jUfkgdcnCEXMvFhnwhOaeVX9L4TBVSSe4P14X8LCR2jTUOuD6yDQTkqMV2kXYblnDdWmxsnqrmZ2
Wgq/cjeuAFGwgLWNalOXOA+ur94ZwOC+aQBmFniPYzfnlCUbnnFTqO5raOX9d9eNigVGOM06nrp4
a9d4gzIDiFfPtiM0scP+RwAdvg4qES4646nPTe+X1Sv3bIp3Ldn51ejAWBgTfdliALcQWehuE7P1
DhilDTuc4/b+VORrbYTFnuJOrYKufp3ybtj04OI2hd+xA8/bO70Ev9cAOvzeJeLskmx9J+VEzMbx
loGPyxpyQdgQAouRbD86/EULxNWxh7aQHocgjO/loapU7aAkQPjmqkRR6mWUuda6tArtVjgj/ANR
fhnc8lzZefkEKvdJq730DhEl9blQtJci0JyTHpfN7WjVZ4gAQPqzOGYL9x6rXX5Uo+DBg9d9EzhZ
ZELELsyjQgDaW0+hnb0Jm6hx2an1RhaV0cYZi+2hrfcC39l2WARKnr+ZCpr0tdqFBx1HBmCaLvhn
VMQkgyb0OKvQbErKMNhmI45Zsl4eEoKYhGvmLrKM2thXTGLyVe+Pz2RG8rsqjZ9ZnTSncYh5kiah
7YVo+hfVZaYGGp5tCZL85L0r7jO3N26HwdlZqYmrEoJaBPRMIOhzozr64r4fHGdfTsl3coz0ECgk
3HgRumSXcoQi7mKENYlhSd6vSyLLLyxjujXQe15rc9E2bG+pelp3k6PPvIm8clyKtlEQO7KN/HA5
dcyObRIrLncp5tok4AXl6hiBilMpQm+PXc+5GmPrzs3aLbvPtekZPwuhscKL2+/CtPrz1GblUi/c
elNHb1MN0DdmpzN2cfNLmI/CdcQzVuTesfInuMNVCq0iwdMJp6DqjISfv1NFlC1KHudzpnTlGQfF
8uyY2jlj0j/IKtnYF022FQInP1kE3JSdFK3+npASLhrHeqoTtccjza6XsuhEwUTkLfkWK7n9hLaw
eMi6YpnOpbKAsRkFWDEM6qAcsURSWIfnv8/SxOiReLe/Xauu3a59PRjFpDa4+5+Rjt0cQPH+wiXZ
3Q9VE2Oq4HtQQodsF5lacCuiqNmGtZGcSCXihFQa1d3k1s7ay5D2ECI4e7yZd0VWZAf0iGdZe9Pb
dVHhHg2UUjf6qE53Q4UjoA/446GbEqSn8RB7KtP7urZAHbhTdo+udbzrzbq+wS2lvRujDv8wL63f
dD+/VSue9CQFW6Dlzde4xjoapF52Nki77gBSqbu+xBGkKnTodkRRbzSbqwlLmV8ZAj8gx9C+2Wws
dLW2390ye9RYQywbooJngXQ/4iLlLxNSWchc+Bb0fEIRJsXZyqNuV4/tyeVR2ia6K7aDBVZGdVxi
C3aov6pW8123s/hXbt+C0kRggYf5bJN7fnNCo8STW2sekHvpNlXaFkcXAxovJifoB0pzhmHULfOG
TEBVDMuwqNN3NWSb5eWsSWzXzDfQC4vDNBnWrQ6OBKsNoX0xxXhLDMQlUelpTNmbRrWrb1FoTWvh
qtjQmsJ5yBvxDreCiZKsPTvixr7Pmi4+YL6Ekl/Wj6fMm7cvlvU91soAWkY77rSw7bZ2wBIJga77
DpTuDw+YHN4a2fgwZqYAYV6rmzrvu1fCEyRI6BHNC2dcfLN7HWdQcADNTnWC9MaZPPtGm+LiyP9l
sh3V1r7zzMpbRWJWKxpibzfq0XjMS+D4Q+T5T5ZpNmenHvYJzFRhiIVRke4Nhja9xc5c35JBbtcS
3BXwXa4wSKluJPSrQ9gcpIjbomkE9Kvp3EWHpumTqvb5g4oNr1G21sGqe0xzzV7cdJ0WrCdXy98g
YryTdRnOlQe1ozDCn9E851p4zJS9Ui4jnTjs6Kn2TY8VzXbARvch0AU2x0XX/LA9/EijTntXSFlU
auQ8V6o5rTUteXPHulxhS+Ods/kAwV4s9Jgfqm8rurIgEKStptop11hqeWfZ0fNsc+vGpre41iHs
Bb/FYmKZryK74Wppn3H/mysuF0ttbRuAaujF9DoqQbh2cd+4VQICgPADWT/3Rnr0Yu+rk+CNGxns
r8PmccL2eqlPOoK1Hiz32t87nqvd4r1kLCf0tYGeIIrvpY1+k/fpeFfOhwg3rCzfsDmOdiU7hZVp
d/orcqffjHoYfpGfw0aVsGXAbrtW0mzRtHhoCmLfTJdpMGHwyERtKtb9wDyyw7gtXuFWpz3bceDs
/ESZbWdznlct/QJmJl1NbsOCSy3H4+SDHskMy9nEtjGgB5Rgj6uOzrGouq5HSal7tAon28m660Fr
3L+6NK5OXM0B/sVqBEXCpnl1G4y5c8eMXnpE3XFOs4xz4oVsUcFCgOfexsYERQBCAvgehCCFjnX6
FLW3uAKyBSRC9ZiRZ1pAyh5uZJ2WGfain1q8thT3HBuR804uChcEHNQC9yEwWCVHuvpNVZRxD/J0
2psKTJOFj3ZyNM6hiUoRLASTL0oTpW9CDQGsAweagcsuAfBwDyq9R+7PsJfJ4NZrGwy9FUYkJIMs
OqrlkN9EE/bdWAcrq8qZdFJ7nv8wOuIhsAPMnewAw6NYIcCSdFs8Kot74mlQknG8gcfWQhu3WTVB
qa2f7WKMbwfiGoRC2vo5wbr85CXmE78fGyM/2DzQwf9iiDuzWsyVClaxi1tVPQlgSRCXDXHV+Ke2
/CELdhiq68IRycpx6umcII2FRV87wEwwpvOlDrWPrZ66YC/mLrKB3QIaKQoaMNSUIk6WqpWzAJ4V
AQfPqY5dl/4+S40ywTudvCtucU1LHpY+l1NmIn5XGHtvkMxHFs9CclJRoXZnmuffygM/A++mg2ll
oC1ya9U2L4Asvm8rJeHxZ1pkBevca9OAOArfzI1VW869rGtdPGOTZtoVsasjMAWzq0ttsvAD2odq
jqZKNZ7IOhlndRytpeGHwX3Ip96OzpjuFLaWlR5MsNHGOYRwB4J11VuqyWsa5KZX6nBxYvOth9R3
G/Y/R6Mg0dqN5cZzCdyWUeLsG79hLTaf4b3b5JdKWZaH1jmR5R03fRe1a8KmpChKmJBCSd/8JEy+
YiYwK6Io7QvzvbZsYz94BIsSrc24xjlR5UcRJd/YXJGA72rA+53Fq2UuyoPwdFC1lkd0AF4bTfrg
2PtcrBSR6mejeYjMBmKjaiO94vMFI4mAcrLq1emNb+sC/gb2fstyIh5gJla6iibFuJeHKoQSyGqr
22iB+ruubruOhI1e3eATaF76CU07kdCzj0lheZsynnHijmbu24hIi4eG9ZMW2s2DaMRCRQT3ycTe
0ktU5X5eqPtdo70aIFaPBAj8S9Eqs2wZjyLeZHqJj3Te44BRIv+/RYIpJRdb/HD9GI+mXIg9zxrG
j6053FsoaSxHL8WMz/PdA4aRL2FcJA8ChqTZ1c1TMI41xjkupKdWO5WBUj/hRWYtezSqmWEp4sLi
b7We0Izf+ierAFQFdcs/5bH9U5um+DXI4vomUkMyQl6QvNqwZdYmRvA72QojAunG0CxBr9CKzQQq
t4nyqLqm+sD7AxgL1YPTw1sMCxvH4rA9OMoEYLC3jJ1lNOkKFREbxlTSINgEegweuP2cEUrAv8JV
V8T1aR1VbVsWvN6VxLEIsYTINwITXcuxutcH21Iru/VlbAfojLc9cb65Myu8ZlNMIONla9IT+zPH
qboUgWnxwhoHdSM75yIlv4nl4aVVDZJ8XXcExi5jh8FfOSS0t7Kz0bf6qg5d/9Ka2k2HvgVGs7Kz
GgkSbz0pIfknJBMWpmRYky1mPDvL8fq7Hun7TRZNJSaGB9An0ZPSLHtNFU+K5vRPWT28wKLybgsz
H3ZVD3lTMQZx17VI0EW9B3dIiexLXat9qyb01C5VPWIFJ5Nks6+W6NzG7JgBmod7V7jiTl4jr6MU
zZM82rr5sMycXLDEi5wV8On0EAQQv2G9/cgJTn0ry1BfgPKw7jLfinfR4O7bdsrOnZU8d2oSvMJH
1vf4WqB47Q3Ba520mDaqFobIcyvggQZHudTby9bCrB+zpujPQeQaL923psqCnR4W6qoUVo1iiF2v
Gnir2yYmyYmnBTJI2MX31jq2MKW/nEp/elPLKn35ocOHUzPTSvzECB8E1gNOdMGLzZ/36JnAeAcv
eDH4td37abGXJcUS5l0cjA+yFE85Cpi5+CFLNX809O0I29KhCl+mGu0gdyBHJ68at5Ox8UGmrGJb
Me5GX/19MJUbRxHB3bWaBX+5T/3gWXa61qdmp63DkUzxp4YiiNVF5cMWuHaWXYhHsNdBx0z8uZ3f
s2G0sCh/hg+/wbB4fHMnGw/pFlDziHndraoT7gI7vXLReoH/XofLaGa7ywO+Sr/PUsNyebxz3uEO
ziiyVftzlhaZtx56CCWfGmRn2So6JfjQCtkH+xVbNEQliL1erto07iJtJoB7HaRiAizjlO+RC/t9
iFkq7NP5IM+uDdd+14ZP/f6LLtfLTwDik4W8/nWcLF77XO/0X3T5dKnr2L/9lH97t+snuHb5dPkm
mIF5n5o/3el6meuH+XSZa5f/7fv428v8853kMPkptX6sNl0YPVz/BFl/Lf7tLf62y7Xh0xfxv1/q
+md8utT1C/uf7vbpE/xPY//5e/nbS/3zJ0XeoWZ1aBRLBEJY2kXzYygP/1D+0EQqilF56v4edSl3
ZoKN4HypS/ky4MOw/3gHWSkv9XGUrP2P/a93vfZRyTtP62vLxyv9/96fzQxbb2HGrM6vd7xc9XKf
630/1v7/3vdyx49/ibx7CwfCqkS/ud71+qk+1V2Lnz/o3w6RDR8++vUSsiWd/8s/1cmG/6Luv+jy
v18KTH23GnH4WZjx2Jy6IXTWNYj4pSyG/SwZYOYNyB1awWhZS7Vy/ZXiNoW+TRtM/ZraY0U5N8uO
wxiAiQO8coSkXu/1As+mlWwOMFU1U+8WzC8MOlnVT156qDxWgaVe6lt9NJyVSVJpCe9vSZoB6OVs
13Yxc5O+btLNDc4ekp7y1BqmRFlePd505/fAa9XVCs73jRiV4yb95keNcmMi+bzMsyzZkpMiHqVm
xQOozJ1Z5e0JsaX8QSH6crS89izbZK+KJ3fj2fWwghaeP8hueoKVWEiwZS+76L7KEilnacpVZYe0
LMBwmbG2uF7ov7y77vZnx9J9gqj/4c7eiPKS7n8PcoMIXO6K2wkk1riw0f64lWXMJsPlkHq/m68N
5p8utqnQpRjoUojfw+RYeZD9vD9Xsaok3BQm5F2thNFi1DFZAHkqD0QJESm9lj90Slz3FvTluP0w
BuTpX90/1CKumLrLwVAFMn1IuOPyZp96LXJO8izFu6Lv8cP+VM+CKFqxPuU39GnA0IbHPsEb+c81
ZA95KNneogJl99trnTwLU6ffQYN8/1QvL1I27qEuJ3svG2WVk4pNpo7ipgJvD2aSPCFGThZfkbPM
7dq71MtGWS/PrgfgdfZBFicpgCdPXZIpfh3/HiuHNWbkryKjxic6y4YNEIAeP+VJ9xbo6zVnXKYJ
kmBqpPCrBUJN2M4eNrFXtGcRqO251kpn7/Tuk6y61iO/9WRlrcteg67ykAFH3thmgCv7PFLWXe4h
r3StlPdxnWC83Ec2qOX0JSvqZitpuvIMUaj733zdT9RdRPi8cnFpu5xLzq5k7yILC9qhXXnocobk
cPdqaxi4hWezD7JSKTbnvoIx8sfzVjNqdSm7+23dD4dW0+1F0PTZqomN39zpROk8l+gG7OjrwSgb
xDqJ5suqD10+M69lexC70LE/dDUUX8jhkoiNfMEiwtUC4zRi1qYBUbpJXfsQzqAIHCLVr1mBOtBs
pHDtEdqahmiwyJb6zSfQT5IBPt/ISmd2C4X/ahEAWRV/sEFoGh1wGyZzNEcAeVIeIrKoCFf+JZCH
IHuGr1zbX0TzSqknPfdryYZd+gG1EGtUTxqk48rmflYo2ERtHa9CpN7DJUjBHDhIFq+E79X3pRjr
e1mnzXUdpG4sh4jRbmRZNn+6Dp7rd03nBze93Yhjr1r90RNkiBeyHKNCf3D1U9EVQ766NBB8Ag8w
ON33EHMbEvd6j/4yls/XK3R5/Ptan+rC+Xq+fvpUbauRslX04b774xL64b3y20W09qclMQTtwxvm
8tohBXi49JHlDyMvLxnhR+oyAPS0hOGHPq5CxjRLo1cBL2ybz2Zz8pD+ORulqdy1LJt7kVxGfKqX
RXbQ/Rbk/5dGdO60IPAJa8qDxJyZkXJ7PeR+87toBu2iAyZylI2y/jK2h43z/2g7s+W2kaVbPxEi
MA+3HEWJlCzJtty+QbTb3ZjnGU9/PiTUoqzuvf//RJxzg0BlZhUoiiRQmSvX2gZzPe+v08iq+7u+
rLTtynZr0nBIG9QAGaBpRBEgYK3aK07zmzF1WXDb5s5wzuOcjWnUIMwzp9UpMVJXfRoscgfq6OZb
iamXwEQ6EiYPZHRH1Y085L2Y3FAvtjyMDtCDNBrC8Z5uw1c8OvMNtzntgWZW/UHOMnRA9TnqLle7
jnTbOdMtuIsI9VRAtRttLK2jw8umxQ/j9UBaj78E1PcuUrylMrC4I9ODqvLtamJrlkuOhUJJhqtd
X0BY5825b8z1au/seVqBjkEXb5j105xG1ZE8tfrsdRlElYpv/9QRrwm7bPjhtvmwrWnq/+S/xUaG
M3+IHZxvNZdJK3iRA40SQNdAjpZ6DemkPLgx4GsaVndlR2QkQTq82goaq4qxQmBlmbFOlnWGcEnq
VaG7aRZPDY+ZtpMV7TG8kZCPU5a1aa2NYH1nhngLq9qluuOM9gOY9XzvNhAN86+zf9ohfSJaUv0e
2jG8HlaTPlR1gvYvYoYHiz6XzxIrdC2/xqr9bFGmAfqg6LWycTRuSdIz0KB6QDNMwnCBEasGvGri
lW4D8TouQAfxytyiow6peobp1VufdbYmdfJNvehJka8nA1+Bn7oOxVstSlTizQo0lGoTQFOjwfLr
dRvTT5sHiEro4FnOro6rLVy8IDi0ox3TrSBxchhgY14d9G78nKnwzcNAEfU6QS7xYSW5xATbCYzQ
LCzB12uny4sCfdVcKmBNhmOWe3sCjhfZY/wbfVCIH6m/BbwBFAsjqIaHTvutsjRAVuX0PBUD/XlK
klIJD7TfnFx1KH6q/iVIZxUBRD6wy3RZNW/z+jSS7/3freqPOtwYioKaFQ+PJ2twraPm93Rmg8/a
wB/WnyM9Cl7Ccj4FFdn+1o3nz0VVbMeFGI3+ueJe71ANCpYomhZ5drbRmBGvl+gVfwpLileWpCtv
OIs3MtV3S+ZTTqGYNdy2+ElJIaXC4BUg6J3uSYVw/NS5oX1A68j+qszRvdyHrxEpwM9TGTnWIWws
SJdN2KmGTT1b1VGek+c4Mu5MJ99+eFamqZIn8FlVjTsrfvW+2sQTNfU7zzRy+9msj+oUfG6MonlO
FvlGI01h0TGb21YdlOH+bUhRNLjIYc6dE83R5cVW0LNjoeKm0dzoSQ4eAI8yAYsnI7gt9EtltndG
byIAk03ZeMy6oedHlgkz3/8nJ0vb7SK/dCygokMkplVvy7ZzLhIy6f5wb7vz8TpBt+fkhl9Quupl
gq8W1raFPn2NWa87Jw9lUYTrIgb0jg/hROFTXoUDDB/Zdt/aSKwcQE2nO7BNw8Fclp8Vt9yOqCI8
K+lOjeF2LbpmeJ6CWt9GA8K3YhtB3J5BRf30Fr5XMVWFCVVQpl6cxTSATj8ktc1T5DIs2fQ9GdY3
8Um4GdNH6mW07LSqb95Omf8b3CHDnRcEw93kj6DQ5VQO/LwrCroWbwEfo6o3j8TI0C/aoNrIGKqz
aK9bc7+ueY3Jinjyt9fZsq5VT6+vY11CxmXmfFaHOjh+CLEblTtq4H0JrRollc4zb91eicAOziqn
criOxS+R4nagynqNlLF9jVxdEkpBYtpqATwjEiRryNn1kmgTKMb2X68mkexRQ1gHQSaqejM+OBAM
7uJRS/Yy7L0QW2+MD707O5sBDorDB4c/pD9D6i2nj/ZivA3LTLur8zq1kVNhkdF91qdyuA/0oAWc
lDkHj53lI6T29cav5+EkQzkknfukmn18llEVx9pjZ427HAGhh2IZeWYQPNKYeZ1SwcJx6Trrxp+a
Odp6XQvLgJf9rtH+HW3heJn5iuiQ/cn05cKjGQ6HJsrAKVX1FnjP8Fg7avhMIwC4Sv9ZDkZstyCI
LP82XWxuA1B1nhXEXZYh1fruIQ/028r0XifoPRAGCx05MdGKlu2duYc2dokHe5uf+8L56xpPayDw
LhtxsyWg6qtpG/ThdCPDuS07wGh2tJWh4qbGU15+zZL09WqwIlWkL23nZKRtAuqmMEjauItKH1yi
MX9ZHOygWC8uYosKCxDxdWyeDBrl4OonwF8mSZQM5WBEdgyOpgh2HxzXIdot5iG0bDCCXw3NRSdn
MgKkUlyKTSM89hbAx107NPOBKjzU9W4UPqqRu4mnMvuHV+aaSPJIbGq4wbPMp7n/43yJCCGnXSOu
V3i7vjivawAKhssXELoH1f/BCuHwSmoEIzc2zTsXV2n3dGYEEAlYwx91Gwe38YKx3kh0Z0fOdgqN
8ZMcWlhTL6XfQGvfTp9ymyaPLPazo7wmKKaRZLDq8zpyKaM1ijVuEnk73rzy6rJ/8aakxN7N7Za5
w/LW5Wpi3VCrDuhwSmm9Scr6Frgg3FIAYJ/GcJtGS8F/sRRq7N3aY/6XuNag2u/2aeVG++ucYCjS
zdQHr+uIAzLj/4/rXK89/s+vp+tndWtYMJRVqWWci0Y/9rFunVrf4Hkr7XvjPFUsw6NXapxT24hv
R1qAUQU0zmIaxLvGSHhFU85eaz16SZYpEilry1AZUY/YVQGET21STXsxinu9ooSPNCHtab6qN5Eb
Ja+/0uUEzmdTmsZ0gybGHvW7yNyS1DBvoyqzgG7zm98G3PKQmGDsye+7+MnlTO6+rNr25vW5xh+j
E1k+5Z4vSPDgdql7GIvWgOv4b5u6ONC/ozOn1ld7DvMOYslLCArm33rdKk8yX0wyQePjs+OTAi3K
Ml8cQ5+5Z1uflEOcjfRzDOUZrER1njWrPP/bUBwSMsFqbdczrbX/c6yslEbB744NI1ptP5eKoWzl
zAS0sp7li61MFcT/3rz/PQ45UAVUMMlMN91/4MaSoQ6MV8kjALPLc5yY5FCHffBOhjsFWpD6BrRt
WXDRnIDmM+rLppmBcR5NAwBz/GwsZj/rktuJvfRWhlZF6z0cSQoA5rl40TWS8GSBIBxdgnmiX9eY
eab5FDvhc0Cz0guHhK+tyXMMChd2ht7bsSidp8a30U69DuGdP/UBhCZHpfFWbwBZ2WNsm9YZivDx
0wxNijUZ3R0kaNMn3+TQRAos2FWk75y+5MdrjO3kPLuvE2SWHFwjXafKSOaPVhLvHaA0u9KtUnKd
3XQstMh4LGm02ncleTLTspDUW2y+YrbbsrCbNUQcEwtsYGbLb0t9+rMLLO2W1LDxCKnprRqH6kXr
WjfaFi8TvWKP7eKaula5aPZ40xqOFyGknU23iaL/tUaaNGuBTjeLrVzz+mLSAK7vGFhMCYb9Tuxp
67XbComP47rU9cWIW15g7KTrC7kuV7xoXuKc8lgPIExgY2cs+0k3UvoboP70bSls6TdXozbN4G5l
vyjhYL6JhLR+jbkucXVcbddlUPuJNzPfU7Tux6+k0F5oqFQ+t8VkHYvOLG/arE4/w+T3Qwf4+Mev
AWOE4EUdkJZZiDXGSaVPxoDIS8gA1dA2dnaVvR+ay1CCxSvB16F4P8wtbODpLRjr7dBZxiVLwAON
vvsNfKvm3wYadOk08cDyVZfKRJomNi/kdo2LRDdju0tqY7gr2r/SwjJvQyie7ugk5V9VKehU0hla
1JCIYUXHfLwjJSTeaQmRMznUDU1Sq+fj2I5a49bu/0DSzKYveomT5WRMEqmjFbq6jacAuvYg6TPa
oDkYsxYqN2NFwn7mPrLtrSp3/0pTM7sDDVyS+oyy7K4BEbVNHF/byqTGTb191HURz1a5o5gXpHrp
Wh8mOgAXhfRlCGvU9OCFPiK2qGCtXkvt68cZaYALDXgv7DqLb10WzxutiPyXrgOOpPXF9OJXkbXx
2iZ/8R1kB4si8FBRaJSNYtGz2xl0NFE28G41tJjXPm0zjv11qAnVA2w174ZXr/TV/W/npmkQbZ2B
LXm7dH8aHfAYo440nhU852IvbCeUz0CxT9QM74ag2ottBHI571b3MiXrC21fLyuYNHTtPU2v926t
lDfQp7j7hLbd3/Qk/trQYvCo9pX+MGRVuhF7nvXmLlOBkXsLqJf2Zx7NtG/+XLW3vAENSiVZ8hvd
bc2mCTz/Hizg/FQq7aPYAz2rDqlvWiTGuEjUtIfOBE7UwrP5En03wnj8OcwBcgX8rD32ZTvfoH5S
3ahmFjyxHQRDb+f2z+i73sJ/IpHQm02PdgwtzOuTNXyTdD6h6biDwiKlB+pNfl6MtBqk+2ly0gto
POchrxRlqwQWd7O3syAnVSq26O3s6l3P4rG4dDnkWFFgP4Y8vZ74LBr3cqCJ3by3Yh/VRpQDNx8c
Mpxi/7EsM/cksdcIeN7JhFlgTvs0eILcL3/W6jTe+yqw/6KhcSxWynJr9U76RzvG29mcxu8B6mL7
uU7eRzRLieS/RghPVBpHkGGGqIkGCg0fOVSbR9htMr5Fiho++KIqHnrOzlLhBFslw0PZnDhXhfGA
/gYlsu48OEO7nbc4xOulLl+atL5MSlnTFLLsad5NW9amBjzeNfWlXaR29Z6Er1F55dMEMPE0uIp+
GOdS+UoGa40waPrZZBPEQ3ZMS1ROfVhb+NYRgf6d0rN2B7Nu+wSP4nQP9/mNkfOyt2oxFQdr0oed
xMrBUNPfobDT7mRUddFMT2V/A59784nN5bafa8qSPmJuIpTbNuThCoPsyNy00xdHz3fSAg09Ktth
5FR20uXs6o62cW1bvdCguE1DrVeeI3+a9rDuFzadMtDiyiG0VfVWsZYDWPOMXxFOwdaaOi0F3Y+M
30YqBYtHwpee9v90mgeIQNa0w9L3Wk3jY7T8XkP2ZVHDSS229TQu5H/OfpsfrpKeM7hb1P0qtAIn
50bsH1U/JSSPjfEunUJzM8PCsZNAcVyXkrMgaY7x21IfwhL3QfG0rImOUK7o8a7NrF3b2vknq0zZ
aJpJfKz1Nt01esROU01pnO9UdEbN+sdQZt5B79UZKQIHBepFtlpsrdfP21EZm0dx/Eebusylw4/W
1GuMTEnrZth206jtpPB4JYhey5bv6pgh6kUHfxi+SNVyda/c0f88X8ubpoEk3co53RWdfeiL7osb
7SC/3Fj6mF6Gqe/DfaLQ6unk/xgmS5dxPpChS/v2KKO30JbHzYd6ObzZZUUZiV0i3uLFbi4CSW/x
ckkJ9b7bFQRM5cJaLYei9O1909fz5mqTs4U/86IXHjS2EmO58BLSr/86r3UHmoIkckgqpLSGxNkX
VfI+5rpiC/HakWrUT/QS7Nuqsu7X90OGsF7RFs0bcP2LqLKtYWJyc4cqwNvUdSieDzYyvr/7QV1t
NH1Q903LL5uwC5SN8RNAff8QAC0Gw6pthIOgCarsbJrwhEqUTHKCHvaFhcr8n5PaJrm8lkq0SEPp
28xpdyuTCQ0p5Jk3SWmPFxkHyOMc+olSotiUJeZ9IF3Xe36tnHW2uMkJa1QWyb+BvTYgHor/NKm8
nZR8Mj7JYW57Z+cMTbC/2mra6yghqsEmy1WTbTFS7cMiHCYHstXwrdbkvPPRh8FxEQ4L7cRAjPq7
BLwzd712gM4224rtugY5OXBPjeOsa4jDzjXvogc8ai6X6t6uBwooPcyzOXx08MzxB6XX/nRdvPL4
GpRmx4fP029gUIISZhFthdSwfjT0gj5rx3xoclToEYesH5cAMUmAHGLnvUlCl4mAla114q9rXZf/
da2paL95Uazdunq4cWyreZJDrBUo3mt+96pr0xaQIumzZ546NW2f+j7zPvVZuOSo0JIZAvRVfZXo
dUziilp8rr1GO7TjfCrYynyMvl5PZqjL+mKbzNH7NLK+jLpSe4my8GVMIudxHHjcqxIjPMlQWne8
2bmjC625SA9PFnvBY6zdyUCCQpjp6WU0P0dL34/YifaPSQ9qqrZoBtt2SOfttIZvjsyQGDqQXy91
XWq5lEMSF9ltXozWFuGjX9Pnt6yh0nl1HrhM5i2VLdXPD4EaArIAp/8pzPr7ek6nOzHJoYTV6Ygo
tg6ZI2FkHuGSj4lTLcADieJUt9Voxg5Kwshu38hWIpFbnJzKAQ5Hf9dqmraRbYrYZFsiZ1fbdcYH
myxgUvXbqG7R7UMaQIEMwRf2jjSMZlHnVKspSgwLnRjtrq+EYcVU7y1LhyKzR1zwoNA/eaiXAumc
lNmBNoPkUC3V1Kt3CvQ/Rg0EDSW9aEufkrP/AJOXoXhLSo6r9wqTFzg9VdpwnfvBsS61eJOZTzLa
hmS36CJC0+jrXMLU5Wsw+ru9Zn31O/07gkz5gzi7Vt9Akqd/rrLae5r08CjmMEOIzxjowx31yP46
FmpzytUy2YnXChplH3gxdbTlAj7ax+sF1iVH58MFKCa+u0DkNu4BKlNQr7S5tGcrTLYMSbvIMLMA
9E2avk2T/hYCT/fc+VO0a6wo+lHRyDHr8J8iBGceBr2wIbUoki+jUj9KAABKB7KLwHi4zkQeMPxR
aWyCPd/8ls6ZdUDchY+VBWt9OmbwwyyYlX4Bu1wPYssRXoHeNj9e7V5UD4cKoCR5LsTBPkyVoSJg
ymUufbroRb0tPD3FER8mqwvqctMt+hRysIuORJWc1jEQrHY5XN1im+Yg3M0DiSBxfFxiXaesKRST
hd4Zem2fr4eh65vbvgS69GYPQCOdjRGivd3fp7Qc9nPzLqZoo/GYtN6PPhiLe7iS9UutHGQANTQy
zzaP46u9yo5iF4uctcucIWn0C882V3OAoCScdhRZf1n03XpX+y+LBghi9XkTuc5Wp3Nq2VPIBsTy
Xfs4jsl3MV0PH/YfNAp/Q/QLPO0yE3yZfojikWzxMrzGOstqVRh9X3dA4l33M3017AA0uXexkVWk
dPL6uUlp4FOVmWaUrHLgEa6cz5NNZzqENX8hYed+0fj9JIen+ec5rus73QAIiX6R8cx7PmxCpVV/
Ku2D6Hwtc6xKf53ja4p/boIIae6kmPbaMG2nrGBXTEb7e8vv86aHxOWhbnroPNSA3VeYzd8bB+4H
+CKnbdrA5YhgXLGjohI/AD0eT7Y7KUfdaYpHV/Mqdj70YRkedMsLedgUDZ/GvtG/fZiktbUC26pZ
PLY1vAfupDsnc/CmDNUJHiDpD6qdQ2LlxtekHu/TyU3/SIyETkqe3p7g16zpMSUiVFTjaz3095I/
+7eItzX+YwRNbO42pwt453bJF3gpsk8CdOj2KtWtr9bU1DSAhZ8FUFGEqn07wrG1whyy0gDqiRrG
wRhhr+rg2z2WRt5vi8JEbXtBQsR5tC4q89udLDqBlpRFBUNBY6ezLtppU7ePES0BWsxjiuoMnwK1
ys9oG7ADQZxsHYpIvfDGapjIncCwsjzuiH0x1bGan2WJt3XEhKDn1okVjbcZ+n4b0CONV5B8BOfZ
1pOHZhHS68Iw/6MLQUy1nvd9mlV/l7LRWiOsVu03ISAdD6TdwW5iGqje8qnQATQPRZlqOJCRmyR/
ejVa8GAjc6mwdZHZFG2qjQ7nw3JDDuxdMc6k16Yse8hKuERF17yr4hFA1T8dta2wl1gcARm1dUbS
e3yKF0cQl+ZZN+AhvoykqrKiUZvn1/zOYDjZYaRALXp3O7+f1N/b5AWl0OwPMn3qNvKm+V4D33Sm
gR2KsNeAvI/2daqA51Ni9zi13cFSW+fOnnzL2ZEuSQ45RIqgjNCYF3ek6M5dxN8D/RB6lSmtd6dU
p4ld/jJg1nsD9P9LN8L0cbXDjbM30yR8+Zd4e7HrkVeAbGzgIiug90iTmm/pkpOUseoG9YaysYWg
HbkLr9TGjWlnLZKxlfHSUHmpW5KQJAfuw7orN8KyCc8KlFYKfIcyNG3zv0+qNBNwXj5dSFIV0N8u
BwWeSuCF6Ge089+2xREjU4YizADsSbX3E+zGpeZW57iZpsdwOeSjtW/KAnb3ZSQHAP9m1PDQuVi8
rFMfOmrFMoLSET4OkH1IIgd3V1M81tnd0Ku/iUkOducVJ1fV23VmE9XhKa+tP5Ho6e7g/kTGqBuT
HnHQottChG5RYxpK8u2LUTwSKWdruIzNIPszT1UVvEwyntkyaftq7oeNYC21ge4bnsvxyFhi5EwO
sKTBW5Ccr2boewFwll33OqFukNiuZvUh0R2kjJTWc/hNVnTeua7291MVuLs4MabPTR+SR7W8R10F
yxWOJeyhtqbciXMeVJWGSoTWxetC/3SDaLW/Fa/LreZiT87vdBZPny24oJ+RAyjquu62Ra08VAPc
YhJZWHRnV1OunmQdvear01jDtBev3nTDrUa/K2yYvCJwHPGnWC9vZVmJAAkJYZ9SPckoyiGiZMtZ
nWU1clYdJPbVBI2Wjd6oiR6epfVsw+ZQ/+LTzErBI4ImCiXSm4EP8smARvdCVzY/zXVQfq4gx9io
A8psBW+aT8InQC6o2alBPN50QQ7gYsmpsp3WtlEUVrDiMcz0IjQ2oBmSCzcl+FpKk2YbxXR2cRtr
29TPfgkMHUQA/Co7qHmFCvBSglOWEpy/lOZSckBeP7b3YhKn3UBgo3rmcJAIcdgdRE4yX2zXRTSr
A6ObdfdiVxtlQJIGzSz69bVz3VX5TRn6j/6smFB/CaVVkOkQWWlwpM5+/EfGvRxylcUTNh6naMEk
Bxvt4I0Y4W4mXE7XUKgr833XUZZCnnrneS9h0U4P1xTApJi0BfiRciOJA3FEjTkihN3UO35gjU/i
SPWGmnehvUCQkd46RZHzw+fpRzPrvPuyRdcgsyIEFfx53qq1E7+0g1tsnDnzf6/c6n4YSMhvxvl7
yYaPd7Vo6SDpqz8TM/tqDUn+vVP419K/PH1hP5DtwjxtHru+ICFgWtrFDcf5Zgqc7rZSvQGRXv0f
Vy5G8/2VreXKSljel1NBnqVIv1O0f3/lvku+xmWmbuPc7B/mKD9AYgYb92wqR7OYlN+Ngc+51yU6
ZNi1u4fi3zvT89/fUkfXjsYQq58SCM22TlOV36yme1lA28z/C2ojKp1z8ruiKepL0DvJTudL/ylI
feVI/3Z8GyVxcxnbeN5b3lx8dkIfwujQ1H4gpPH6MjRehuIHwY/OIAn44WVMs/ePlxGZbvHLy6h5
sLkYPCdvu5HvczUgX0ERIvsMFWzxaLT8rCwj01M5gOXLnSm/FxNPW83Oa4zuKEOZHs5glWTYGuM6
nb5up9kuU2kMoMccUmRnNqNdb4QWAvFa9shWC2BCaz2jJ2A998GShEEE6U5sdRAsqN+F6wqS42cQ
Rtmj7b9ORxKMemJkkU0wO/XctebroVnOEuDvttKDLl1GdtTP5FZSg8Tp4oGcB9UeTT2psFTuRLDB
1MguUAKZz7DBoqmn/iFm1EWRilmiRKdGovJ5ms5lpT7y3OJvo7KED3MazPrcLwwqctDbvuf5GDLo
CPrH09WBNALR6lv0NNb7ovVvkOvstgb5s5MU79IE7isYJlzIUMFZixfOa+8khb9Mn5HjdaGXtX1/
vwIH5iEMN74/uMci0mpjJ+Lv2mJEU8E9irC7iMXLmXh1WNw27eKtWrAz3dCiug5J2MMcGp91Yald
RpOtfhYKW/Eto6tviVTfIn+dh8DwGlkatUEjGbAwf7CmfdLCoSSPgOvToBjHqEQnZHlYlFK5HNZo
szXo8qU0fz14kzLtp5Kn3yG0b2JTMQApRNN3gF27MvWSlymqS1r9sAs3bRJ5MFlU6Wp3p4VhzPWn
74v9Gq/p5p88vg38hpF7GRfGdjm0iU63yNBFpNuwXb3BEpc57QzYQXaLeZqF94HGjattBzotJmf8
5nl+sBuNTL+V6o5TfJrnqXn5EDU48VJbvE3ZwT8q/NM6w6Zw4UaOuXPzkALnIsw6GM34WE38S6Ws
0evs2aS8NhqK85iaqvEMy85e4X6DZorVnZWU/Zoo1eipxuOcHtJEtOjYIPuSA00Pmzvxtql1O0Fb
8RQEoSlriLlHWvQcZqwhSxrkwcAjJdkmC4sEBasufC6nqoJ+B6BSZUThcwFxP2Qt7nYeYZ/dVkaP
pqHvO4fKtF+9CdtqmSqmf5u/RIjTocFub6FJQ+9A7bTl8qc0K4G5U5jVmT+lWTnLVSusz+Kdl8q4
eKmOExxCMXv1yrdJhqGjv5/7b8HyXeNXLTkPd3nkjNvc9pTPSjD942wa9Vfb8Hb2IU6J0XIfm3o8
Nnli3IWjC+nO8qEFB/E0leP0bPWtcVd2U4qqIR/OGrpvg93LO7t8mP2/44cYLtC5LwZb3Ze2Q4II
EpO7uQn1u0lv7R2S8MZGbFfHvw3JJejVRuZd3UY+27s2RCH7g0Nb1k+54+5a10DiS9HCBzlkRfqZ
/lUHxOPfJjmD183bwimf7gvRyxRjGTfQptguFGi/RkchYPfU/nE1G1MQXa+QOcXrFRwL7NbCGudt
9SBM9zLjGmwr2XMwZCdFgWWT7qV4U2VjfGhR+URLztVP7axW9+pS6VXCzLtTOyAGS6WXO23z1JBz
QmahQrd1iRBH1pgnjR6ydRLtxd2uQdxs0mb/HjnSdqOkXvlbW1KOtPQsvMv8vnxBj2y11xMqRQgS
mfsqqavfSp5VNa0onozch60om0AaL/Z+mU4HVHCdXiG5+hzY3VdELood2nvJ86CSbpEzsQ2LbVps
cvb/Jk4pSC/kKlzT4xhqW8+YodtfftGs49xP7TdTD6e7SQWzLNYkzbTtOPCLUoYG+hX7boYE20OE
R4Eg71A3sXYUoYvZMe4trVCfkmxMPkWN/lPMEuVGrnrMTXP6tkSpnnM0MvAwhWI+86yZ32kWPwLU
461nsRVhuBtpcnw0LMN6jhFq3jmgro8SIRPMiXTnIgD7LLZlQm/D3rrmAVw9iADxJXtYu8MX4NL1
ye9rfR8uqS8Hu9Va7+0F26LvS/y/2Yc5RX228jfhGHb3ST64h0Tvi32Rh9kXaAyNG3QpvW3ot9mX
IaxpWnYCZ6N4DOPZJylRQo8pwZoBn0+fDffiTMp4fkogIQt4dBrQ2dplQaF/1rshehycdrjpE9tV
ScPZ7W3JzTLdDFrgn0zjqFlN0/8Uh1JAd3WX6WN7u4Yj24feDCJUoKcqWFjmcrw3o6J7aXf2aA4v
qtK0CE6N6UaGQdktDJMKMrCLF1XSEnEFWllkmI0omAXW8Exl2nt0O/siZt5dGIoCQO5lUrOkiwpa
hhDMjXgdbfrum1N7SFL2d9fbLdmRdNpEZEjQAnh3G5a77fXm64/7pan3XYD4QlFgwTkj87Leq2Wi
Tg46ggzpbMLuzh5SGw79UmXLurF9imb/0HZh8CCmTnXROw7rn+IT03XS1fbrpHacqzutG35K/P/t
pKgDLQbbAy+ta1zypM744MUBUI+yGYzqx1QHd0rM0+Zz7rfF5zzx/9KWp67KqaONy8PkBTpBYx3a
vw7Few0mY9VcrsMhoeNMS4Nq5ykn31w6i0fDnT8xCqTPuP/XkeHk+WZI7eoJSIi+tbJQf3R1bTog
K12fIYLrb4cGsRzPcZsH8svGTgEw8WWuENKYiqr+4VbhqdHA224K4NzwEyAUmhk/UN4Jv9m6o28T
ym3rkr2y0D46+euSwwxgqRus1yVpKT8HfHajthm+KYXeQ83I2UQP3gadg+Fb3nBNORsW27/GFcYM
TawHYel2bLPwINpgPmmVi+1AcVFBnLyXYd3VCIWjyClKYaIZVma6c3mzi7SYTQKDm3ES8yx4cXNk
gzecmD73nw1SHevJe9d/iVEB/Nz2c2Qcgs7oduHs+KfI86ZvDnLW3VCUXxutiC8pDNGbEV2PbxIW
RYlygiMYnU3T2ZR6793Eie4fQ5oVdzQmm/toKPlfl+nc7YwiRfdDxlNrdtCKmOZ+RFQIXVB73huq
cwTL9NO3puAkvPWArtoHOXuzX01iny1tjReKezFZC2BkxM5dNTiJXUzi/B/tH9bnM/7u9fy6vrxO
TxAdb2sPunXw6Go7aIpt8oH8+9BDZDvp3UOXJ/C+V4NL6SKPf9SG4yd7sO3kf+oOkpFlwhpjzDFC
L7GDKkzMr/Q/l7pa3pZbp8dQ+tpjhkL4ooZgFtbyKWrKrae56UFsop3QwXx6P6Tqxuh1eLG5lRpm
oJ0ojaorbmxwU3NjNW53cWCZ/xJVxusNOC5fw1YY2RLmtUV3gTXE/pL8HTa34z9W+zVMphd+wL/Y
5tNvzGyMUWB6aEsLTXqjch6jJjIfQXsO9A/zQS/Uc9rCbCGRjWm0N7ZtuHAl6mxKlvh6jqA6DGu4
biVmUix7Uzeg6XRqLGvMcgXYl613V1B3a3g6+PMZ2ohPEi3Ljh6/W8ZaHFKb8XZ0QK2YvpLdpOhg
flVLShK+4wcXGUL1d6yzNnpWUKR7ziZjNy09rklq6HQ9NcVGhvOsGTeQMaurNx1DgDBjnt+IV5YM
Edy4yHBZckrh5JMlc+h10i5oL1bgQ4uieCQrwq0ueZPl0NQZMHHk4M6SS+mCckYTLwoOMtSScLjT
VTSL+irMPwfUjZ7NdE2lSEBdQfl8nd40lbr1nG6vtQYqhUHsPY4VrWr6ohZaDj20E04L0LjrYX/4
Z8Tgtnf1yK3+QwTIKdLiS8njX9Zw2L/vxshAH55nlkzfg8QhpWIbJsd5od3vY+UgRPqrbfVDqg/J
flXDAmvlina0KpOqhA6rKXWw6uzIkJLJOhSEjWBqwsFaTVdMzdskQetI1JtJRhL6NlGnHeEcBrRS
x3rx0KXJHfKDzjPQYOfZ0fWvtHHVF0hiHSTLK3dPfnvci7N1FO8ykbJqF6eY8jy9L5xUh5WW2Ulk
xXta6uuDTHfVRmMnWv9YZy+TkNI4Au+PPolJdXseqiB+PsorGHu3uwvRA96IV9bQqcHlqt4/imko
FTqIBie5kZeAunZ1a+m2CgDk71cE6Q+qX8qTWFo1Q/Vp/uHHUX+SBFwDQe5xrrpyTeANkdHec6N9
FKd8yKjGIvoeh4/yAQuTlraPX6c3WVnuQluHvjlP3FPEfQDsrntqvSr7bOnx/2Htu3Yk15Vlv0iA
vHktlbfte3pehLHylqJI6etPMNWr1Wv27HNwgftCiMkkVW1KIjMjI6qnEvskS+byFrcW/scd0w4d
M2F7GgRCetpbIEoIacLHdDyvSpC4jt7Gd+vsalmPBJow8RJaA9I7gX0HfPd5i6RyJ2T6HTS431wO
fR8QjQSHMoEao1cUxldMpHGaODaav3YygGaqtaZn5sFREHxDa8c90uKGgl6we+SFnVXUdMXWB2uB
gAzSF56nFthOC2QwCqUkpaRclB3IWvOT/d/+yBlezKBL+AGlyxIQ1hxIBRX5+yMG2HhpE1opEhrL
wKdgYUeRQE+AVbNK8QwfhhpcGiK6h4pXdO8ayLJgexzsBsjY3oMjADF/F6Vfwg/O5GFGmXEn+bdp
dJwsLILEVfThvyJPuFnoKHbgTi1JvrQGLem0HTT71B3awUTwlkO9OxpQ9KZOdnguuZDxi/sDdTtT
XydghX1OcfLAtuU/3ehVMThQ0A7K/q9urVqNgMwfbuocM69Gdrqpxm223JRW4wMYlYdcADgBYbJd
P+X5Cbpgxak0NHs3AoVwS0QNGHtt+I88Qui6NZ36zUyTtzQRza82g95d7slkZUlAoLuk/sWD9m3U
kuqtbKsM0ji59zia+DI3WlLcIFDxfpfWkJ/v4tpptkEerAP98dfW0t9ZY6A0LU7AbBFHzCcztCFn
Wpm/2WiSouDwYwMSG4G/KRB7e4RITH10kLKBMI9jP5ItZl96YQ8PwsDrIHAgO9xN4MJa/CF9BUgj
07FL7Yzufm5eh36CaGlt3zmjdI+W2qy6wG5sjXzMkMae2A3Jdgm067+Ns3g8GS3lmW3so2S+/7PO
9bMOlpPlwnON2RL8c/EvnzoLxpe0b7/SHpl2y7RRHgeIzbNIP5BdBP4tsXxgH4rpjceQHVjCuxQG
VnbbhNi57cZbqjwYxUsTQ6kCUhHGOkWeEZJz2XS1IqaH5OAEL3nf2mFSoVi9Y3ERskmPt1Pq2FcN
iNu5MQIzOQfM3gxlhPAWDZCLgNxSWOFLtiXbgPq/te6kMYTpOLsNAnQhvZPLbV0x/P7aWkMAko1H
bBrHL2DP9SBR6WhHrrqmuW0D6b02IK85OT7U+xKlHW2UkxdyBgr/ydMqMGE1v5rR0r6qCz9v3i8M
8OPmDIIgjoHsYmUUxkvr9/064cy+CQPaAnmXlkckDMDoEE3BpjGhipAZURUWDch3YiVPV6kr7gPt
DSAP+rqBpF8mdWPz333IkZosA9tJoryXxegqKb9VVR/guGWd6cg51Ml0Z2rTmWTI8swc79QYnTBp
rDPx36IOpx9j/9s88KGA5V7aXzvIMqxAfJQ8Jlbkb0cfGBsBGsOLmQXphrfMeKk1/q2sJdTMU/Dg
YVf3A3TP1kqqSZr5zySAb+UFBT0ZmDU1/WWScp4EWdV5UlcjoAW4iRYN+SltHS0sJpGFiDnlpziS
IGmnkT7KxvdLGppyHQEUp5yOlkQCrVJllbWGQvDUgPA6tMDScxCBQUMrWfeg2VkT1g1Lvo6luHkO
ar1Wg/g2ML//hZKp34nv+C9eYYGH2Zf2Lff0HLpPLDniN9tc8tEyN8z2vUczY69pFO8mlT+iRtRj
AGxNgrpx6hcW0sW5I48GZaA++XwMJ34yHqnX61Cc78dg2hEkqJbQKR86RPRmhJCCD4GS5e825oKB
gkSpyZn85MdcQh3ReuT3X9dzOuzR/bw/g38D5Sm6p62XCMtg609gSQfmRgVpKhugwNpxQVWm0NGq
oUkRtJ02i23KgquhfW1x7D6mftDglKxrEr/DeD13pSjd2yjKDJW7aYBwAYiTUtXQAJjsopXlVMnu
kzd2y+tuLIbL4ux4itg7bx4/uUHIPd1Ip+zABf4KgpjgwurGsVY94gGHwIpeG9OMriPDuWUN+P3W
tcBANrug5mpaZWmk4ekylmvgiSBqsDyfpFk0ILPe0IOpJ7s9cvtaFX25FsqZRqICGbiVzgAQzNjs
/MfDj1YvTcsA2SLK0hXboavoEWOzQl0mXepEfLgMkVEYmQ1UH7AZagpp4H3ySwajTtbk6KQGyoOs
xrMOpi1m27yCNTb7DjJtdrIqmxJyE4Zh36X51O6dtC8OleWMtwlCkNCIy9o3CblHT4u1X75o925t
el97r5QhTSrdrN2LwgDzSMDHm4Ul50ml7l7oiWBX/R4xIneeFAHXdhdk48aEQt+qVJUKrqpUoKaR
bYigVXCxbGEAV6OO9uDaSEB/hdIDEDK+++HUBOYS1rTAmyPks/qYrNep2EEfDfLGSOfcgBmWtzIX
7cV0oVDPzNKF+A4oUPS0G491oN9Tz1UmugJvSbHnripPUFNpERqotDjf6g3gd17UVe+rBEXRr02O
SGpq+FG6qWwcNGVugpBwuRVyS/g0QNDsaTU5Zvsoy9iVgVRh4/si3dA3qlZfKz2tHqHkZp6p10VB
f6laDt4/jFETtLrYuEBcbLI6eLehcvU+qjV//i6iqra6NJN1I3/6KoI8nm3iRLSbZSERsTsLssUX
WgfBYdBvjF6GIBMoVRrFf2Xk6W8mMu/OGSDezSKw1pOduY4XGp1hnrq4ks9mluz60TfeCmFAybrq
xh255UihFwYO9t00mMf/tuxkas3KFaDhomXLSFRHi2CBncatPaoGo03pTP2WWMiomyG2/qmbqC5R
luldG22W0UggKKFXv2O8Fp4HaAodWY6fkrp2gmh57fooRFCjmaM4IpMGuETV1TNgD5mi6acuUgbp
JW/6fO7Go9AvcaP9mldCxuOaxdU36sXMca5Dr7940zQ99xXrbxp0xGgsMazkriuCK41JIBfvutEC
ZwDuCEaN9h4brH0EgpXnVJs0YIrGLY2Vg2k8uCAMpHnc4d3j2KchjTVTnD655e8G/3k7kQHrzqNq
eBRllYOWqxhOriJ3AmzY2mem3UBLB3xRswuqaVrLce6pl1WFCQxgamypOxjAcFd5cKUeTaqwQV8h
QDCcqEtLej6/9/LsaVS0J8XQ5Q+aitpWTWLvsMEYIHeTNAeJ2v0ruSApk1yhQXFYJvQl03coBACC
Qi1CDS9TNi8Sl+1wsABdXoFhIkAqu3FXWRsAzdzYtrYyNSeByBYL1jaforumqKM7VEsW+xTyRiud
fFoTZXZVw680Sg05j8cqiN272Snv8HDp8D8wr5sHYErSnTzeL5OWe1XqNkYGCtsgr5w1Cq6AIQli
3Tw5+OV87AVKkQKtTf1Pb3+ZjsWGewiCN72+y3gx7F1UCz3GifMzyabyR6UHyBx49XMJurS/OeSd
9xyMdTM74MU77JsRhy61QoHD0oMHHplV6kLTvjLi5uIVmvVqsu0Ulelr08r2KtMYOG1l5pVIdjmA
41sko6zXZdJ7F7v1DJGsaapP85tRmgG+I2lSo7wP8kifGh4B8JYMI1R+MdCpdytdQebdu+LAk1oy
WJMlME3sc/K63kVFBTU8xw4g61qwjcPM7JmV2Aqmfdz/rBGr0kzb/s2Qxmq8MXtzegQ1CuCzcdLm
OB5i+300mg7Fdmp6BLGbefrk690zUh7DJiuw2+8UFsJV+AjW2XhdevxKPU8Hm8LU5yw0RgP4DjXK
ffE+Gscol2+dGogpNfVjfuDLaqsHYDBNQWGNWAAK4QdVo1JYoFXBF+QReXsfXFE4CwyeqX/l4onG
I3C7rU0rmE40sVATeypumeRTW6Tj0VNlFW3vV1dHXVE3diN8T6PhbEzQ2gYLB/gZ21qcyY08Ji2u
dz0HWewB4CMe+k7ZIuM5anNtQFRk9So1dHFnDH5zBfZFA5oVqVNXNDX+PxslTvrPDCvOg3sQAoLD
vLB/eMxnJ3o58S4NrpBB2/UJ3vRhZ8bDFkx63XrZ6qkJrij6E5kEaPq2um8BJI3wKMtc+TUqmgOI
d7RfhmOcIVw6vTEwC4Qe6v1v4M3S9g7Xhz3KS4HaVJM8B3WLmd4eJpnUtymyq1U+VsmlUFWpeQp4
tIAk0Nz7sDvMqdi6FOWxssCluJDMABYKXR+Ne2BX1asjDRT499rUhY0cvxlByZXr46UFQ9or/90I
g7/GpozBkQtWtKANrFcG/q9tZgi5JSewtr7PMd3WfjV+2HGxF22V3vPWSh7N0gIwvtBBX9Vl6WPB
6u6MJ84bDU5J0lxAUX2ppFucrTEv1lDGhcCi6gYcb8AVXVITaRkeYWpklDlGPAh3KqEed0PGwfkO
SFxxb49eey2AH131Q6B/STqprevWrA7UzZGxgDqmeM4NdQQDznaVgBnmS5S1EtgK3T94iZ+dUHXq
htgOrXjO2MtUxslF18YABLqAAUBItl9rtR8fa9VVbky56XGbXBCvhCZa3CEZBhTWGlQ2yZG6H26G
Wg1gMXCjEahg6r6jsgMMW039LXARU1cR80zvBJBW3L/KoKrPqIhz1x8eSEmgBCATInSVR9SDUp48
oElUf4vb9zXIQ4PiHLiIwJGMB5L+0COZtpla1IDIujUeUEpvPBQs2HaIUt7Io0wzC4iDQK4QnQLP
rpe50wpPm/FAzraFmmw2dsBcYSrN6NSaCEd2G7sWUxk2rraVg/NmQlPrkIOOadUrZhhnipoTdSFS
Yz07nL13Yzmm2xSlymvZMnffVBAMo7O6i596z2qRrukgT6PUpdP64mz3IjohqJOtKKvV2z2ogrNq
2KadrwGkXPIjsy3/pAO1NWfH8giUXBIZVppAdkqddaNMdyMwQPNKy4Q/10SkCKqE6zzBtscsAHRL
yiG/C3K80eTk3bdRBRMwBCdp+l8X05C5kESwSxHGfcGz0EtKts60Pt/O/SaeFGd5ah3mvhHh5dvW
1ZWWqEs3vxslx/lQTQbebl6/QIktSOrksUhPZSzyM3Y7783kZwD7/NlP6mY4ld2J7DSjjwILNKo6
Uc1YV0+BzachgmCwh1pKK9LMFdkcNYA/fx1WAEVtFhoQukIYHWlUIO2StHycnNF5kgwwmTG9caY5
T2SxtOkA+gh+x5RpsPR2lTXcO5FHhYzEumNQQuu0zsWOCqWSrAWHFE1NICV7RDFWsKIuSmKN6/9x
J89q+V0KiEuHLHzACweV0lNbnnrVpNJCn49JCczQVJ7oioZrm0uQE1sSvI0fc2Jyp3HybKYGfD5/
XtK41g3tBlJa6c4u4nxNuuGHUlWHNfg/WZudLi4cAPyLUxT5utBN6yTd+heLcn42BH9v4szmZ7K5
Pvj1HLs40eCkPDjYGhBH+3ChEYkKOlA6g1et1O6XNNU0eMlJH9s39lFZbiPNQCZKU1Gj9aCoVF7U
I1eaOCX9PHHOaP2z1rL8v9ci+8cdl7XMf+5IK5tVZZ1Qi43HJx5GbY7KW0Lw+h9dHHfM56zHY2UZ
xXbic5dGkRBPCrO72I4mLtJk0QGvtmNvZkDskG2+9AFQOWSGcSQbNZXboJ5ZNSgzAEnpa9LjBAHe
LuaNzxrg936mvTZ9W3+vLP/Vxz/Cd1BBzxfAk84X/xrSI+m9QCrjqIYrNfP/WOL/uw8kwFDlBf7u
jcMd59xK114R0UOZFMm2g07tzA5heVB2aRrdufb4kV9M/ymdTOv1b5Mi3+xmdoj/nCSzxnqNLTs9
iwrFl7zU5B01feoV0MoMF8uEQNydm6oNeZ4o0VddsVlWjbEzUpxRXWGMn6YWPNSito7mJQcDXB26
VEEJdQcV07tro8TY5RGIYMlmI0O56nqvAjVo1WwG1NQfIo8VL6M27arWBKhV2XUrDxa7iOt3uwfG
tkMLfN2LU+MM+WFf/P9tr1vUr1H2ak58qewVKC+hyTzOybIWtLVnHnRPS/6sGMx2Nzi+DJf8mUAK
E1HY1N8uSTFux29FbMsTmWZ7EtYRKsoo5zZpUX5OrOZpuTXHA2fXtskYLst00fB5aRoYjWJemhbS
QeV8x10znAxUCDJ3QmCwACTlWjSuG2odK1EHIKPrPIIn1HhAXctzqWzk15kRFBSBINnRCvNcWuBj
FQF2HxQ0qUU/GmxP55UW07Jmm+Y7vG+8Ew0CB/aQOQU/DyjjX8vSw45bbWTmnQdefM1oIzWrTD54
pvd1MYKqS3Vpu+JUMXJtIspPZHN9EBwAFH6jwdlNresiFb5dbJX5e1lWG/3Py9KkQEMwKxMsxzkK
2yBadgCjNQ1S038sGzEcFcYGuyrZa86h6bGzo/2MHwMHQV3az1DX9QeBQiSkJpYujaKWDd+X/OzH
OPUMqCDeRXL6FvQ4EsWePpxBKI49HvU9ZaQratKogkRs3u1oagSWdbw21BTqLytENQj+raF7+MM+
r/zpJmMRpCvPr8QWIY7hIL340bQH/asHIdYgctIfJc+GsJOZf4Xgb38GjQfKCcc6+Ga0F3JwoEoc
1h445VvZNJcKOiJrGnB3FjSmvkPZuV27rUgvQRKX12QC9gCprfSHaz4NjTF9s1CUvoaObaW2zdEO
KWLEHhiEO/HOHb+Wus1WaW7Fd1Xl2lcawBEAtRVqQEOJ3TzQaOBfjkzUUcj26BkJqBUdBYGSTDyQ
TfQOUHbjMD60iAxurVgTt6hIzJvR6fdMbWozpJKoJ3ot2WpgzIciMEQeY88zj4iqHKioZSl0oS7U
nZ0jyM/nQfInOzUjUktHJ3X3f9rVsmCH1o610e8/+Ss73SCftOSEgpx58I/pqN5F/lgX88db6m3I
DZDI6jQ1xW5Z1gSm/pL5Imw1Ji+ui4SOBCb/NkR4XaPQLH1geQDYbw3FBtkFVWjYRvPqsQ5lfKIr
vvo+UABCVD+CHORJlct/c7ta53npQT/0AcmgDKeUgoVNYEW/kToDjLvIv8v0J2r02meb83GT4NF4
bvWqPhnIrm4n38amEuQDq7j0+x+WGYfaVJS/wcH9wp3Rfg00ieA+Iu9XV9P1Q22jdN/Dmew+q/wh
FL1ufB3t4SBco/ite9ORj0H7FaBNCHSB/dDjbJWIYXrUzSrbRXabH1uP5TfbT+K1EQziK5D0u7HJ
i1/6mHzhRTa+DEKOOH0a1TkwuH3GN7veeINXv3oc4UDlavXTIfX85NR2qRM2ccZBge2wU+ob02PP
jEfwdDhfodEMNafI7s/QD2seQNP2nez4YRCVGVpxqUBbd9+xBEDq1F9rAYrrQIAZX7WySi+tkeCw
b1nD987ZuFla/QC4BjJZysFk7rhDDWWyycy8ukPxS3VXRyjwQsChQbzeKe8MaK/5q6bEJ56KG5lQ
w6UhMy0CK1lJrd7HWp9thQJ94E+t3Zt+ka4QNhZHS7335oEI1QJTVN9RL3Gj+lKayWWZVNR4649J
ChLPj4UqJIzX+DJlW40gIthQvy9MPl5isFXpdz+I7G1SfJxNzsdTX64qR1G+zcRvc0s+1HzqNzKe
TgxYV274R0jYrBwXLB51YV1nzMIEaQwEB7ItYRziymQXFGi80CCZ3MS4mNbw7s+AcEeaLHZOWuc7
IdFR2HX3pU5t48FE0Oz8F/vQVp/tmdl/cQr27t8CABQSewX+b74EUWY+yBjVVHMkq4oG9s7viiTI
2XPBDUqYBCpVK8G/0Hc9uCci+w6/mPp5gCTTvkcJ97YfLePLhAdvzL3kO15hoE9huXYeuTPdoFLt
gygDBclqJnK69bNUM1mNwFDsNvNMcnAiFIHRTAuIihvPIDru/TOT7ql7gCjSTCfx9S8M4CNywE4P
tRfxpow7+wEI8WyLP0ZwFnkKvmGIV+8tZjXICyQW1MK5Dj1qC/Sqlpn/gHTRdmy8KUZNYrIBR5fx
I7NRWQjEbPbiTLpYB6Ywb7WItd0wDf3RbfvxjDw7xMe9un1o8ZhHed5QvWEb8RTlAPeukoeJd2AM
a7xGqYrYb0zTq/Bvn23i1n98trjRP322VNMgsqtqv6h0K5GsDJmV9Me5OEt1gZrvj1T2xUztAXUk
7NCIPBcrRFZBIUfhOr/z2o2VgjFgNrpI2258mWgrpLErnFp7byshZhYmMsJvnYysTvGOjp3zpFS8
pGoqrntbFkPs3GvkzpJeddQACbkIl8sLXVHDsxoMZZHrrpeBto2+p0yPVmXnya2VxdbB95rkwR9V
SdsIql8gT84o8WxeyWO0LRP5TesZ1T8ihB57fJR4lFhLWv9TjH++JKcJTpQC8LLU2QqZ4NgPNroR
wV3H81GDEhWbVsGKmcX6ldEDGTgAFvTkOoBI2/n0hdwiHTSnTtMgAjfgrJGmfX/tldsQo5ZPTf+b
m8Q3f1cBiggZK48/d2W5Qyk38nr45m1NJ5l2peqKogkz6Ia85lWrH3PThey4NulvuiN/jVng3yHR
LG9g00bFuvK3jMANGfeQuVLLlrzakf+Yee/L1ogb76cSle2g1gbD7tYHZixEdjE90NGWuo2eZYf5
4KtGUbGRfuoilpkeslZHJrpFdalPwNU4dYaVYQzOJqgC/ewQ2hUvicHdojzj7v2OUKc5xT3iNMVk
9mcUmYBeogRR9RkCnZG5jRsUldeeFFsap0bz0m+Z25g7WZkcNSxo0ioeLjVra5TyFw4YZHxXrsiY
1uzdx3I5DxvGkP1V3jTAvViC/xJKC3mD5C201vmFiwhgQuhLhX0NiUaRA82P1D0usfPqt2B861c+
QpNyRcZOjdCVD6TMoW6922JvDBPUH/Mot9ZGA6ChxM7AwWv8xOiLhq9QculzG985ukz8x8YqMiic
IW5ODXJUhUBI959+D36hCrz+ZPk0k/pTnhrQLA9prWUOhIQQileNWXrWxpaFW1xBD9ZvdXCBXxsj
si46fzYU3IsaMtPVlAgrdLOx2qTYqXg4g0T+eYrLkFxyso1B1UG/J7E3ywpdqj/jdJKAps/n1UqD
KtkxUA1dxbnTV2BScGHEeS7YkLWfOhvwXeXleDaUztm4Jx8y2U79z2xacumTD3XrunTscBlxDa9e
Gy4EJTuBhJGo0vcmQzSyQ708+oX0WxAOxb9mW0Ej5O50Xr0dSu03RSA/BSnzNIXKTwLy9B5o9jPO
jp+jmX8EN2my78TPWqq9AAVtXUwN/IDCSkYoxY/ZpR2LCtxLXLtHEZoZtn1iIsZTxCswRlY/ZZxv
AFKsgP1IIVzjRMkvnrXf69jtv3Qj8vaam+gP2PD44J5kOv6OdX7AS2sAC06Han4v37h4ueL74FT4
XWRiPM+XmsW1o9FhT1XlLSqJ1Ag1rgAyawQtnsRpsE9NFO2BDuMNwMt7iHV2j/7UBGcUC3Yh2TUO
8sW6S9pbHlnTXeBI7F/UhARcAcgY1c7JRn3xk19DTlfo1XNcT91KgpHvTM0otPKsq2axUZcLzkKn
MLf1BEC4qNiFuXH9HAAF+8D8KNTNLgGuZd25VfHsyL5+RuQV8MaGP5BjXBdXoKT8G/W6rPspq3ac
F4FeHWhViwTfQ7VmrQ60eBCJA3WLyZnWwALZO+r2foP0IALcW+qOacRwGuv8taVuCq7Q9IDshhXS
KDLx2rGtQW9Bo747pJe+xw6VRnVpdjeEDO5pEFvXdNU4o74vNc2awLacdyjI6I49NgcIJZV5dMH/
VnShK000X8CXLfamUTvTymyjAQH4EUzwRomDYQllZnVFTQxVgGOUolm6f/NbptEMcqFpS/f/fanl
ln8s9ccnWO7xhx8NeEzww2A8RglEljWohNQrulwaEH8469pq5ApCCcVpGfBSUNK3dfnPFOovw75a
cenS1Z83KHpkJA0PLIf/+zJJ+/HB6C70SWbjclcyul1r1yvXNu4nnuLspj7EMoW6swtd0pSmyV6h
vNkeNCut73pIQzpIBZ0rxdhJTTM6QIFoUROOpvVuE3SV5VsNokaXUX0DgI3mbNvxHLUSH3NpRp0B
LSc987LYJx2121OBJxHddRkYQa8jXJFfKz/Bzpwng7vJmzQI5zt+LIwoFQq3weEt6N4Fr3BKbo1s
PS9FkxP+Vngiuc1LFdxoNkmqtbNLoAVXCyREOzBM8KPLdX6cr7xieL/6i41cpG97Bb7YmEdN9XG1
2Fy1zLIqDSy2FiyhYWbjGw96t+ChGTxwUyVgUqdu5OTBAzchoS1y85Yojxbyavukd4aQBlvbDx5q
xFvKVuiXeZLgUApEEQ8iX4CIVpxVN9+yrqBJaX82k3PVXL35aXPvmni4qGDxo4ydvbQAN1OgRwev
k88ESCcYeqyw6IgEzPbFRB5kL9vphirzlT7iQFA42R0I9Oz7LM28Kx5IG+pRo01gcy6s/ucwxjky
fT0QeU3QstB3I7AYeGV86gpbnedb963/uMoz491GV0Nhu29JMhYrvS69t3k03ulG8Jhznt87jpPf
g/faPbN+OpEJ4hD5fQ8g/i3CswyqeTIOyW0Y7hOQMd2RFzV9x/a5VYsL9WSa5fddVb/WXgUmDbUy
mSQDZ4WrmfFhsQ211YV+puc7cqGBgpcouqhRxEM2WjNpISca93a+Xu4ae9za5RIM1Mt6sVWYB8+Q
wGsZPj5wVk/+yXb7e5pGPxJwES2USptPqxstaHiz+SMsP0KOE6UA+9d1MVVRdycDLzkvn4x7Uboy
QJOImlT8wsiXuV200jTX+/RTtWYEGKkJuipyoSaYwAHCDGbMPxUt6g0BRPfKkofLbfW+8vdaC9z6
8pMO3aAddV98WX5xCJCC958Xh+XTycoJbnX8RmvNf8NANirqOt7m7tTYRzBsCFVMIw6eCZEErS7l
t4z1T2ZR5k8ZJBuPnq4Doavs0LOztLq/TtiHA/zps20PKqODXzb2MwfRHTnprmmEvat3l9RytLXm
1OWKQ4DvcZDGi+jH6iJUz22CaQusCJiT28B47FzZ3fkgver93Hgk02CA2isu4/RENjnEzb5Maz2c
Jzhm/CiNbcS5ASZOQPSwrx6yAy0OTtz8iKiIsaIuTQjwz6K5hrwn0zAhlFjIodvR4qg2Kc+ZVf2i
Qfq4WmqckMKNb/Pde0sAbZa6G1rM93Jx1e3mSv7UBFn2rc4940w9ie3hLvLMAXQi+IEmTcb3QKqs
aZBMNSQyV3YXySN186mx9l6KYB250EcQqIzTp0cyaB40XoJ20vf0AUDroR9jLnGUxJlKpK96ag33
k+3xu2YSPyMRBF8g7T5uoAg47mOJbsK1NUi3gNHMguDcdCUU+FBB/QU8hTYoccv+1AwpoGvm/Wwe
oMDH2xZ8IYjRhO8nblCo7Wec3oLNz5H6OA1Vs/oE1LMyBjFxw3rQ8LGbOHql/HWsV9854/VTgyTb
njNI/CBKGzwpB0ptYw/43WZfNQQ5v2cOAJC5sH/nVnHri9F841k/Qg/UrO5dKx12fmvKY9S6OeIU
uQ7WQFs+5SOUcSsIdP5Q06FRav9OMd0rEQzGv2i0jawC/xqFjpIEVUee+hqYLYwcxWdFIl+gUQEu
Z9gXN6Gqz4vAQxoRAbXZzUXtPbmhOuJ9tVG5Laul2Y+IiA4geTyC5hvlHdqqHH+WXgJ0aWC+Qna4
BSjRKPdM9vlLO9hnrzGS76jnKcIG8Ogr90z9UhsjUmvWmH7/mCkKiFHQzNqNAdu2LH2tZRkSRHFV
vNBVFbv5fCX+YvubX6wbOp6bTfEpz6a51ngCM9j+U1ZvzrE546PmTO6B0mvzqIcs2cbRWpSZfOTo
yJlWKVq2J7vMilU1IbF7bYam2bmgH3g1y2bms3IL39jklt8dgEKCOG9Rz3xW2EvDnvUg0DYD7UX5
+4iToUoNMAVnrMGjbDbC3CjsfJi4AXiw2yT/L30RZnwVpTw6BTlkRwCVyetrOTlIuBhiTQPIE9bX
FBqC1jqb5BoYqui0uEWjk2zHuPBCaaOaUwCoceLlMDwlwqw2YCmT27k7gYjNdjt8JNMbnrgwJhC4
FmcapEZ4IAxDUdc99Wg1mRvvq9mGeF8ttrR4O/CqR8TLN/MVcWZBfugsfKO7Uo/pBdtnQdmF1KUG
QV4Qc8bsarcBAJvKg4FALLSVlAjZ/rLG7KEm/HuNv93FaqH92gzgnkxGu3nUcuNE3AwR1En3OWqt
NlJ9KaDRl6pYtLi1EO1+tMV00iH+usHD0TslLE7C3p/sM8tr60UHXfpMW8er+ggWymYdAzX3hdyi
orXPhh7vfLMeUFTvfqdvDGMQrmgRs7jvdb0/9fHgr/U4T7/z8lK3VvB1yEG7OvVTetTLonpUE2m8
y2to6JiAC1lp7h7yAuu4zHR/xgj4JEkvviNbKsLBDpK73DcMiLlOYBm16gkiyvm7rwNFFg45xmpt
IHk6gKEX3B+2vpZ0ZeGoKiruI1yAq3lUXVnJN6eXUHH3USakGpBi8njHAOjdOb2NpCzHk6jHNgL8
/t60C/CcuW89pNYVX9r8x0j6cc1cBF3pb1kkQ3YPZTmlwXXnBLrztQDXLsQUxVdzknrI80xASy8W
+94dtL2OTOdNoCQ8RF5uemulPBOHdlCBvTOtxVe9LSAHifoLTWTlU4XSe5Ru4yruGsiG4pH8pGX8
3baM0lWl62wjqg7MQDYelCjRKI/0kSO3KM5u232bP7H6UdwGZF/k8T+MXVmTpDyS/Ctj87zYcgnE
2s4+ZJL3UVl3V79gXX0gQBL3+evXiayvs6end2xfMBQhCSqzEqQID3cl2i0UC9LnQBXHPDeCpxSE
T3s8UeZfYT9+nu3SxNvCFsLdez6oUv7ZPiGRscitutzi8TecsOAfThPzeuhDu/kms4tkUZoDRAjI
44tkWjQlE5u8H6FrZkAHgQdzUGtu3mx+JsctsG3VfTcfahDrI3sBGzXJcbPltV+vy8juloRyI7wb
9sD3vutFO8K33eyGn04bE9jhhSSa1puyVeBU98it1Svd4ukRG5Z9pzNmrJL5LPbGjzOy/ckLYCno
c4CV3KT479lzpA7W9eQXz1WlvzmIMn5LynqNQFz/2VJRFgI/NZ5bzhHZs/J6raXvLW09GYuIK+vI
iRGBAsXUZojIYZ0T78lEB3+OItMZ0hTQci0mCNECvLpO/RbVynPBHYG4yAYCAOjfON4JgZz8HMyP
X93ab/bUmNvUZXgkF8aQ7VzTwFuizKCB3tWxCzEdK/0W4VfBbY99KQKRhhZj6hxkJj+IKa9XQ6tb
1HqjXhxqnt/cWv0Y86554iJpNlGUq12sGJTS5smox+RAcT2p2ReE9tMw8icd+iYft6AQJIw6HQKt
y1XkM3tFzR7Few/eRwfXYRtPKcDFx+Zx0hFK+7NE7ZDTQIEhFB7uoQzyYSv9kxGlOy281Z80KyIH
r9rZOc2peF8LMwRksTceEV3Dp9AncRFS7X+G1NUWuV4brzCoPIFIsboXCMZcbdQkB9DtzdZZGj4I
EDq3s59RBt7tXbuYuak5wocVpCFuTQ8EivhcnVPqxEBIcy9YZjPDOKRaX7y6ih991shjN2bRkhi9
vb/sbe7IY+7M8kyIwK/A5SshSlgs8LO13sG30QLzb8uL33ojuF7wRUiWdI8mr0A4ND9qR/HRtxNg
NHbsVjwIC+TVbYREFvaG02fXhDLP0I6vkIv5sBMQAxyZVzv1n3QarWJjQo1B02Rbt0/EGkkO5PX4
hOcicuVgt0FRSCbl1spU84l6iCZxNynE+RZYbKnllXq+Mcxh88c2Ec8jX4YqGcaDre2BGk54NdTP
6CNtq1+b5EXEv9/R518m/b94fxt769zNU5XcaDdTPO37EUlXSKGXhwERgLWuLOdRAxIGmWM9fcuj
u2Loo+/OVP5wGOfPrbSws4yH6AgUeHUd06rCWOkRlUr0ezNHt9qkhsgRe5rXQO284OnngwwmZ2ma
X24107e66gJkEjtVQtzHReV176kaAsVj+1GJfesHTQaszTv17Jq1if/TvgI3jXLWkgFcnGRlcUIR
vF4B9lS+VL71lUobDe8rHlvZt9sYM5lEaETsrfXwZVLVGhDG5frWDOqhXEMeWaylH8dHNqL0ig2v
hH7P8w7SdCIaz9zl/dFusZFJysj6UmfXDs7waA7WAtmCEggR/CRyrDARFnaLI8nQqLnJ5iZ5nQ61
neTFXtF+Ju+fxmaeQOZCaRCoGvqMZQLWlRCgtcuBH8rWxFJztveVB8KAsXkrW547P9rM5w/Qow3B
cBurexHPBQxtcgRTN3O/atQQh6DVcO+MAqp/o+Fnz7HMqxWUpKYTSr7k3isybzMVuXNx0oItO+aJ
t87WD0rm7g8U9gPfGLTfRPnXcF+0gG90mQ0if7wrwI8QIBQTqCNrugjogeGFfv5kt13tbfyiuqoP
BaOtLqjtPmgNYaSbIJEqRLNhrQAZ7gRBopvDKlwIfhgXMNiAiaoAah/BlUXJkv5AzWbMP5pUeoi3
w6/e8Z+b5E1NlIf9n2PzCRidUqsQ1LZHVvt6F8wLLKARocjGSyVO1KbD3CXKJ71LMz85Wlh8Ep9B
2vbfI5aLi9cP7oM5ZWciQ3B072wAG03X1GtU03dU6cUXrG2vvchsjw56DRK95pXrz7nAX3HtpevC
W7e8dlaIUAIgPFTma+KAGw6/6+heixp83Hj4n1AjgxxU1AkEXXrnNAEqDnHE2nlo8rpZ5pYePqWB
86UL/Oy7XTYYPuehmCyxVTKzb14AodUhZiYE2WL8puMa3Cj9iDRJZyWnyDK+SCNyrwvKLrPUMU/F
F1qm0QaBo8p1wZ0u29NiLXDxP4hi+GJFbF7E69UOkTwZFV4VM/MX2ZuhRWnHbHd7vrx1JTtkOiVe
DEG5AGHvtEHRjHr1IS+uLS7eVYQyaB9cbOdUiv7MUUANqEEj3lNIAzAT3Bu2n0Sbfx6ZWcl00cp5
1VjZnEDBpE9Y9eoTdiDplg3GC3eS5OCkyTq2VfkoZdpdvMwHoKWHMuiAmMuyikxzS16jY80xjvnn
q9ccvW81ij8OWBxh1+K5BiQvESGjvnQAcd2a9dq4o1ZSBl7497/95//899fhv+Lv+QUw0jjXf9Ot
uuSJbup//B2SKQ77+9+Kq2f37R9/Z8y0uQ86EMc2Hd/l3OPwf/3ygDz4POA/TEii5H4i6o1sM3ff
QmtpiTALwn89iz8lKkD9MLJ23K8AM3OR3CM7wif+GoXsWL0nWnwKQC8DpljmnS08sJ8hxLykbjpn
+hCLACT+82w5A6dPnfYmKuKTFECCpthjufGOSFX6QxXngM2qAzp28DqP+NvM07LEx9o+uJFs1sos
y2MjO3+PFXi/aSp3ugDYGoc2lKhe53m6Jkp+TNPHPLaBMnkPK7GiOFux8KwFyu+7M7KUJx5n+d52
kRpelNxtUb4Xt6fJeK5QtHCmXmSm5tiW0xbQ0S9kJxM56TB2ZRRaDfOW1yuQsZ6nrK2hW7Raxxuy
/XIx7jebdkzrwy821Wl1bMwyZH0Jsn4aQpdiQM5sbFmpX23Ux2BVPhNId+Gf7ho6Pski5Waw0dCI
2MUmSsglYDegwLcAbuNSh4BK2eyYguTwUGZWhBrj1ugO1M45JHyb2EpW3BlXMqo9UFJP2bgE+0yy
9b1GPfqt8E+TG915rkBrNrUyshZ1YzIQLTKFl1/sHgxX/bj16Jn5AwxC0KNs3QzJMIzEKsbfNT40
amiOYJ4IrFNAfLfsRD1cWWZbPFjw652dZIOa8KrWhrhcr6SCca3GcQqvcyTlLkqn9M6vNkmdocx2
HmfXXK+swPIhw4zrOnlU3jsQB7hN6ltTEgIlV2xoVncqonMi4z1nJsuXwFKBzq+Ixq00r9dp4sg9
gvfylbrTPAP2RIsGLAR7akaCuzPkAUHx+RboUMYoRpCefaRRMY+NbVXgO6G7IptjI5eLjcKZ+idu
gsqGyBIhfTbjEH128jo5chTWQn20W9vCdR9QJe8+OBPqCEHGF6wajwkNTdZsAbpLdU9dsEFzgP+B
lENi2/nKTt1mE3SgYoFQmuylhLyvm+xcwy5e5BRtLRC3fUH4uA69JrcPkGwYHoyue7fKKPuCoFIM
jZzGOvM4yO7saPIW5NDe8KMrfeM+ifLsCIFeGdIFOqYOfI4F5914Rp0zOMAGfBV0ERk95YDYgrpi
kBtZ9MGmdo3iE3SLlqNZRWtb1sDlBXgHGs2hT0s8uFuE+ZZ4uqQ7C5wvAKjiIyt6bS6KITHLZYSH
WGTF+p68lpd0oZcY8YaawggQDIJqxXWqCv/DJUKHZx605iPYBJN1ZE/5ipqlrsw74MG2177NAHAr
eNbydVQ7X2k2v/CNDRRK2IyItx5tAy905RzId7VopJEVwoXXW+VGo/fMacFTOd+5Iyc8JoIKmIsa
NNBJ/dc9FyAUTbHS2dB9tLnpHh1Xf9xz7/E75GL09Z7nf4c1gOH5iq4qGdJ/E2RBqUVXoft27b6/
3te/u2caNNTGv9xznFVgO8Oi5a7Rw7o3MrZpq2BXYGEDAE9bYFdsdDmwPvPpKNsKMf/GDovEZ9uA
PNzIAfXSEpzY154NMuIp4zEor+dN9TywRzpqHSX8FSKaUOEhmwluBnGk06u16GxzgThlpI0sFAle
AE72mNYlkuEVSmQB1ZWPAK3Jx1KBzr8P7qkDdlzOCjqSWNbO/Qszsx8wmDrSENAn87AXvV6TreZY
abfJEjoS4y7v5PJjGOatRYOgRgvxu8Tu5CPE3Zq70fI2tx6qHFv8mW2+pbnaqQmgRbuEmllZFAfq
R0OreACXtTnUO7LpweyPo5u+TeXU7rhTytAyebpxm4HtzUyrUzxU9RLAtUgXO57l4AY2tVpIUYzf
xQRxTL/+Mcrpaw+ulRee9zMRa6SRUEPV8FS7/saym/h+iFCEoztbfbYtjoU2BiHbsMETwf6SMgcs
ZlCIf6ArD2PO9mk6eDvUVW8K7qE2y558CCCK705vl1hjGmAG8Dg7JXhrrN0itgBFgt7QmJXB0oyw
YTTqVemiqkFii/qFx+YZ/EPz2tG8CD7gQ06xyxKJnX8z2vhrCVmMT95gZku3H6PHGsX90LEHrJdD
8+t6bUCgi/1v103amN8jmQzMkRD9C1IsQIda2I790/WgbwQwVF4X62AsQP8E6qh1hQKKMJLgH9Wd
BXH1sbO+ANW0iDq7fgtq4JQFSm63JmgQXgLX25dqnrUKrCWfwBLrDJ11p5MMdRk0EtDPSJTjYxRY
xd6HEs+KBii9meyUf0ZeXoJdtK93yHHypynwLuSfvFRjhV32Z1GYwxnQMIhFzVdSQYwqSdd/ws+u
2Q2mgGypXUWfo2p9HejwbmW3U763zBa5PFF9ut4IUg4LQ+ODy0ArfbL90lrm84SI+uzzpNUvExfj
1gaOdq2atn3LinFBHQwH4CYQn6sDKtfKh4CDuZcuVTMgX4GdZpcYG8ijB/qAkBwGq9cBnpqvLYdo
HwfPw0Zkg/Gau/jm52uiPrgMJ8El1r8Il0Bgprx+XDlUqRYIFsQPngF6z2hWYKERVYpwyViLt2by
4s0wFdUWFI7jy5SDpHL+oDMFUDrYA9TJm4wA8cvUXkx4JT0zpZ/LEfSHCTZj2zzOwLl83TVg68AA
PAeQyFNbqqIhhxX7j8YAZYP5bVoZKXso5gOXWNuVTmqs6PWZBB0c/Kvwhvr6Qi1UMm1yFE0taRD1
6pD6GLGcPFHLG9oAlIU9XsN5bm+wzLX2gJ8sfIQUnqVrGPdZXBxIzHDwc3w4QMohJg6lw6qyECMy
1bAir6diGRru2O3IizD8D1lw80yteUYbW9BnPc+I2l6wUmEKVuK6fyFtpQBZPzLqRwTu+bFlHVan
XTnY295v7+zZAaAQEDi/uI2h2OKh7+2mIgUBOIJa/Bgx+6/TUXigKJ2Gb7H1uXdjMCW1nVpCr9XJ
lsIXzZLjHbkBl6ObLcFlv7E77pxrJOsfpsoUJ0eZdx+dtTGs2dCq8Nq2NdgY7LJsQBM6T1ZriDiY
6b1MAvnQMxYfmAi+t56Ez265WtlNjX8zulDt5l/borFWSOOZKySLHJQxeumrjA1vpYwASq9zs+zB
ZxWJrDhSc3DsLQJ4WEXlEXvUU7HKR529xqLKTs7MiIyFdPYKqjm+qczow5vKIQtR7jbuyNuZ/hc3
F9UdDTXi1eSYSPfKsriAIeSZrqO0W+7pptQ8P/C2f74p8qrKut6UAXoELBaychNBQPJIIfJrsHxu
6j5BvgE7mSvSmrpcMdi/hNVjIxqunXxCYt8munaiOZO5E1NqCssmXo3TgLrYIH3EJnp6dpAqzBpA
K6ll9jmWaKCyoha3nJ0zmdm1JYvx6KD+70K+qAnuUOzI76hlx+Zjibr8awsh6dd28K0z+XSs3i3B
kivlEvQI45nXpD9dL2FWctawiY5ErAR2imqhgxG76fnmojYH4NuS/EBejff8wlIu4knkhXgWflNQ
BeVtbD57fiCXyjw1XpXtIBeTP02en24yw7RCasbSbE68ij75ppfgvxgiD/GIUk1ymg0ulTt1sNe1
kT9B3DBf63SoV+TtI0cd6xFPtOvYBkUmXD5RV6XB82QHMRbu80VF23cr0OXJNXkDwNf3SJ3Kqq/P
0gEvm8yUFSKAXZ9ZCZEURDRwmgoOHQDQ3a2vxlIEcIHT8QJlbndnx3oEn/Y8h4lyEuWoT1UPLfIJ
CT5UlutHK+jVuUzE2YR+Wo5I+4QNm+WAi3X2sqRuDtGIcB1k+/JHsoEl+DODTN6RTEnQQ3Fr3giN
NMFoIeVr5zWevhg/WIg7RQLM+NSkEXaxFllnPpDFEljrjUxma/KJMesvbTdeu1OPfoBaUFuwbEtN
LpoOrGfdw+QPn1Fn1BzJ3BiICeMftNtTM65LFzAN5FqpSYe+sp+cRsoTXSmYkJtO8PYC3gM3SgeT
hSAuDPGPIi+9O5grx4TgJp405Vo3uR/SwC63jIf++/WvrctgCkcgdRHTxCxT6th3mUw30HPRj9Sd
6UkvbXOyP26fxy72QOw1yEDWuwTYDmDmeAlaXNAi+Y5zyfw5rWXw/c1EZ9ngrxEGHU7UuprAVrgI
imHYAI34MRwkaQ7ybmO3BEx8J4rBX0kXSeIRKYRLl3J1PUQ1n9nqon3Q5qjRUTVqhYdBf/RzgrZf
tz5Y0QNRJGGfxdbJYqBqRhhVhdkgxddo1/Sl+nrzm273b/00Hq9mhc2fzNeqG/2wTHJwNjUANpO0
1K1JFUi3JtUn5XNnYLzQGcvv55uXxtaIaYdVYA47PhTBXe1YP6i0xuMC9a1V5W1YgWUYVm2nESxu
Dw1WodQrSv3nsQfZS6z6YH0loLWt565NmvvADUow6ssXCrIWaczXflEE6xavTkCbFqMHTBoQmvnm
VqQojUodBbYtWZaIYnXrQgWK2SDKEHVEw2rs82xc+IG+oGg83TGNr/ZqKzXvIfrS1OGVGRuCSebK
LgbQR3kmx4cGFhoxuch3aKAOUDTtPJMX/MxQhwEpnsz6eD3EiNMVRg8qAsvOzZPIgpVVNeMFOmDj
ZUTpwCVWxftoV9meWmTnrf0xlGx0MD1jCEds2u6YA6KYBMw+h9GvuycGDPGqKUW97uema1j+zkvj
ZEne3E2Du7Jy9+QkU9F1YeCY1j21QDYKbhPoYx8gYPXrbKa1TuLKu4fMUPNgZKfW1v29NWtH9Wqq
dkHUmAvykc2LDXAAJz0CQnN/sgXZqala+9il6nwb6I2DuaDmbwMdzWYtX2C65isls2gVXYkGpEpH
29zmXJ411glArFsIYcX+1jC0fdBR7/3LGVb4a8uPXiazQfQIkTREKeYUbsUe+7JjR2q1g8EOYBX8
Qi06IF86LlPIRG0c1YPlqOPxQ4d46jyYpomSxph/3ZBtrDNQFs0zNoKxY98b4sETa2ZIDQL96cWm
PykFJ1DoCo+DPwIfHx3SqjpIxzFO1Bp7gBCH3nqhVuX33bHK+bSRlWMek1iAjn8+ZD/PWBK0myYr
36iHtMqPHtQcpVwyt0jB6e424O8AgmKC3sciANXQuS9lcAflVhR0zY7cRSYAbBrAOOd9cAek5scI
QAV/TIUNrAOTu65JmgfHmtx7F9QBk10/KN02Dz4e7du6QBiFOpAN1fCgoEYi4Tqozg333g/W2j95
bFh6mZ0g06TdMx36YACHNQRIQNI74qZnh+BzlmicPS7AX4ODkBr1I6/R108dKK23VJaoAw98kh4/
UFViYIGgbEEOas9eyIl+RZEPwMsCRKw66O3H21lsjCIsZpsRw+tmwa/eW78hZ0cwhb6Lvi/fEJwd
Fj2+/nNgJfZDWQT3ZK8g4IWwWV1szSEp3wS2SWoovJeuxYIH/AXYcs/223ANis9DhbwWKghQ7gPt
1vgVGwmwR81n1WyjM7KRl/r1XSV+9/Kg/xibV1G1DHphb4zJAcKoEagwA43ZfiwA5Z1NNzud5V4T
n1ru1puAZdOTK6OTAYbDb/NJFnk9nUBR62rxK8igXHWcInwTbdqKvVFZFxlhD5HQN0endTCB6ZSP
PQIk+E69+UAOZ7LFPvhrBMdfer7iKHywXm6570yhnQ/Npuel9YSv0tj0MtYhNWWNNA1D2GZBzXrI
sE3DSiGuEhtSo4a97vs0vSdnYID9t8Qv72A0jvVEE1dpicDq3BQeJg40Yu0RIrwgWRn5BdWZq0LY
wzmYkRXZAH0Fk8VhB8iILEKSDEe5JerBM1UsrUC6r4anEa01dAmQEGTHq6J+G5kjLzHin09/GGRY
owndV9s7aWgSGUaaYa0UxnGHE8MNEzrppxBvLG/rOR5bK8PWmxEJMsTHIQJJTad2sbOaX77UbCBG
sZyUKO/HUbp7WwbGEjV04ycTFWfLrmXqiJBL92pZJ5Kho16icA1gdQKIeXIwnqBaTh2dzqBeNPhP
vRwDiXRteQLRkKx7dY0TzVA07cdlqfnbZdGrln2+Lo3eCkfbhrrgz0PqoJi2ME83i7LwHoe8K8Qx
K1YcyQFqRn0Gcrg9mmBF+aQVfst4zzyDYtnbqrFk68w12acO8r2yrpL31AcDXFw0/JiCRuNu6KAX
lc6OeWRUpdmzLJuPkVakriOpg/w5srSVcx0JKQbxDn7++zFvtgmI/r7UejOg2u9HBRr/RVl03jPI
U+tV3vXJqSqN7FAZg70OmJc/ItKC3JbfuV9baMrQqCwf31oxJa8NgvGhBkPIWbhRsbcY4ndAEGYP
aR2JZaxk+Z70HBB5ZM6yCG9Uo6g/TUlQouClFiAm9rsdr/I3LPpVWA4uYlFgrUWx3Mg/Y8G5TcY2
+TGzRGaADL1pZfnLKGfJxWoie8t55m1zx0KSCMlLaJz0w5vr5eAAxbsV6mZvqAo/txYLzlFp5U8d
8q/LAgSLWyvI8ycTqSpg5YJpWbiieOrB5XvXgGoeP9n8iXqwgW/jaZQXMnlVUC9TzsWO+k9xxzal
smRIXgTxmzNqS+/pUmSC8nUIntL2nlqNcAKANUACSXMnSWWsPQjSgFcDN+PFTn5CgcBn6jvkqjqr
hAEumxgOmEgT9YTQ1bmTOv/sJHUUuqiH2lecly/WhIw4tMY+j9EIKoTWxT8FiBA/FeY7dTcsnmwG
joU9NQFq9/Omf8udttyClrxekxkiEGHjpgqJaGXvchsC7DRpZ7B9jh/jk6cb4Jkcd1dUefaQ5S5I
T12NBYTfgdw37yK8Cku8qxFNfoBQuLwTYweEjO6zpRdX7RYlkAYSpHP7/zn4OtV8tT9OYMWQUEih
jIyAB0KiDWDRKAZ4TlGleULBF1uQXVvDFBZx71y7VXr4pVvD5a/dPCyWdibWyacxIT0lJBG/JVkT
LGrfAtlcM7mvJmRLNMh0XkwzEHeeV4rFND9EsT7oNkGqoxU1vZJB3xeBgiM1I+e5i73mRTiVex5U
nCGNick6jwGJ2aI+PO0Wnhrbr4ACh+BeQXACHCWH1AqCz64DKm7wzpsPqHTp1kPWGIcoKNsDkLF8
7SSFcZ+OqJYVAMh+Zl17tmn8lKGGrk+qb4UGv9/gNz3oLSDcUkSBPvvF2O7AATRu06hu7tRogJIF
PI4vSBB9VxAb/BGbUAtycB+lZT9zyQdQeeK3Z8wInTSdRdRdr903YoLURachUwfihCdzflBg9z68
Q5YYRECIiYFsv9tmjhltR6OKw6a2nWedNHxblAhCUHN08ATMjCy9NqEQ4WztoM6uzT7Gr1SBNzo0
89R9libU5F1Ha7xf0WxYOqDp5dfOPtLV2xIs9FevV8XN1kdE6DpW5D7WeVKAp30eW3jIntSjBe78
+a6AjVDg3Da6q1cxoPBabqKEf/YGQZFsY8sYr14ZRMYm7ixIv83eSabRBil2+3qhykciBHpKztXL
LMjkMBtsTdRZJKazMRuQUFAT7zZrM7U1MN/zXemhnzY2i8A4Oc9sdfawAfc1cC5jvat50WyjUT+D
uHUYFoCo1Sc64Ov9OEudO7+ehuPvPagbMOGIhrNcbqhZF1Bo0YKBcXbm3leuzU/B1CzB2Rnd4eXr
+Kgs8ZJ1GYM5gozUjw5xnr77CbN21CKnZ6B4v1X9Op3H37qmErEomSIXdrPRWWObT7aGHsRt7hqy
Fgcu2L5OIrzxqFuUArBYotAopIkthYfPIgH0VgGierhdLMrB3Vga+SXDhvyX6/cZXqouAJYr6nu7
mG9nO8br4nizt7Gh9iD+eaEr3+ZOtM2XCIxZ1zn8x8i3gLObuSrpYCSgqRQBJIbGGZLzl1lKwZoF
tW3wDP48ZUilofgFeG3HUKE5c1leT6lrU0hjIRqQmZPn30zXyGRjRzFSC/Mlx3keL26xK6K2Oxoc
9RmBvbJSjrUZSESC3gp2ZYz/cmp6LPOxbxL5yWRB/FKBAJvs1sCdXVmZWMb24/TJqhsXlQWQNhRF
6z4rRAPInqlg2E1iALKKJgenKXIkgKkhBoIFrYVUAB2KJg2O1XygZtOwcm1GQNmSrS9LJKmR4y8W
pm26iEyl/in1G/+UyTpsIXB8wEvYRWxsdniR30EhDVF/L9NYZ1NH8lgJOO/n3mIee7PTWRBZH8Oo
eR1bxWzv5iCswNqo3oyjbRwBaZDcVSc6jG6Car/5QGdkS5AwCsEEVy1/c4CnCeiteSx1To1uM5pF
vv/NTj1oKNLk0brCcvl6xT9djMZaVfCOAOIcmUPoF6KL49qcueVv6mWkclYQ+7z0eADpQXNVUfPW
p3dic2kGRr+xaz8FSwhLoMZTxTu/UHLTi1i+JFF2T9jTqY5S/FvMwow/ewQgjfj3PSKjbMJxasCt
EYB+IWgbBK+aWB9t01+5DoRKbiZfpkCW39q3EZWdtVsnL098noTs187+aPphp0AHztq2uYCoC+WH
LugOB8ROAqT7Kn8LTt98UY6suVyNha43vW3PLBiw5fOhriS0pS1mhjTN1WH5IN/MQEU0mTMH7kyM
OxgjxJtl1C5vtpQL37+2IcwM4tuby7LARbGgkWT8xU/tukYhwW/T/bHjMN8BeehAM3oW/7DdmvjV
4cVOfbiGCBk4IQHMDwNkXIZFEY/FaQCVPTI7eWkeyjQCrZRAkzxtVNttCEaKccHwLa/JCFmSmVFx
dNIwg3px4fT1Q5mYeJbYib/jQYZwSV9l9zb/RD6ylGDr2vqIPC5vNo+BBDHRcgbPsOpBACvwkD9Q
dzpIJ8Cy3eQQwJ2vQTZXmCkqLiBSaOe830KeEBgYpeQJwTh5qhH72ApA6Msot6BYaXEcyUN9kmFo
lrXVgQRn7k0OP2+tdd45qLdU0t7nLOvqp0hBLYWV4BEPePyoWDK8WSrDNo2pBnnoEozeMgZAQkM+
bCyBSMbCMb6AhQDs9oZrvWTYOi965Y7fgFJe+sEMf5VtD6yREwCz5AKNLZP2yYiQxOucCnUPPniL
TJmlO2Ned5l5ma+cYRyeihq1cIkHWjKLZ7vrTFCJQHAlQrV8i5+fVPocTQoMFE1xcJiNPK4/Soim
/2zTGR3qpM63bu2gUi6OT97PA0JrAA4PeKyphNsbk9dv5LzZf+s7DdB/Brbtj3PchoqMd3sQmq9o
7pudzm62qeDJMQHn0HwHv13pZqObySbw1nBQuP/syrWbbEpPo0oxZvUJrBpQ+fJjZz1wVa+qdMpD
6FEGfjNrzjf8qdD2pQB37Z2JROpT3VrTYvIbeeh6FTxNUVuHiLv4+AzgdeveWztY/q/suRnMQiST
AQgOzZR2lQXSTfGFnAx1Vg8Rfi5Ycx+rjBU7Ncb4qUO4Csdo5gJBBgpYBmrTKTim+j0Qrc2BDUPw
rCKIJMmhP1PLbq1Hpc3+7toSLgJbfLhcW56/VVNu3lMryBAh8QC61o7/atr5tFJ9M93RwQYQdqUj
xwREATZduh+OCohK8FVyvmpM1nqAR88eVKRA6trH1vDnDCVA1ndpLDZaJlDy+mkHsjhYaQfoywAK
BiHwh+4KhZvepQHo5uLmfrodXd9e1F0BaMl8cBAVOSnodtkRdiNYlcLWOjFoTKcBy1O0qG+auPai
8hIoqIEb9dKCcTY1hqOZjH2oENl6RwlTaXnvFcqUQzNT9tExCv88dkirkaNkeDI5tfnW9cxBAhkS
bcrgm7Fu8r0C0x0qqG+nKQMEF2ndelqmsZ3vG8sD8fFgRDvw4SHmLNuLx6riSXQyR8ZMVzsE94on
hQXOpoKOUEhe5Q/sVPXqBcFo2SzbflrwNqkfijk7ixKdacF8UOB3cQBGtc7uwMnYanNfW9F0PWS6
/7X5bkyeAkuKER8QFYoPdBZNufilSY7fbHIeUXAN/Q4aYk3NCs8Wtq2QhxqEQMZjVGLlC7M6dHGS
3lus6hairMv3uvOegsF0nrJ2cLeZ70ZrWXTRq6HAWwEozXs5ga9Bd2NzTk3lnAZkO5dlNei7IRFm
vYnjGPyeQHmhmKCPdladgWi/tqOLPR+wayrPPSSIyxTh/hUwsFik1z0oN+GkbnhFf0f4Ot3THHQQ
XgIQeLxGmgq4NOFOEIZCHbj7v5Sdx3LrutZun4hVzKFLioq25Lzs1WGtSDDn+PR3EN77+NSpv3M7
LAEEaVkSgYk5v2As3426RqaAQjqSukN6SEYQ4WgsiGsKCP5aNQLBjC6yyUTQ/DohtmZh9kCfDBRs
v04ottXcKwA3naZEdqTsnHcjjhCqEa1zwea0/jYNP2EqOu8RArqnYUsOUiVofBDM8VFTCwX64KRg
LWErdx3I63CKCwo/2wnZJ89aGttclK4YAxy2CSBw+wqekjevByHuOiZ2uUv+1DWN8lID7Tp2q6nv
86ZU3kt8DeWABXui3dBk5p28MiqB6kjdSjQanwpNpb77j45eb2GgqWXGLbUt/UZGctrHhYL84n/6
5Ks2FQ0qVl67X7xlzMKMndG4zC4/TK6VB6vFO9mrXmTDqJgg/ALQ32munN9OuwxZSNydh2bvFtjP
/nsVLGjjFhv16HdL5BzkCflWIrAP6J/GKHRtlkKOJQBYduJtwTDrNtZa7FPQJ+HcrsvBQWA+lMPc
iBKBbXqsu9vZ/++rrDFpXgeUaxVDHx9gdo0PsBHgSRiYzFBJuvvqH5KSQvG6umwHGSZPZLmq3pFi
xQjw38v5fxfMxactxeUYN6rdZNgn1/6mWuq7ZCSl3gF1dOePEndon2lu/eZ0ir0bPfB1Riz6U4fc
7hFklnGz6u6fq/lE30EP/zXi4Q+3i+8/SdKSPu1svB5hIYGbRLghfPGq5Yl+xH8uxwBdzzXAwJ17
L30cJZ0vHfVDrCbuvWzJ/q1LjvJWER0+C7/4CAL4M23xXC969KgUT4CExbM8rOjZ7jB/SfayCVx0
86BplkOTrqgCuMNdp/XLzVoLVACougcuSMCTPJk487LHwqYM5VnMQuZLUSJiKs+2BXTIBRyXPCm7
YFoAtTWXm2xZETmGqLuL2N6U+m4z68k3LcIRQOkuB5AeyOaX2c+nSqhsz9uYrlH6QBoCqY47n9pZ
W55dF80DXcEFgpB3fVbUYttMzK/L1pJdqq6/obGR38vxHT/ZAx5brDrbCBcY0eMoTBL43MyDTNHq
O5BieBXPenJFW5gQcGb2qfPHRbWJHs3knrqUuuMNTY9wgnUCW59583FuxxpwpZ4FS7EgVq6MSKwN
73FveQ/Z2WayeXQM6zlfFqqteeEcTLLre9fx7L1Z5e91WiuA9G0lEJQnj5RjT6ioJI9exOSuTbCf
XRLdZo+8DVqQxq5iK3uVrxQLuFFTw37Xbb7WVJkKvK/qTTHGC8g/sUqTiiVzxpI8qRFWMV1k7txK
J4ubbUjyozM/Lt4WEXnoosT8fVyIlups6O0avOpJdHFR7Djz/M8+MLZfFfzkp1o14lPsFh/eGP8Q
aewdokTzjlmkkNtiO8wqmfArWl8trM8O9gZ4cLv5lLY1/yvkIzfB48W0/AUu3kPdGN5eDA96FoE+
b7SXwdC+e5ru+iqIsJ05RGQ7FcdvDQpE6gLwZ4qHYJx4esgSlAj29mgeK/WgPnieinYUdUL8ywQE
IAoRIaBnRznX9dztqHSE0zSwLqt5epmBLfqi6u8H0vExGfvfmVWiz9EYfRhXWrOve6XwJxOAqZ6P
AaR8gE7Jh2YP64++GQ6Iv5+61boZdatevA5sK4vTGHpJW/pasvyNhh9tiXQNe98/6AjxWXQfULQP
qVd+GwvAJHo97I2letJBq/lTizOXrnyLyyyw2oZlpenRbhbmj7x8hzS5N/hkSg/F8dnp/qiECTvL
fIMN0JyBHLM7QSnTN9ORlIGiTIG+ljkAK+u7nugrgG9iSi+pRMCAD8uwwrpkgV0KlHqbOrsmNsjq
NaZuZ2UIvM3VcAAt+kOZyvJliP426I8cmrZ7VciOEies13omgVQkG1tvzlk8VmeHv/EVPCb/ydpA
aSO9AERy+pOncXvVFgMl6fxlGEft1XDOIwjKQInEiwYvZFeZCCTMzAFkPM0T3kxXc53PlVCRMc6K
69QjmKtBkQnXjC+DQu94SMCTnpP45DV96Ogoz0dVi76oOT0OGl7Erd03h8SGsT2OwwPQj53ZLhMo
ZPOsVa7iq0lSgLQbnp21omC5VOvmodieRTqd2gFsLu6/lGaBryuDesSlFjdiswT4Cq4LzS+q/YmD
/mRNmagfkNoekbRLIvvqOsCckRwVQ2Mf+iFBeCBRAxsEpICpflwxedmZ6Kf6WEVrZ7blbjANCqF7
1J7IYfsm0s6gONRz6onuTBSR6GGzNN15yFCdusmXDby33P+vc6uu0lFW9njo1OFU1SS6QEdylbyL
Jk9/3iBGYDWNdL+Y1+kA2aM8I2faYo9rzru5XLuz8BJ9bw3qTdXr5gyQfOUJS1y0Jtkf77oFkMmg
L39Yq2xoMqv32IlNiovIwGf1i8+2vs/wkgmi2kHAN3d/PyGG+5G6bOBwKsNLW/+p286ziAZfp6Z3
io0BeZV0/FV3fD24lD/Upo36SY3wDRX4qtwUhkbv1uYZ3t8urhW2eCmTtQnzASByO/wpnIwURg8F
KFHqOlyVxL2NbXQqVld5jlBHiZbkohnDa2n11T6t64++zJXQiTq+PFjxmNGO96otRkr4FKq1rnru
kvF73Jo9NPDEPmQ2BZV6GvbR2JYB7ze7FMV88BI+EGx0PV8vrPG+qfiwtFy8FBN1fb1h6xJhs5gW
+5WE8tEW3V1RVO0eDYnXqVYDsQlrIvKPxi6C01Q0s31fRXdtjdFnxsOoauNDHWnvie6Qqunai8p+
IxjWcQxhLlpnRcfuFjUo85QLJMLbvvkrtKryMfQx1PavvmB4M5spvk5djttE/NiXhnZE3qSNB2uH
fAyCzc9qLt4aU018z5jZ+rrFNXEwX2+NCXGWGGxq6xUnXSNIyNzsvW+91R8ydwmc7q7uc9+1F9sX
XolbVlG7+4pyz3UAstjGXX8trYFsblHvYaLCw+qFCqG/QzsahJcvRuvdqGIYWaScbkL1MBPG2t3t
zpWy/PEcVX+1vA9rKvBOMKZTSeXJTwTlYhbnOVgs4HyV7rkBaej5yM4rp7qGsk5eNJd06pmD3dnc
ozyo+8Nmk2Bg4J7n9Qx2tb0zF9fbpfWI8GAGOVVM6UUeRmGlF6qjl7xo4R1BJwTGOz67GQQLMkt+
YSvoarV/U8N6s6blV6v31MAS8w4w9qWGhegs5BFN2212RtR+63BqCJ0yf0GTybrOLPd+3+btsY67
4qFYwOEpyfAohtU3hyIPC4K6nQ4xa+dZKfLI2gSWtrCDQcOWptGFgYWGmx3bwo3v0PSMjt1kJJfV
K6xTRKR2FkmmndPJgKGZlOulSrPpWKIgcwc03DhoQiz3Y1LEBLPQWoHHNPtxQlWeWpMW1mnmPBR9
nIRxe98M0HpMYVNMRT3/yasJicsGkfgE5ZRgQ0EGfaZSNzeBxFtCWC+24aG1vormteuOo2Ij1lam
7mtP0T5oHWtAqixBoGUABmQs6NmiL6Z+Wxt2TlozVu9KQ03Uy/r5VFumtYPyikUm0+X7bG3GJvBa
3qEV94CTwT6AU0UyfRDGOwsYsvRQtd5nexgwQBEqxgQW4oPkRd5jqwDfXK3TO/l0NmxZM75ruMH7
BSipd8/qyC2ubvse48CIt0TevEMhm1EkMtuHWDHOqLXrV8j7HgkJJ9rJZipW/YoltLKbk3csROsA
XpIJpjvGmticWWRN85zY7Imj2Byv+ItN147/9TK77R7AGXtlFqBd7RVQLXPHuifWJqPkPShrq7z0
GR/ZZAajzbusozRDB2meEJjRsnCI0X9ZkwGQJtojgRkjP27PphbYQMb3qqp0qE52P9wxp8TcjXAY
1OqZms6yH9O434EUsgOkhA1/1FCYa6zJ8ReRGSG29viSWONBr7AAnVn99mt9HbNmOQ5dGl1X/hcl
te/ALL7mSSQeSKQOfs4mgnBDUW/oSLU89uuDbS4s2FW7BCQSQNche0Rhip2sOqZDAJmh3xubg8RQ
poGJydTNnobq5K3YVMCLR8CyXr9XQ4VIY7UeGiTNw6X23gAH74Z2SiG+8PxHK4jfpXEF/4oNNgS3
ln4Fre3YYZQlsR/lJFq7Fjdawct9mkIZEpHeED/nD7aSXfVt6o5zEld2MbS7AeEFpW4tFm4B8YGE
AEIWkRUMXuEgmVxRiGR56NPIfppqj6S6Vey7waj9qSKpUXmxu8tQz/Y7Ksthl9RYVrrteDYs275P
hYbfWLaCW+hIl2kmE2pJCH1zqvSuNBpAusbdovRWCGU/vcDtaA4E/hbv7KaMc3PUluwqlC669Dyq
vhPXv0xnHVCxFtZxVI27JElJIS+OFmJtXx2qWOSBmb52ttY8xMus+2TUvjN7U2GeBLbHlj8uY+0n
Xazc7LobrrM9K35Juf6+E5PAXTHhH1e9c4JuYVmR5sn69oFsN+CGAeBP1XrmsbRwH3I0DVkvBAN8
FD1cVcuu0Bv3/CTma99RbUSD3jvHkYvdROHeo4J1GGMl90dXvZkkdELDXhZf65Vz71WvQtjOXdkr
f9qZL2q2NOPerJsy7Jbsd2eA32lRZEJ29KEa2vQuH6fZV9LF8Wck2nrWfQfque+pdnHGBSkKlwjp
VTHClB6iCMXqutgJR/ljzuZ0MSPgW3OdBMkwW0G3uRYPtV6cFTFCATVIjC5zdXKXEVlFt2ruzEm7
qi1bKgOoiIGevI5eIWBZIjJR2Jd2xoGynwmetHbsDpBsw2RWoKw1Yj0WFtbEWlW/9F31qKgA3lAn
6g5O131ouPcFRquZPGE5D59n3tZhhiW3xic3RvJ1y4kOY5KFaOkQwcfaslPZfdReIs5wlFSqV+v3
rjPAyhEW7Hgo4FBgUhWs84x06+B95FFpYtgxkuvo99OcI6zT2TdKpfN1BmRYMsHuczd+c/IiDmdP
xwpC5OE6xzab4ZEPaBzF3o4jNRRO/oaa6rxrSJmF6FWoYZ6AJqyU+LoWeo1BbbKGXcQSVdim4TuR
l++VFCO2vkj7QETJgRxcfs7QLbFV3b4Q49/hFNCjAZU+GJqmHGoeJD9aHnIAHFORiseO/WxsUWg2
XOomAl5J33TsWNVWJ9JnZ1cb8XwoalvbpQBsfOGixZHeYjFbhDfdGBQgJHeWkz0mnrjYltuGPfoi
1K0LdT9CxzuujurB+G3MHXM4VJoxK/YDqlnrYFf7hMqzHyNGtY8WNewct/WhK+f7yLOYSSIRh33a
f2ho54TN0E3PWkFaqIB90+ibTrLnYfhg2OSeonTeoZz/zFflkmNxf5D+zPdCQSZwMXZODkYmJikH
Wt9pkYNs092sRwUwn1m8JeRn4LkGCthAQO19G4yEFHuUaCCNowQBOrzqn5ocCpdBIdCj5t/OIOjz
2Vx8lUjaHNBVZv75iczCdBFp/oi94BqMqhbdi874sE3q8OtYn9MhE6dyYbo2cWKvK6oZtXNx2GVC
Pb1gXLLTkPAOmkZTmfciqHMROKWsw3GyBOQ15z7QfUxcbUs9qAp7lrGx2s+DtYKCMKsCXVnbwl86
W/dwNFESzCCkDqvCTn0uUoAAXnPCL2A4z5MYz/LV1yG2zeFcpECn4NSwUjuk28G3H5Yydw98ufXZ
yNUaSxzT3vdrdcUseT2LhoUhxdqX9OyqBfJubk8xYMjnQ0OBEWntC9kL1yfVfxWa156zpnxr3YIE
SmlO7XFNCrbIHqxmN1/QdBmW82QMCEE5HUYitlYUvmWVPh+CeRqVTU28PszLWp5ZRUo2QXMUWkP1
ZmP6fe7HuOL+pFo6TEoKswqUpErYS7nRWR4IX4lDk+xqkXbfR4rantehPZj5ZB1apsNzq2ZgFxPC
Ur9pq5c06391fTl8flbylfyYktVCOGqJVhdX5UEcok3KX+4z5Ct3a2665nzfu7Yuse3cDvYcTWc7
foXUVDPRhRo6aewuqMp6TvpmlHGpBZ3aZKe+Xym4rzttyh41xUuxAuMfo/hmafWmBEEE33VRFDBJ
bW+gwXWwu2YK0wVyZkGSLVHhJ2oUHda8OU5dg7BCiaR8mpymHl6iQrAGDHY2zvIdIOZBXdhZXynb
1Yj9Ge4ayJedltRsf7GyTnpAlEiFQP9+qUqPrdVkkq9BzfcM0EE/CzjmQe3AY2t+umv+k7yLyycb
zfxydctld0wbAWE8JBJxkt9Vrc/Vud0OsikPJmIe/My3r/L/Oh2BDviv0ZPjdftlEiQXy4NW4yg3
2h9sToagM3PdDm3FRGCkzI5jU3gUdRgQ15gnVW6K0tTit14LPlM4DZA7DiOIv/3yWyDIRwVw1pT+
LsqH5JQrBVpYtwGN9f2QjI9lVN9lzANnJIaQl66LH0sxxyTKO2haAwYdq37rENYiHa64oZO1ig8w
mnJCnK5PUVOUzN1rsdem+NGhKhYVz5hWvbaYuR/GLU2gWlZxxtDKn9tWvywauqAHiAjO89DyDHuj
C16yqF48SYNEu62MIVKO00mp7IxHx12uYkkQpXGUjqiJPKOHeEMz5udIFYga9QphFWSsCx8NppuR
YvkrVWdfmQFpuYbuZ15sPs+WX9Z1dvaq9TdfNuKegFZP5lRiTKCn/S6hRKZPvXedxGocSCrXsMaC
lC3Ezmq76qYWkBoxI4VWvNlnD3lc3ayUinNVlSielQeI9uuOKozHqCRCQ01oAQKhurtm76D+20tU
pmaAn0y565S1ucsQzjC0SnmrmWb3zty6pxxR10eMB6hJW2v/a87EwVl7jLt689lxRHXgESiPEXn0
t6qMUExIlR9DZNaB6WojiFGRXxWVfU/njWGdJ+JHXCevZJIC7IvMjzEWjzaqiX8KQT6NdUEvFfuW
R4QvZZw2fquieW129k8y8y65AOYoR+2HI8mSJ0qDcFyGBqIV2ZJdFXfZSUeua+cU5nocsMo8rJQO
MF7PjR22mV1I+Lir6ik9qM2W7/DISJVkWnsx2FeA/mi9i/GphE9ipFXyESm1DROcYoL+nNVqtZFX
klA17PWpm9SPvtPey6lvLtEIYZJqP3UYhC5TN/XQAZrKXZzB/BVpVkBuzRYmqbBfivzSFPV0sbbs
3QLUdzLa5uiNrfKKb1AoPIOUKoy9XTTk4Ryn8StIwZ8Cld57s9WVF0O1FLQH1Sl0hwJko1Ul+7yd
3Y+W/HXruWDru2i5kPiMd7mJnNJIBfmInNnORQbrR+dNRuBkjnZjB2Cc2jrpDh3cs+fE7GG9Uwn/
06pH0/LS3y1uLsTTmvHoVXm9CTeaR88YxaPRRKQ2FFH+yus/yAok1EiT2l9b23sGbRzt48SBMNys
CBSv2XojxfB70fvTuoj+eep693FA2CIpwTPj0tMe8qRlOpL175w3e5Y174xaWu5/tT9Py5GyU7bl
QQ7/uvqr7/+8hTxt43O4zfORXiinmMwn7I/NEebzZTXhFSPb8pVcb8ZEZZBs/9fLr/Nfw2WfPPxP
n7yP7Fu0vtwZaj377O3y3AcSXLOobi9VhxCGdOq/vcZoEhBs53MFyG6ImPU/7c9LP49ioQyoWMo+
zkRzlod6W2Yns0J8TLbNbvm3rQiPKHJM76pFj58sTeVxcAsjAEQUP8m+urCZ3VNzOsg+eVDhpqvJ
FN19dm1W9jHT2NdFPbL3J1MH5vN1Udnh963pbPj/qy9Vus3/TD199bHjDCzNNm6VmWth4tbxwaoR
p8Y01rpiw6peo8JLWPrm/kfram9Yvm16RMp8XiNRhDbqrY/VsrJ9ihcfibfqIwFxcUhRzz9SGIG1
DDsRhfKdpnvjbmxzcilReW9XY3dnpvnBZY29YINAiLRm+Qnm2CFjy38pW6c7IO7yWra5c4V+qIYK
2y6mldi+n/o5JcJX77O5PyOGUlywPhHokQLkBkW1hoan2ShGFujHVesP4RhxwAftPZPQvy/7Vv1A
b63cickuQ3XVHig3D2wxhzqwq2wOuqQpD2ZbUelREWTSdIhyhN67bBzV18aZAIz22camIJOUI66L
fm9svKf1b6MbOnbKABqH2HpbJ7PG5tXrn/IEkYJ6rn6Sy18usquN9eHq5cVJtuQBonC876B+7+R4
2dcP+qtnje2dbI04Q1JhmjFvWjxwar3YVUU2PZUiKqHBJlOoxNP0JPuSimAXcNRVtjwsDS5JU/xB
huafAetsOchhjGBQtnvIQ6H/TSZLPMrbeDWWeiq67/7XgHGot/C+zU+yr+G5veuVCKdgavhLtZth
7z5oa6HigJAte8eNt/QE07bsi63ksSipoMouqxpB3ebVLzmvy65kWpdArTX9IJvp0lVPC1nxzzuU
+AfpAJUk5lWCXIGDPqR16hzTjvkVyZZ/QbefQ7qV+FyLvn31/+84UvwlcEhD38v7fQ0cteR5phrH
zgbDRhScqnskA82TMW/6OU0y+7JPHsZKrTDc4xCnCnBOfVk3zSeoOf858TVYy1bnWOu4h28jvg5L
ju/rV9NNiz+q1xL9tInnu22X3lc6JWOB08nnq68+W+kBEbTeWY5QqDB9DivjJj8qOmCYXsdQMK1N
lCTVon+NSQSFETHDXjY1URV79iTwrh2rexVRtIF8tlzhNjiZcJ9NBUa5sjmJocZuBZwJUk3svYT9
ang5+LbKJMO8NU2K6ke9A7nfT4P9OpftdBQKEZs8m89dduzbetnFJlz5scdvL2oJSuyM7JyqaAKR
tNx+weeULZgn3mTLKjTEsagTyFbiRvaLYVqoJPXFo+yqhphooqjXO9kEMWUGCOB/NOg87PS58V6s
ZFSQBEuU0PI890UjNDqqJUGdbFZIvaC/RpAjBxtMFw8wGC7yZASi4+Wbzs8aN+TF4Lmq6wd1u2nW
E+72nlfeyYF4uhDTLQOysqi++7JvYuUJRYcKlcf+3kvqERINS94sFza5Nrm6E5Hu3Mo4/QhdJDBs
fT06ebcXzpiD/YyTQ4layEs8PdZ1W+w9BVedfNp0Lyf7mSSBRfFXG8IKVNarko1kp3L12xBnrO5L
Wbxa2rwQ5zPLeY6dE4sbzmVNoDs7W3NUZootXvTW5EP+CkS4evQG8yBbTT21L45xYnZMQhsjAAdU
0NnRdQ/6VqYd5zISr91MJitvKElBo9GPWhk7gaAmsGX5nGAE6RImuTnsSWNtuTGXcL54XnCLDUy9
iI+evrM3Fqqtju2jPOj50TCVm1G23wZdQcfUbZYbbxoZjmomX52zd1EMaJEpxeNg891lG4aGIKpZ
1Y++HB+iqFFfkIGXiBu/Nb3ouSCvlTXE6qrS8PksGuii7SBfiS3GsCvzPi7j/LNLm6PkjF/ZU9rl
v2rbxarXMKCKW+jDLYS4l6Ip3om9u1+uKa7jXGh/WvQbMq+z2CzdumX1CchLath9D1zCynxPR30q
3vDXAgfm2NWsVzPtTglA3l9agTCc8pB7lvWk29Wl1dRyX2nkaUslLUN3SmuK3sk3gr7mMLoQGUTv
CT+C2fVgjlVLIsBOfrXihxqv9sHrtA2dX7q7RSVHWKaiwnXIJWmrgoy1V/1xTafyZRrSjV2Yi7Ns
5g16o4Am7mDe2w/RsFCHGqYGroYxPyStufHL0m4PKjg9dg0aIZaC3++YlUGa2+2RpB8G5xutnJ25
8UToz59fqUFSoNgBggpThUI/Ra3cT/U+IXlj+6b+iGT7U7wyAxlMtfs40iuskkpQX4pWv+pOj8Zu
UT5a7NZex9XVHvtO38tzSJ96lwEDIn+2fw9Mzq+mcLznosZzy9at19EyFiyIcLDZzs0IwZFrxhJi
a6noLT41I5n7rTVSLH4qsTGRLdx766fOy/Yiqq3XvmpwKimLgzw3eJb66ETt8bNVm81jP62o9mcq
shb6MWvy9Vpsh16dLmva66RraNVDN+5HV7HRMtLt66xrDnvepfDJ6Gzuq1unsR1SizVmWYpLobf2
VZ00zkZLv4ZmkowI1m5teUoeKGCaXTVeZePzVkXTWRRVK9KoxSSO01iQlsSn2vBdqxUQhlAOk81q
+wMUAWyu3mDPVC2AE9Gce53Rq6uup0EsL59NeUZr6/GcWNm1yMd3s0qrU0HG6zqOzT8HFDCdEFHu
JvifE5Pqzfc6b+VrbG84muF3s9b4AMiRFtnukvQkg2Y9RTDAjOKbkbnzXoyQKbVcjW88SZAE7HHF
LxR4leyT49yljm+y6TbmA4w7sgzb9V/9a9MhX9TaCrqMcUsoF2k7sUQCximHMu1LAMZQLKe8poi8
9SUmsydCQDFwDrt/KazytY4acZUtz1uiDVqJndN2cupT5aBMdspGuhxeVLvU7+3a+QZipAf0wogG
WCqb42fZEC01pqLN1jvZ1HqgHJDx8oNs1kuZnqIJJ1fZRMazuK1T8vmHZZdtLUHS5vGTbFnFRIp1
QhNFNhOMs0Ibe9O9bArbqs9wMWxfNnPdsR5aKLiyJd9fH+vH3C7aB/neiw3nNVupghnB9r43YNGi
44UomzXOXPw0sSiTTc8ukEFKEYLaxsq7JdH4kNekeCksU1qztFINlKZrzzbFAhLJS8NcbVbdUbWp
DMU4J+BWWi1+GsfODwDEl5ZXCHrzPHXW+pe8xdtCJvSjHqCLUJQXz5gksdQTGvoYHNRXEBz5sa7s
6Nwbq7hEkYLRt4VLeoWI500v0rccebbf/eI8mQtmV46LnWFR2fjVZPNZq3GEcVPQN+R+kt8nCvEd
GXw2Blrsptd8LlOQOHF8oUR6SOf1xV5Lw0eOE/hGndv3/TpUeAU2Gj9vntQxL27yoNh2fiMbih1R
9MNB4TEYMxjo7tRQT4ubEcAV0HM4dCoamwMsFq+fL4Dl11PbNT/xHFBOllYsL9bQ8LObHzTMtN7s
VfwqVzegQH8/LnW0F7b40wxFdkvSBN3a3FH20PTVt9pKNYLWfq+5uv0q7AMlsfybsa7T3lCSNHSV
/BIr3i/CdfVstskfM6l+DrMwKe80zlEDMUqVzQ3TGqGxuU1zFJggP3jCyL5PFInyxXKBIjUUKx0e
7KyZvZ0uKC81AAGequpARj6l5IdjVF+mz3mPOjFVAu1bs8be0fKofAJ836zLkcc0HcBKE1j4rhuj
O+u7C+v7OpXak6F2Z4jojU8VKt6rFRkxC7lLEi8z+V585dfWMW7z/F3vCZIeq952j0sxIH84A1DG
CtgqlKOmUFeD09Ts4c7ryINExvkXUA/1mpMB26GvZO9Ku9xMONYTyyMSm3b80RRu+7zqLNp06TeH
wj3gbmwQo+2gmDOGiF76aylRrJ8ntHPRqf+7QoOpe91DSh1DO2sU/SPFW+1gYbdzjq2SrHxSu7u4
VI03kJ8/Jyut/5qoYFIL+pMMQwP5W5Csr2rEIaZ+8FVE6k5lFE9PaqUlDw0oFdmSh8bqtT3EeZJj
2wh5iGodpMvsXSLIKk/IqGjA/tIj2IgwxSX1Nmqm+rxQWg09nVq3bFoIKV6L1LuXrXFzKZwMyNiz
Pd7JLgP2wQEPwGbXuZj6eaPRg/IEQLS1ZJe2eQ42PaZw8oJt9TkZrMzELsmx0qJN7bMenpcISKuZ
1I+yVRVaHOZuVO5lc2ZnQ726P8uWp2vDc6LkIASccfns0xdPO41eacOi4W7yQFCy59HAm2G7IHbx
es8aXPHkSaLq9GHQqT5sJ5XtME8k/hRIAyc5glT3dI4qVKC+bhm7+Rnx1ezzPRfJVAWJtzwvKemO
xdL05y5y0JZrxTkvBCtd1ad/7d5GV5rY6ckR9lM+/cbm0XghpxkshjU/sU4YL/Vc/xIZQhPyHCla
NUCc0juCGDVfbK0HzzXiACrHloYen5uqopC+nZ1UKj14V1mHyHxgva8Bw7RLcfYEEQRUtORJHhBH
qcImi6ow+0+fviR4izUe4t22njwt8QzKK/LQ/jYPuUiMZ7cajOdsVZj0wbScZDNVvOGkrcBD5BBt
so1nFrDFKZLP8SWeKMGMSuvR3i5v4nYP3D1CEB1uW6MMzpM8ZGnHbNdN88mJU+epRxv9OqcKNHMd
AFplxrCji5U8z3YFGUHxiJYce5qoLwNQv13IBzSHAJv/uV87/K0KJQph9gOM0hflCS6dvle0bvhs
yr7ebHetxnomWzhAVIe1AWD32dQjrlqLQwRw4ya7ZmPdDBlTNTD0Jn6WfcsanbWSB0O22l4Zj73V
Vozgj8rDaC+3GnDI/WcXLMjTRPzvG075/xg7r+VKkS0NPxEReHO7vZe2XKnqhiiL956nn4+k+6Cj
6Z6YG4JMErYESZK51m+CR8vmNa/RzjIHVV+R2yVTrHXek9g4sr+XM228iVLv2tUtKO19psZBtB6r
KQpcFtZKHM0CvvKxgaEmcltYIE8XEXWaE/12ZJmPXptXdyWAVfbbwpihr+QnsaEfoeDRkq1e6ly9
ey0Dub+g6CM/4csWXkrFfF8aRKxTUN6oqv1SZ2MPVffzRau2Q7ACGaG10ZvDRQ3Cx7p3khvfwORG
Cv3UQoI4iZKpm6a8ErtO7D8ptV4fP9SJ04wq+1HWrrdR8iIB5JNad7GxS6KEFoQAGOrU5bIESJdc
TNltIjiqz2Xo5s9ulBNec8JgL+qSICVWGQIx99MM7+nClVf0ffcoGusaBhcZKsWaDvwnl816GzPM
br0mKJ/LMX+qCRRe0Xstn7MIkVvdlzBzhw6K10N3thq95QZw0Ac+tSGRClJKMctneSjDhyq0j+Kg
qFJsTSF4XzlHZejy26D3Z7P0W55np71WepefnL5sQAUNXnItMeVN860kd/mmqqxyoxjeCPDIxadM
0qxrG0HRCFs3uiS6vDXM4kuluRl8+Pbi5u3VaD0U231yUvASfrhNuDN8BA8ig5UOLtoYAyjFoQ/M
X6OdgmArj3LrwZyQfDDdcqtuauYg64rZR+p8q0I1WY2ghNd9IEEkdfmai2wf+BjY9ToYdFnqTiAm
XpXSCvYeHwQC3DKQdEDKbaue5RGtuVqRNJILsJNsaR/36hvrLgYb0AubXJNvCV69OPlIl6LJoce2
nX1MWghwmvYaVl3I8s9mnQzaM2l9+3lMDAXVdulEvKMmmIh3epIONZypldxjQ4I6MenbATcAJ2+j
FV6HjwWL4avc3hW/ch4nEb4BEoM5FDq8R0+76FUo76QOueAseBvH8YWM0CaolXyXmbV9bhMMWwkE
sLtshg4FeFMrzoiWfQFh0R9duW53ueW7K5Aa7q1Nf3EZ/4TcirZC97lbW7pG5jaTlEvCXDUxevmu
xVy5K5LxbCA46/mARBJp3GaTYScE1EOldOWpbNxyK+PctKksy7vEdjlu5Fr94vX4B4CYarbeCEVD
HvO7AfzjXqj6qxQGxSFBrfGCTCK4Er4p27iy6kueZURJ1A7+1uiuvWJoLwAJDk2JIGNdRuu0zPdO
0jvHVBuKTcy8gaWV7q+0AG5E2TYHo5gQgV6jbHWsZncAhH8g1fSdUS456GTJ19ytdg0crlmjzkYE
j35jVhJwvaiuzwpbdBKAa6ElwYq90fjaayZsG/lHEakDvDq9PHcADY7SFPDQqruYUSvTtJopCt2o
IQ8S+wizpBGSEUFXy69q8r01pVscw/NFHGUdh3fQy39GWytO5N9kvoRRieaafBqyQnnSYXjodHvS
vWbZReBvrGKtpX5wadLCO3k9M4xE4f0d/GwNvTNHbq+bem+eELKyWjQprOB1wB9gq0XEUM2iLPe+
Ofywddm+9HaEzW/+WPuEQmewQwXBrWzxEPZaH0cIDzKNkj4iDlVOkZIvEAFSrI6DX1WSYzEU6Ae+
5W0EYgV5q3LHDf1TxljE9IThyT5gylEXxiOBEXWFcVm7wYL92bErOGZ2pfESa9nRLxkHQ0lfj11b
rfOGmECZPqJpKl/aIFAumFkrF0sfDFL1UDvSla967lZvQOr5isoKRbIaxl6j2npRZK8BZe2CzPsl
kXlAiSFAUYhQxs/W6PK3GllzPtqHJnXxPbHhNKkeORC5h57qMD2+ehVAnvHOiqRek/cscv2GJ1Sy
wg3gNQ5ln5+3jAlCvRkgFz/0DgH2Um0GssLeE8IqfD7rAoSSKzfg8PXw0oO8XPk52CyCsQDGZTg8
ek3weoy9nelM6rNF+8uz3QSBMg14o63GgBjwMkwzd++PFnr7EOZXjQKVqf7dQRoMgP1uKwc4X2la
RJ2tlZ7W8hqh6WwrZw0I5UbCgEWRJeQj0YvxPJfEQm4/D8Xw1PtmdSHUmKzHZkAULakfYC8/EWmu
VgZ68keMwkCBqq5xtEz7JLmtc5Ii1z4ZE06nCJvvle1c8oBhVq8khrG4KA4jCku14n/rAKLui6b5
hveBBifY9LZSHg3XDq+ii0XwOJsIxF6sPseWfQb/MDDL7l3uYPetZ9VOdMMDvhSGW1Vr3FWVQaJI
woJARe3pZN1y41DYRbYyIrPeA13PAMU5ON0bfAx2kJlPVkpSSs3Q3EI69jk3GpsoT4ZXexju86HW
921ZOLhCv8BlauTa/Tma5QbOO99SZ4LISD8DrV2nRuKdVNzU1mohVxtW6s6hBXi2N8CBgjshJSW5
LN4aCPeWkRH0kPUNM8Cr0xvdY9yhUWRRQkwm2ta695ImknleNkWXWXPRZOZ/NEsoYuVo3AyXuaPT
GeAY7QSgZ+E4O9dzsel1UF9TGPrWLJlXquzxKrq6dh7LkLQps49fcapuUy8aTpieHRqEou5K6P02
JocoqDoXdItFZ2R1xod42kziOXraKxdZL+t719bDrQ6nkZuSk3v1vQyY6hZlvM89S/Yxh+Yxggk7
SjXrj6aNmXkYwVsUq+gc6jjXar2569OA9fe0ce3r6DTw0Gol3FbNPbaq6OSzPDjFrhVstAwCAGzs
4GyY+l31NNgbTk+PqtdGB+KK+F647STcXVWX4BoxGPo/Ame4bgsMmDllpKEKA0vUjcnrCgTmfzZS
Q74Ik8JD5mCXoflIark5SI0+cWrCLPg1WMieT4kAaVS3qotVLYZbcCSabeTAsfZa0FiD1w2sODFZ
RYGa0ceRj3TU7Fzpw6Psjz3UDtfc4JPsroepiEzBgGEnD0uPbYBmlh/DK2mQnhwV0EWOnp1BZBy6
AUYKcKVbozd3qcb/KdXDaKM2RTquBWbOnwj8BvizrYXpG5yC0b71MR63Q9AkDw6puVNYFW8jcKNX
vDZAG2bf/S6IX+UUlxin/mVnLp1bRAmsKVRQjrjaMoSFG8uxlavYDHzCAFg50sYVrdEA95hUiq0E
2NMFKTCUqX4Sl8GZ7yUovfSYhDlDdt9Ym9IIgYeQUgAEl43rDMW0wMpM3gtzrTPkXTsFSm8JUEBq
AFZFFb+H5Ih7DQmwHqLRf/ORgkN8FENuN99YVg/BfcIbAdDeRApPF/3fGE/ytvzDuqY+112yL/uS
zySowMiK3L0cQRKq4XFOdsn+1yzNtS9IyKPI2T+pkWcc4k56GgkCTPRWjMX1yXgg/CY32iF0ep9s
/cYJR+foB8YtJJW2jlVklWo5RfhPAzFunm1dHS5KHL70MqtUv/CQUfShDE8mTYWLrk1U8XtAgd5m
BQgvKZudScIbLFduzsIR8fCn6SzlGdiujTS2NLAQ0BmnlQlXn8Zttcli03mEBWA9yMPLCILvUQOM
YOIjtyvC6EvOxAD5ygBoZU4yVRTHWE2Y8+UJAE1J2keN7TN/0mLgL8Ym9RptXeRZe4Adkb00elkd
etgia1FUI6sCb1waK7+SqivTZf6fujE3au79Gkxp2GdhPJ4R/nhsR8Deum1GDx5SLg9epZRkhpHC
tFor3hqlWexzaOCaBztDipCYS/jzJqaG3SEVbPkkGTNvZY19smUV/aAR52AU3yTJQ+MDFvuemi+Y
ltXHZMLM5BOuzgdhcdSth2DCjZbaIB8BRvgTklRsBjV4kyTN3Yb/qRL1onkyvXblKfe4r04NnW6V
ZDFbAfSsVJDTSll4G3c3yBoTQ/8lrEAKuM995cU7DzqvWWtwi7r+GaFy1A3xvJt1NQRGSOCGEp0F
gx1aKHlPghviQOPGkCT7H4NdeSdwWca4ZbLKXyJ2xRttFHDJDmI3GokgwcLi3+vKDLSvXasoCOXS
fpgghcxlk1PWArf2Krwe3FUkKVMcgVoPLNaWrMpXXEg3kexZ9+GX3nagmKcbV01XFHsLPtFUInnc
CqiiqOzHZEgOomVg1dwZZBG9v86vp4uIVoovDyvTSuKN+CsjtKZJwCJ8Nrn67b1K3guFEctZQ3Lv
jmA4fzbT8+v1wDqkqFGLHLDYROL+i92QJTIpLYzvRDFJir2fSyr+M9PflIL79PDOOIifFH+G4z34
QdEhTtIWWyfPf4nz4t6DYz49xvkJi0qBl0pdsi7GRBpd6vpcbfZIreDJBOhjxv6K3gDtlgx1P8T9
VlbL7wIPLDYdMOqmhF9HPBXJkaToTMyICitmjLerrUh6zzgvX/a+tTAXt07l80RNJER3dVQ9i2dv
RvZDR9xnN5Yaw7rRBejtMXUnvZWdYovlX421NaDJvx8a2GEVCHXlbcTjEk9D7OWKTVpX7IpeYPiq
S165WTlZm57wdXRAn4ndaQMRgb4h7QuFVRT6gtEIEAGYc8yKZtx+2BVnWzhSgES2tfQ0745xCxrK
DA7i9/qqIkZdbcI6+jL26kncufkuQS1dZUY8bMS9FnclqjPW/7WC+MqEARDPRJwh9kTd3B1EWWy0
GMeQqvGBaCL62DVP4sHPXVPcmqU3iCMlkc9VAYZ9I26F+CPVtuT+1F6mromgM8s1ih/1ZBuC3OV8
f/XUakeAV9ouYTZAr3tWirSGaevv0hGic60OT+o0dIjPdhKa1mTdDBIYO76VDJ0TJdwKPSEjSrP/
9cMf/gaxi+0VZHfVV+eW89NDTSYFaaKpGzEEiO97g9z4wQSQ1T/FcHnnmzvDKT68NR9AFZ/voEYa
LwtgTY7VTvNTZdyGtv9NahJ5u9xhBsGTatlQupfBRW4fE0wsd+Jvad3iITZHeYdGYzuuq8S/1J0q
AfOYxqHptRZnir1/rXOafEQ4wI82oie0YbxjCsPSZeoIao+0kw7Heuk+UwOzGGmgq+sOCbaD6MF9
Y3SHITVYlhTb1OowPsIVnVDKv/0tZhYfXR+ssJNqwBUmQMrS98bwaqsTgFHLzHKSt2F4m4Zl0ZNE
canLiP5MI5KhjhaO8UUHZiV+tDyJMVK0F5vlbf3QReddcXwsnO7gVPpa9IT5FGwF9tJbjTHw/FRZ
sFd7FLqPyxu+9GVRJ4re1Avltt1VgPT2vhXsxDFddHbRYjn/cxcUZfHUxN58jijPu5+Oi+Knurnb
5oVp/jX0YCtHgj/Wjx5cuVUMPCaLAbm1Jgjn6cOhOhBNPZWF6qDu8KEgT8+8QDzxzlQxBrUe0rG+
W8wNWB9eVCIWo5ytaqgTKaCUrmzOxoRVHfv8nnZ2s9P1kalEpcob2cuI3bQIzKxI8O4E72BIJ7tI
fezKjRfkD1ZSfHjw4ldFP5hfp6UsKpdusvQV0STr4vrQYj8oOqPYlNNwLfbUCPqSHsJ5EndfXCQD
zziAWaHbtS60+rV4S2C1Uyt2P9R2tvaeGogoiXXLgGvwFlLdV1NwKXxuWBNK8ZE4ONSQcMI39JH6
GrTA3ZEx2Yp7LDbisYfT9AShXNbIQ/wjHdSTE2rJTh77c6TnCJQ5zUEMMgqjdg1nN0c9d+Nn3vwF
0OpfkPKTo7igePJij5G+ntgwZtD9GjvnEbM4e8Ysu5H57OJ5tktFj1gGA1mRrSPnLX+fWvfKph0g
3i93MU8sRtJo+swkdmJsXAO6kCCVwAt4B5esMRPH3H5uQm4NyomGLkqvGNtZx0xMtsDrFvvBto4D
wBzyuXvokWgUB+Y6wTFsnl3Nq6hA8TJybqoyD8JwqW+lFmk78SeIv8s1g/5Yqw+jltY7Wdfu4qku
j1bspU3zM9SGYNVnGUr/UMj/WqAtA4ckvv2iPE/sWJ7mONKwfADjv1USM4WdX6fdFUF2/QA0rTgJ
1k4XNMWJvvAn95Nkfr7iSSxjzPJg+ED/jqFn6oNTbvCMd5DFsDQcTjJeApsRfINC4DbnloknI7q1
JxN7NIAHuxm+If8ZQEWDZURfnuTcoafxfrkJy1GxJ5r835dirtbDXrqK90nMFMQfI4rzXHwpi725
cgyw/WBCizCDmOhKjXmQ8VgUTcTPzlMusYvDJq/avEte+y9Y/fyhFH/nh1nGfG6e2mtgARcSgthj
8KEX81eSI4SuxWsyZsjBrL1B/4bWCvFkv40OWeX78lY0n3fd6QsaAAZpvHiex4meKmZ0y2apG8aE
lIOCUqQCTGyahIl/Z9nMKElR/jCXnf/6fOxh4lz7DF23lv0KePrOJEs1rtHrzUhC/bDFH6KXJ9VW
5aO42WJSJ/aWe7/UkQhC89qDALI0Fr++FJdzxd7yGJcDy/U+nRukrw1CHYxhjJli4GwAAqQHURZv
Hnc8Yhk/HZ//+DFXslUgdfKHaaR4hHPPG797EO2PorsGKOkCmp6egd80SG6InvLPu+LseagClFMd
7DzefKaCeDBFliXcJ06IIHiIo8uBZQ0oDojN0k4UO/dnp5Tpcf7rp548kz2Wd2aez8ydWdQ6atqQ
P/nPeyf25lZi93NZnDRf9UOrzz/w+SxJIbFRmy/KiNSsGFeW2YM495/qlibi6DzPFrvLRjyPpSj2
xHn/etUPyxnRWjT89FP/VPfpqp9+yZsGfIzmysaH0Te94ng4k6soxnmtKl54sSGUAjkTGhGL9ynM
tmyWujHBExT6HW2KWmN3biSGW3HxpemHI2LX1T0QQqTg5x4tXpbljf/0Ui0v0PKiibrlNHHGv9Z9
Ou2fLj+/rmM6kfuzELRfv7FxaGNaO82FxYdr2cwr2aX8IVbxT80/1c3riemy8y+I63xqM/9CFzkX
Rer+yI3jr8XQINagYm/5RosxZCmKvWVCtjT+VPepKNq5LYIB7U+lRBIhykyIfLyc5N6Z3oouPO+K
WlEeCWWzrE6KZKc62fMyvAOmgja+lKVxopGLshj5mQt5RJSMxLDn0JHrGfW4FsMD0X8kWSuUgf+i
q82DhikTQxCjS5aPkDARf9uIJyk2y3AriqIrWGLRv7RZusFS96kLLZfpvSomZGHD9OrkUd80lhqP
a7H+jQAYEC6K+hev7oLd/MaLm7Js5mF1KYvb9a9FcWB5dUXRI5Dy1/Atyp+uIOrGJAI7oUS8Rstg
P0+s5+Pi+SxnVniVsHhLjgaBEW2KkHxYOS7NxLliIyYGS1HsfWonBtGl7sM/Lo58OqVzCmk7aldQ
gY8lVApcA0QLIuWaApJj+nDlOOLVz2LocpMoSQ7izuRRmyaHUbZWVYKhu3jCyxOd3/0PwcwPU4Wl
qdgTDz/IWiJ6c6M5yJVaiJ5oYYBMiopWdjc6OekY1FyU4SZe0TlOKXpAP6ph9S5e5L+iWqXsbbHO
JnVSkRxM0+QYIREMSxzSmtiUFdnK1VJ2DU9C/8w3VvmkO2yNBgZkDMhL5MNQFW+vq+5ZcLYNEgCB
jHaNuKviuZQJVCa1yF7yEJ6J4JOr0wMea0R36jme+en2i5v64RHNS9f5ros1i9idX/OA5OTo6MNW
3GXxs8tG/AFLUdzYT3Xzqk4c+UzmXFqKw8u/pPq+ujax1lthY4hVnJe6b00W9nsNIcCtCmOWItQz
BEizIz6THDVUcmeahUzPdNRxgHmqUYR3U+k9B0qyV6ZryFGZXHOvrFei1dgk/UEac30jtwkgva7L
VlXAqy42TmLra9MB4KmAKbrEkb2TA99It0gGYbjMyn5LVBLU8GAdK9WrHuBkkWtGNBbieWLhXhTK
l9jtXyZE+5OHDOwT/Jtyg2pcjyoHRVGXIHiURKQnyh4ViNAs4qfQsVAW1JvrEKKFYAFb2Knk9veO
4Y6PcVH9hO94aHUlf+tTHVet2P2W5kzJS3zgT64ngxRPqpfWGY3vDtF6MruuR8JBqVHH6bqVV5Xl
l3IE08uSPH9V5dhco6gDvCpAtkvOJlsAnVDymBoF+k2yjJRRSJKpysFxY8RY3PrpCKEkzAQ6HAX8
SNlXmZnfxiEqbmJPbJIss9A9S1OEhQnCG1nobfIC+SF36L7qJM/2tTxJ+SVyoWFHghLHZgoAr2yX
lVuYhaheyxA+NRcjURkFw02dZGCCnLpjPVxl9gmkBuk1h2B7jerX0A7BYzdtILoEj64cfUNWUzqK
qjzBpBvdRVS5MoTPNINsjeU9VqhhP8pkQh9jSVHWQ997rCA4EJoO0KrY5F6mWIriIbsauq65KVHj
PIzTpkyA7Zn0LdjVtFgO+GoSr5XcwhWtIzujD5jN9b2KLoz7e4iC8TaXQHOg/GvR55bzi8BwHlCZ
CdaFX6/QPdW2lmLom2GoUjTeANNnmqKfTAuoM7BWZaOaalSvsIJHBgMH8Nzx80sB1e5STZulSP/c
Rxkx1A5pIxNuWq6e0lGPtbWia8pJbLLB+7syawtpPTiw3B0/JtiMqMFL6wIYtc2+/Rp16btGKh1c
OHR/3i0dPjPIRNAKWYFKTDv+Jt35xU8j9etQRaAVEMR58foE2DU6WA+jQi7ZGCLjXNhpe1LbsD7E
cZjdeAQKlP9afqp6ic6VxPpV1tqXEtWgqx1ED51ZVFBfpfIpbEkcWYg9bkVRHCAV+or8erot+1WL
ccdqmJqHSowpXwiWazqPDDZVlgTtljFj8+FkI/1mxaN+FpcqK125WY5/gByGU2eCLNqOD06xWf6C
2ov++P4YzdcttbF+qJp6m8rI2qxdLJZbL3nGqHAkaJ9VrJVN/QzRonqCe97eCB0fRQmj3foJ0zrI
UEmPWNPUQtRZWv75pMh+kW30uHANBKgN7YeIxbQrwaC7oJ/WXsqOsHIeo3YiDlgoWRyRwYxAs3Er
VF2q94htKmtRFLcnieXpU2WBCZvuj9n3AF2KaaIX7s3+z/zvxFHq7s2shHM23T9Up0HkJYODPz19
pu90lFPErtgU3gjDfSmL3tbXSEh+qBSHxZEGcsemewA4AwLP61bgurBUyAsGJbV8L0vPP7Rm56Hx
7hff8nwnjoedX+5iFdWmYpQsAtaSjVs48cBj5QXepZk2XYTuia25+w8H2jbGTubNc81wC4UhPOd9
gofhtBF7ok5nlY1lg4miWqgEFX6D/9JQnDK3Xs5ueswB/z+nxHYHvkJW9p8vUzcZIrf3/pbLRAPX
n/460Vr8yJDlanWJ64lHQdpRN2oYsChSXoNpkyIwcRXFwXVRLAzcDvK6HBJcnw7nMsrlq6WR2MNB
78yHryGPzMmhTVTFzwsHT4xBkk7WmwEUH2UpcfTTqaIofrhGdfRgIQQ+nyp+7cMZiapvmxyAxucD
01815CFkx/uYme8x9qQgl0Y7PtdDEZ/tPgBwoqC82STkGWWyFdso85VnOfe7i62WP1JfkZ87M5Of
Vb+8NQywN3LTMF0QHeTr12rof1llrZ5NoCVvdsKlSObk1xg1g7egkL7AR/YexEE9965uFpqP4hhI
4W0Moe4pnVr25VvUKfqL4gbZqxIdRRO+OcmzXFXQL29+GQ+X1lPiaz9tEPdTu5Ueleya1bhizAaN
NxVFG4imJHJc+7ccdbiX2sQuYS7Fb4lToqOtaPVaFLW26g4arqmbXDdQxF+ZRtM+YWOFdJHRq9sA
QuVb1WKLIMPX20/8yjegYPnGTFz90GOZ+Zib/QsQmuarkX8f7cr+Ykh2fUryAOkkU22+ViNACtky
0kdEdNDS9ds/nmXWX4FsqZsxxEXcrNwXBfAZGrZ1B96TvdCvtyPWsPCF/66CFvnXwU91qmGBik3G
S9455Ra/thyFOSt7SSTDPFVxM6C53WYvKozpJ6zfV+KgBIztBQTGF5i88lVUmW5FfsHu8r0o9qhJ
HBVniNaiWIa2/jiSpRMlccWmk68yWm8qjOizN4zgEjLD184lWjHQoksXFTYzvRJ0D5sNWDxkPZGW
3RZuZ53EkbZ2na2udAb9DreT0WXkQTAmeGvlol3D8QlOomgFsglMIWjPomhiRIQPpOpeRHGUhu82
3/ybKA1t8sh4nT5qIfget/cOftBJ9zip5WvgQiP2XeyqurR4BOizRXaivedO/RqFtXwGrNDdVbXm
VQlRlS8i+yIaiHp0EXe5VCY3USU2OipHgQmBoWxUDFcz3GMT07uL5iF0tMdUv1dVtrMbu8CwsNwi
Y56fzcHKzkEDWW4SC87PksymagobmVl52IROi+i4GVQPvmJhBT4YLyiExV9lo3C26GbmB1GEowOk
Xs3ecr1HklJrwRJMzZR2cFdo+oGqSXvcleUaoHgRfwVFneyh41s7ldzHV9PQzqktGc+6n1jXPDIA
WEzN6kH+PYCWPPJpU65M6xTciNizp82oxO6aCF4FfvfvuqWJ2DOk+nfRqsr+n85XawAwjRk+lP1Y
3XqpAC6d2UjfgerS+RL9TmX3Ve87862yevSBUjW7JL5momxcxCDiuvFLW9h30bTX4ksZaM57WaXy
xi5D4xrnDgYsZYlaCrqwr9CRfkqIX23DbG0DG7rIOS+V3YffGwWAmKHZ1YOjN95JMq1oH8S+/Iyq
SrkSl7fGdzl3qp8NeSNgRHqIDuOgHYjZ5qju5sbdMdEc53W3ELZU0lWUlBnKuGhUXXLG1IuZ+5vW
VcNTiTj5XwfmNuJwvtTCIwH8jIz/Rh49OdyI4z64x4u4WmjZVJoFdMLC0o9zURxWHSXqd7zawdzS
U9S7oUfGXjY7uNvLJQxLP5vAy0+Wb0jbWMlUbKk662CA9z3idVNdFE23dmaUDI8DPi6btparV95G
GeiPbX1j7nxHm0f6UzkvdhcxJe0zY3d/NutM/wknEbFInXGe3sdLm0QWJBVv3JZFUd5CtS4PulZ0
p8CuDdx93RxbgsZCHwuwKgMfzEw1RxbLbd2vode/RoEu/ZZAWs4/lKQKUnGZ8WuIu+++JFnvilkl
qB0r47Nvog3OFMV7gEJt75NJVFyW3PjcxqGxJxwQP9hQgcA4VwbxMwYy0x39rwzA3yAfSr9UDx9k
0EnMsJmER56t/05QRlab9sXDmqOqn9oGzDI6xdWLU7MmbNpCeQC30QDPwWEJ3pW1IbjmugdV1fCg
6q1J0kCOcYtTmuQs9iyrJAWIBMK1iZB1wb/mSbE65yWNnXdlCKWr3joO9wD53tKPy5MoNhrKc6kV
Nkc1bBGmUpiXHZscqFtW2c6rByF9VXS+fG2L3H0NyvGranjqTZTGCQFuqcaDaOoo1jlQDPdRlPzW
29dxHj/pmeq+uiO5xMyonnPNsl7dfe8m1teQT+W+7uV6b9Wd9y1T92VXmt9yEFlY5hTlofO67B2b
u3VrBPYT68gLJg/ZrXQlxPM9yBtN6yuruW46EGRknHHWnZgs/R6xo4GXCOE1LdB+C7tDAzE13/Ka
16VBpZXapjAbY9dhKXhrpg0dY9hUeCNvRFEcIGGb3aoRty0sq8+AnfhlrylAN2A4uiJ2l920aWMi
xXu2Je2aWsX4RBTgvcmD4dsQTECPGj4HOlBI7sXqezh2w7e+DIx1P9UHU/1/t7eRXFrau7bLdYCn
rSvPRvDt7+sv9f92/f9uL35XLTqY246+1VMjXHcs2O95N5R31dLVvTnVIZdR3sWBlMXvXCeaIBRZ
3fOp7tO5fDmRs5KcfajyTRQbY2JbOkUl7+gZyV91MvbRTqrvlmbiYB86zqos4Rt4+YOU1AaESThf
vVJ23tbiXd+06Nhskl7JHsSm13leWfumrpSq2Kp+JF+8AiIeg5QooNAuX+ppI4qmJkG6n8tJsWlZ
rqH1+PdRUb8UxRmiDm27cxoAaFuq5ist5ZhBb+zth5zb9b3F/gNFMudrBJ+JTpWnR8eFS6r21tNg
ts53DQE6ooVO92DYNoajEXorWSwHZF9hE0M8Pla5tNNUZ/yCIkO3b7iqEDx9g5Z1FL/hJ8D52qI2
rjhhOze3UUh0TdfGvOJB5a69ghsxcB3QtJ1a1f1JLX00uyfDHeGoM5vrGH4GOZfFlzggNi1a3Vsb
kBVM9NY66rGeI65Tu/fEiqQ7AtHNRj042IhF44imi4Z2DCLklr5iCgIvJuzLvVQk7Z7FH7L42p9C
r78hMdJ9CUKc4KOmbh+CqlUOclgnR7eP9ZvvqXhiSPn4FvvxH0CHyR9O9rGDP0m6jjoW1r93/GT2
Wt94tyKrqns2bTSZ6aGfIZc4NdDUiYpUAdkw6vymxPDikUyWt52TNTfRXjTD4GmLaeSAARriNNHk
yQ5kHi/ZNrp7iHXgq1bFj4gOYRBhYIymNXK/wwetvBleE+0LqDXXKIFUofX6eLFskMWw482zlXTB
MUPK+OzogXEk7JGdnGHsTknR90dJDvJzomUY+7htcIkqF4mnzrIvUT7g9VoSJAmayN2FdS3jwCCX
O9vJeoiuiC4jANU+kp/It3FoNXcXtSd0g8EOMuKABira9nlssPrB3Ll/CQzkkRt91TY+QSkvk18r
ctBrv5e1t9620fJG9/QL3jPtqgiG/uriQ4UEdRpvisEPUMJCP45vE4QPNx5/RJW9dfEjeyd7XaFr
E0xc+zF4Bkv6JzDl8YcUaT8I/EIvNzwC5Z6t7pKaj7Pb6ft2uoId4t8BJjbH4qFnQWUOiHQCMfmR
gUtUG/27A9aAJWDSndFG7R9LjNQnNf4R0bXy6hhDgxQybwAro/yQVApCMoj39bcQtRYm5f0h1aXg
xZUc62YpsGmFEbyvt1DuDLc7tHE3vOsmaydF8V7sjDdFGdIM2QC5fw8AAG69vGsP4iw1jI6l1imn
1FK6DbHE7AQjKGSpOiGDDQdDDrdezVX6gCCiaCL2PlSa0xFR+fnI0rxPhD4hP7BcR9QVhQ0PjQTe
OsEx8GbkNVaOtdS8NRhYnnpXTpCv4JYk6G0Tt+xgekxFFO2c7VBn+FxORVUfIC3pRnYURTculRXs
xHCFyQMkOdNiUTBt1NTH7ynXh/zcO1GBgwV7YrO0EXuiDqdxWlcqEKUuBY31/zhvRDAqh6D+X9cW
xQ8/beEjcGQmtPpQt5wifr8P8vGUxO/V4PsvjLnuKgst46i6cCvaVHuWHcvda50vrceUx2w5Wfho
FtlBlMRJuuY8103iXA1DOiBdNN6cpoJSWKf1l7a3ipXWWd732pNeIBQ5v3RF2aU2wwE64GtPSdWA
BojyNkn4h2DGA+og4Y8iKEM+O1X9PtndryOjya/Euc8yIu5XiALFNVX+h63zWmoc6rb1E6lKYSnd
SnLCxkCTuVHR0K2cpaXw9PuT+j+bv07tG5cTNgiFueYc4xtNvAdnuniZUJvbnxe2Vymw/vM+QSRP
1du+OrwgkSG5ef2E7Ue2N/48lNZke/bYMrP83y/5/z5amTL8Qnr4kqNRBZi5fsnPB2wP81E9MvxK
bwJnVOzLMEUEEBEdSuKLImMsJLp9LyA53ufWevbVKhQGInb+PYfTl0il3DnatApubZXgklQF9f/v
4focSd3jbbLebM8hwdR25KIxBVlf/Xlhe9/2XNOqxV6MpAJsD3vLKHcJWJhgSGfa+037O8G44FZq
+65FM/Y3Wc8vds2ivZ278LFcShkgFZMP+pBCw7Sn4s4xgKqkQNxuZ1OOxwpVLQTHBM0+sVUnM3dh
gqxn8dFWk2uZq82+YK17r8LapWNA9zo3W4XGelU889vFPj1v5zWzIKCYixAfZIq+hV1ufdVmeKPS
yIwg4eBrytqMUvq5qnsLfB9NBgYaw99pdi9hWVZfRpd+KoIuNWdLBPSohkxTkoYlQC2YID2LpRif
w3bsYJqzgNheney4PscFVsDt1ZIIz0sol87bXk3zuCDzEqbc9urcW/m1VcRHtn4SE4/yLm+bx+21
VDj0nAAtUZMnd3WvKteUJCHuR+aS3G33thu1iN4XXW1OP09t90hDjYOUHJ9/P/XzqmoX9iFlEOVt
z9ldDG7S6fCdAgf1f9738z3qWNx2orJuwkXnvUtKKhVOpMcpc2tGRCHDEy3Xzq4zaGcVHxWe9UQ7
5AuomO2F7WZyoAb5yvqeVlHmZv/zM1qofNVLDdnufz/mv95i2ikesu3Dfz5NEtPhS3uug3+fu70c
5ilf8V/vXCxF8YnDEoFhuRjB1o9XxhaLIA7W//rB7YV/X7n9gnGhhntXiJd/zxnbb/Dz5bObsQuG
9qCeurgP/s+/6efd//lc7buI4Db8+x3WrbDd+69fdv3l/v1O2yv/vnSoi7sUsCtW8YPZO+q5Wt+2
vSEULW2e7e72ynYzb5t/uyucAXTD+NtlInSrDOOeaoM4tam77bKk8VsCLKIEq1nUlZ9m1c0w9NA0
SvVkxeFysN3hD7LcOcgBK6rJl9QzoiOFRR6FCx/MHYdTnPffbRG6e2qmswPCNGn0JNCseUXZul+W
QkR2OnhKy4kc0KwAh++49Bg70q2cNnthnXnEhPcsOul6ksMOrsf81IYN4uLhWYsmPgybH0Ts7CrV
7mKn+C8bVE80dHY53a1K6J9xNV4Upp5zRSTiDIKhXgd+lcLQIcPve8RHzDLVzc6Joj20fabcqylL
3po8o/smPAtqEeLl1qfGSWKTyrPbf89phLh4SzUWp5+fiujkBUULconcVOV+ewEP2me/4LhqeomV
c3nsmscuF+P9SCHU2y0s9JIl+bggGQFelvKLRM9KTcgKCTnEHjSDDdmhn7wJq6lw0Rua+VVqEwlg
682chw/tiI+/qM52NJqo/rmp6Bb7eMymvV7BGtueKyEwHBZS1miY/r/nhoVCAqSpfmhI0ascM7wr
1htwFG5tN/e9Ba4p7+HiTNQw98t6k+RGfXRme/a2h5xBjPsUGgWGoe7fUz/Pd5Z4TczeuNmecpRG
h0s2LcSFdtVue267MfRQZ0wEs3F7y3+9ADHPmLt/X7w9beoV8925Kk/bF2/PhfHoWW5vBP3cMrFe
f8ntxSRTy7NpASBcnzJpq19tWwnGKE4fqnpXYQi+7zUteWBm/ndKmvA0asYtIPL8MhFWdb/dOAus
f7BW5v7nuXyWJSFukPkzVUkVLI2hQeb1cJOZmXlPs9/897NDYu2WKiT9KO47UrQcFm1hTsbQYtbO
4d9jEpKafVvlwkfny+txberntXhOO+ducakO5NIwK2oGce+6mXJnJudofWAk6X9uJrN9H+ha3swi
X5eF+H1I/0OY8fO+KYNylC+cercPstXKIrsiuSfwbrjW1Rz826OWOonQGvceVOTurmqL6EHQJHvQ
0+qxDqPpvL1tu6Ek0z1igerj9nB7rwZlPTAblOPbT23P4ajIsSRkt6zhJt9VI/c+Lw33Hi73cmMY
w0cUtlBC1ud1u5AkSaVemDo4/7e3QcA8MbmPb7d3UPndq4lmnJOF/a+ak/6oRK51j1nUvidBrNlp
sUOWwbTY99sLWg/cU60ZzmwPtxcApohrk1MwkryhQI6Ne0bJhuHLhPNvJs3Lz3tjeqeEmXX2Ideb
dO/MKCbAWcYPNW6IgHiWbGfYkNF8u2/CveEakMPhtzyAek4eRN/hDTUy+gcT/VDHyAkVWrNMthtq
l4W0LNI89WWi2qgj4vAUwkLCldQXAh7+z731IXy917Iny49sDRf93RqtEhIOfbPdI665YH59068u
oWGVMG73tptxE0quNyxqEU5uT4KuHQ6uzsR7SgG+VPNT/E94teq8Vcru9k3VF9osPavY1fjwc0ON
jNVhe1xsrgcpilexGo+G1UnTrr8C2UQ4j6zNf2Q2gN2gQdIUgLt7s93oTT8tBBy1K3/jf+/qufuV
ZDoMjK4E+7i9LOWCQ3S7m4KdAfmfpYw5AOcztIOy92+LOTMRJBmckdSxGCFuW/Hfy8BezmtX5gD7
hLgDHGbYF8ROmQ0Fi93wZx7EdwgtIq+aw0T8V2BqjxG5jjfVIN9sNus5IQ5s32viI56Fu5tWVW3G
x1TumTNOsdv+3p+tvd3b/gPMsOKdiNhWCilpZ3XQgzaLxLEnqO3GMqr6ZLFIyJq09RR1OIzCes75
q01zwqGPqUPlP8wuoLXU5A5A+kUxg7TFxLya0spVcW2v/6ztXgG0YdeABeG6K7WbDrJF1FgMuowa
El+WT5f/2jBYlNlultuBULQ1X1GKkH4/DbcmNr9EESs7w7xUYzvddLE1/rsxRDLdhPq65Yr5o9D0
5gbLb3Pjlg3Q8e1u6bhS2213t+jV7d52k9lhg9rJhYaxauerNY6lNhoMOhQd/+eOVbt2eUoKQACr
R3T9M7eb7Q/+eTgUBmQZjdzMcPUwLatGcdsc1eY53e72Cw2vsrDn4Oc/s+2nPw+3e642Em+FgZeT
dwUnkBtjlf393JiDiA+DMM/Zqr3f9oPtJlkfjow49kvSXban6tAk3CFyqEa2WAO5JRpYiuT/K6vq
V651LemjRokHbHWN/btrD/p4yoB8YZJnm658iEYQY7DdbA/TBAqxlih/W0rK8UwwZO8tnS1JRVHS
6Ww7VWAQ09VX0+xFBdG6MfnUgeo0rGJ0NTzQ+/l28+lJq1ewLvUIubEVgXNY6WdG5zu9kPhGs9ui
amIPRhmD0qWOLxZamNsoHHzm7Z03zsW10LhElG5jBi6U1bPa9D6njJoROp3FuhlO4AbWpe2iPuC+
14/LSIKQ5ZBJa7/2bV/uBUMYVOyDJIuli/ZJTxClKD1FFsxHkAkGXHA5aaR3Qtcsf9ZmZRcqPbEw
Ut/D/gdPtzwbIj+VdU3/jkiipBPvzdiQWTjne/BLyc7E6Ff1wyWOWtXj4ogzOa6qoMOQEQ8XwK/o
SVJGuorK6DVKaargpfKBsiX7sVkzonsDFS4tCobT/lLrI/nGThfUICo6h16jnP52NhvGkS5RKfz8
It1LNGepnxCwFZapCteUiNJEo10tVcC3Rgodn9DMRv5NQxzZKkoqf1pM5xDCulHq/tjrMRsBDl0i
LLa0iPGKd6NAFzO+uM7auiQIknqs+7a5dK/nFk2DHWNbpzI7GMqMEVhB7z+MyoGKYvGZP35QPMc7
Z8a/XytWBpsImY6zUHsKvDkOeDTkm/zhUenOx8x5mEAgHZl4qhfEtKRnOCQwqCX/6BqXLp75IQIY
7ESOStbWIGBO4XqKlb99SLZMO92ue5CeWv1tHi9/TF70y44LZcMiW7HDa6UPX00BHUnnEPW1URLW
NI/MG2ObxBw1FQEN0UuVdSTgWvjEcHAHOe0EQ2AKXzI1961+RYrAWvYmvX8NuV4EUF49cpnJBy0Y
4Th8l9W4CUyIRfqocmaIXubt0Cj7IurChxni+tI4v+ucVL1IjT5nqex7h4XgqMlgLQClZcRntHJ7
042/FTisXjWRTaxNy5vb0LCgAakpf2wiEuEaGcnJ0Ojkuan6AHHB8Y05D8JYPs2asycIF/lIjBRL
ESrTVlZISvaVNdqwX5ppCOY4r/eK8xIrZemZaRHu2rykPyPLvWkp1WWJ+cCxpzOYaNpdNKU9aMr5
NKifrPxj351tuRvaxy4jqrUlr4t+/s5y63etl+BZACQ5BqHHvXxBkWsAO0pjnxTPwqMa1PwF/qrn
Epjq9fNUeKkdH02hqJ4E2WWl4gWQWCMQSYL5yqmPGjUoU9JXHIihqjYcNSMyeW1+jVz5GUZNC9Sp
+k6Xt0XPgK/l8Rfi3CLo9GciFJ8lekmmLtBSx7MLMnWdbfTT4AT02qZ5sGmZIQK2Qv0v7RsQJtZ7
OprXamJon7sXofO2QhtvDZXqn3N6upOkDvd1dwmXgQDZcj4Qz2uRLlvGx/k3ydn0q5+ycvjQBgLl
1X6+FymV/7CsuN6KRiDR6Az6BGfoEsjkgGYYsGHEPuG31QAQLP2UbCSvrQkFVgzlVE8UWbHQGr8/
sO3VILdp+BMpcDbqfVuY4QPZhv2O0U7qT439bE1FYJQDJwIFDG2ev5Fxnweay8C7a/vE67riFb0o
JseeNfSUJeQlod60WoKE15xYlNHTrlPyF2D+D6DTHK97lRYEuibJ8N2PJyfRvysl+y4S/atrDMIC
W8j8KmsoOtyHchzmvVMwLEg0tOxOjo4onqM3jS7oVAD7G+fqUU2ba7M2qsp5HcT+MTqb6IWRXzhG
KttJ4cG9a3eTYq125/pOxqmXVBbdklWo20TTqdK4KBRohCzgfbBeOGtakZ9qp7ZI7myEGF6dV9ci
q/4Whn1qGuuzS1h4TeI+dvIiEGp+RKhCPyjsyWsZQ3z1znjTk2YWgaoOGhTou8FIIfKMMgsshTR6
XelnTzHLKQgN5cuBbBSHEiF6YuwEoVJ6b1uHeWqfiHljDF2IA12Ag7nQyYzL53JS94JU770TW+iH
0awkJruZUr25apXeSD+KnZUh9ksaMbTx/GVe+jyAP/MUt8tXNVmvejU/SMvXC6vZW9F0u4DmzCzI
cx35k5pl3VZgrJ2qgzNY6UzURHfKwhCZtnUYEyVwErLu3+ek/nCj/Mmqh8tkoWlUx5e4z48dGpxs
Yp9I+24Pkg00jbzEgAMRtAFGa3MzyGpW4EobGC3HJ1R5Mz82XTXSxJ1hxsGHBhpAdkVkfsz99EE2
deHZufLcOYBs+kR/74rsawSnZzTTO/6yP8h20cUah0Ump0EUTzM2cj9Xq1/1ALw8gcMkMxTVbI9H
QYjYoWIMgObPoHfULQcGkMDUulM0DA9kGpEh6NAfH3v7Tyc60BRcYcnYJuq9FCB/ASh7ihiJvFRL
sE35Re/Lhww0j6cto7kTrnuYLPf0XnQA+qANnarJ7OHtZ4jlZ+QRMTmapLGfCcWorviGkfDZYNN1
jsg6pLNDV7g3v9Siv2Tq+DbwS7H0e00QYUD6zF/cVjlz5ntEXFZ7w2Cz6aOrRjJ9ZeqHPh2PUxXu
u2M3lvuOzcJJgpU/s8PJY7aXUP+PoIDt+prQpTr25KmpHcFik3vJKlifg5ExTyn3Y8LROzrhnzwn
QjlDn1ZO7as19Bfd7e8HJ/fJc3io++jDLFg3YiEjumHM32089fBJK+kzmiHlQRD9ubBvMBEAG19S
NrTaSEUz7RxDRWA8HATrjJPLarkqrkSPttQBiUqvisNleLV6mspL7kweHJ67PJ06r7EhAqoCwZFR
RE+Vlf+p+6n1ij4fg8YdSIzEdNjG6kmq7i/boIicY8jZZSTPRkeVXQ/hx9Bz3C2DvreAedudvDXo
3kFOyQIQd5aSMw1tQlCiaKdA7r7CIEToFNFCM+gdttJgI9tsRiJPFk7oWhEMuu1i+HccT6ZjERSP
XQEjSmaKutcNmA1dm/wiAL4PYdtzgaOSfHC/1WkYLhogMlZj5tEJ+ydFzGA33eFD9JDGZyVB9zJ8
tJ27jyRI0S4ho9jN3CCnRdAy4MgRxgelqnDwUIQ1IvWbiI7AoKoFHevsWCzSOREy+WonwHu4gg+y
/tZ6auN55PCs4OukyUUoFQlzIwzFlN2lSX5pnH4C3EmomsjvWZLmEiXVX0JGY09oA2Ml4znsHIJK
yt8a5DpnaXFJaCSChYlDPmd5O0TN2aJYjPryKl2GhuSLgLq6xUD0Qq394jC08M1ozYrQp6/ZZAWQ
OXK6Oi6XGmsOMmdYEwa5mlsESKUdHNXmNdMbjo7Rt9pFvTNlMVGM55knHGowK0e3ESV/Jf3s/mxW
KyHLnOC9TeOzWY07TTcnCitCMxIbtoM13CvjVJ8SJbs3IgpyMmlL3SwPBp2ppllGCtpYHjBpG51V
BDSEnq04+g3fCnZqhmYv1hqOAHYa5S9Nv8+kyk6hZUwkA/dMK69FDcYMxL3wctS2x8WM2qCDiOmO
qZ8u5m07uGhThz+mckPU8iUhmLWkCQ3wEe1dVu+wMt6nUoi9WjbvQBZuhnKB+FytiOaPRhBcPbka
Zv0qfq6FTSWEBsqhSeA1akTdWSVgJpGgl84B0ZJJNKQ9+qmFuceacYWYn+kAAlKOM5ntlr4Xxvyk
q9alSTkCY7ZwJgiVYCr5x7RDGeQ9xOFiF2vWIbGmj2W6QTnznKNI9cgFaXaFxnYiSvyKEwPZyMJ6
3cKr1M9rC958VSDzrdo2H3rIm96dFW1vEXjkuabyKCqxlwBu15NU5cFBxQo1I6A+rHQ50j8yTmyK
cQYd+C5j47duKfM+1CWwZCykEA1ZnuY5eDsqQtNl768UvAMUJsQmxvhXqPH7JIaRlBl/DasvPWui
3W9CTeK8SQvRBC+oqw+Jo+pQ5ewgI+XUU1z2EtvUP2m4/CFDuT7LjKm1zuB+Jqoo07VfAPuKAKkM
BkpDC9SsMtcf2CX0iANdZ7DvZAdhwqXVpuloa9KhDkhrH9RcBz2lf0u1Bhx1f1YS9raqFV6X189p
XmJHsm4AYwZLRf089i6pvjQpPCuPDyOJ41A7l6uFhL0W37PmftXFkgYI2Wp20+HBLsd3uxu/IIke
l3n2LV37qKbEhJY8gujFfBFOrQmfZCx95iBqLR5lZj8MnYMtIy1upTMwQGlUBtnue2r2JNoXxlPY
/xqECqobhigJYiTuqHYYTHF5m5viIjSLQzfqyXNijtGq9l3NqkNW5RjEiXpP4MizLknFdIdyH8Xz
rzg0JVpA+4GBCgEuaQizeXlz3F+OpSAS0VcWX9FPft+nFNgUmODroiDVq2CGYkvMuSfbgXlDfFDq
8rbMn8HmuQw7wyP7pN/WsbGbUo2VmNR4q56UO0W3DN+56SKAnTT90C6QDe4OaE5Kezc26puS54xa
Bv0QTjD3ppAwvBwMWmMPfiT7r7hBem8aJ+qLrswpMEbbM6kqWX2Nd2p2opI2oQ7npFQlrq9V0uJr
yEPIXcUP0eaWjaH5jpN+z3b8FjOnnOeh8BUJGzB19flkz6+VSPJdqB9ywUC6xIeKBzXaWeTAVGJ4
y8po7VCz8g9T/muu1fpcEJiVtBqdVvLqlEOKiXS2sudp4uptkuq9r0dKDmn1jAk7xsMxIdGu7cJQ
/q5DMjKyuL72Ubw3CBLZu/N0rjP9d65g2I1TyO8rb6jpv1AkPTMQr/YKGhWv4YjfuYrN2tDlUBrH
7lrOexcK8DzTbkfP1QRhFkFnq7AFNjgRcqZaaYf3Lw/phSTJdxXmF9VWgJqnNclCocnoKemOMYAN
D9GS7bWV/j0aYKfyZ82yy0NUaR+2phztZaJ/4qLmMervqgJ1Cq/7G97MJxX1uG/0+LqAHIbsm2U+
abBQCJa7NibC9X7iasqhiOGw/EQSg/Rb/iXf8hq6RCwnnKM0gs4Lab+42nSeW2AkcObIkjfaO9mK
z5J/FkiUhyRz9YOyRi7H9XzJTRXqe1IO+yRhnaZS+9f1+MIxigwEUf16OrR2bTQf+Dmm4EME+DY+
ESv0nGm6EpCAdXjBSBp6YxOiHvp2p9fGMV7pbT/ZxUC1iTDVXFCcEV2NdeKcZy7LVE5RoUHBy7GJ
yJZeb9Mir3lXLf2j0dBSFWgmaNj+qth4XjkaD0qe0TIUxptkbqlFowxI/1l5Km50iU3xFC3WUcsp
0EVEKB9nJyoASHusYR0ddmszGAiNIQnTsLp34+ih/sOJN2TyM+KsnGL5kAtWalaLnyYdiUUR6lvc
EtQw6xV5UOMTANJ8j4brPrXlhbECRj8lv4o86gMWgZdxJbfOxqP2GZXOpz10L53KjpmZL2RfPOpW
GYiInEIigKGAEyQ733QtRwu2LhTix85Q34be/K3Ykr4ySrfOILsuVWnGpFz/7SUxcEzIUzNcswYO
OCcAZHArvFl7D9fFq6NElwVSIUjtS6ZbC4277qtupn1jKy85kcSeHRujP1YU3qqJmiFkb6GKGcrK
xSouVM8U+U0V9r9LgYUiHhaglMif2uHRzsXZKKzO15WBmqpEfq8CqJ5SRQnEms87uNoOKzhR9Gn1
FRfxEXDFTZvEezUzv2OnpU/VMgUkSZUoxeSgz/U1swgUbZv8VEsiUwe13qEK/8y0DrmoTkK3mezS
jMFz2qN/C0vAweaOX+E8xHd2UiISHi+losF3srTYw/QYjsavsMdCEYZ/l1J50okSmqwqflKyD5iJ
pbnovhKpqLFG/TrDHguMXvuyh/6ku8ljNTJZxwH43Yfrxo7zj1mTr1mJr5q0BehXFX9zMl7nbLyt
UuR5YfRJCfFJsGrs2ZXcm/X8MdSrL0/lQq4ULorApYI9rqO2ozZfO5XTgSleHBgzrVk10QmA1+km
xB+uSSJF1pWXIidOqTJ/Fc4omKAr70s0XtQGhLRb3uqcwoXtHPqqcvxiBHJX9rtkTN6SvBX+38as
v0wj/x3WNVpLvXoooDX2dsHJxWpJWzJ78HjnpRx3IfnxqJzwamv1GZ/Ro65IxOk4f3FZHOcRLGFM
NmiaqjT1hlKyN6I5X4QRqMxUYXBFeEHK0Vf9fplSkhKTbL9E9hkH5aclmo98We4knC/GatYtR8ir
lUFrU4bALSs0mE500NvUt8cBwbFCWlS6XDEv3UCtXQ6NaexM8AZcfzTyKHPf0Tm65KLKI5kOUPSR
gU/OAGSdP6o23F+TTfPGpp/iGVR07MXlrZG/DCILCFC9b+P+LZaMwNddcJmJmEJYou4jix0F/8R1
ycMDHfG30O6vdG7vQkD5rBLwoeWNtiOF6JyL4rGP9fdisgQLvZiyFj+V40J5Ej0XxjJ53KQCkUpT
huZxfWQ19kio9lvdp1+sfp9wgfYnsPlkKi9hgO/lzawvbR2+Ux6gx4gpUUIa9ReFQU6rEbYyzGa2
cwr9iMqItl46G5QMTUQ+pHKp7Fq5stZ8nQp6u8tg78nLLoPKtEbW9JO7LxZQNIvIs2PZ3paVwoCA
D9g5mfLFuteb8UKIJHSO06LgmyxAVhKSFU1OdCOTkUUj5ARm+4pfpyaxxbN5mLtCu1FyJlgNTgQm
ETYLNSdWsWdoh3l2mxP2uMRrZzKYJs0ofilzBzTezrrD9vDfc2DoU47LLg8DGwsHIP5a51rVEzZu
FxVZBmv60/TmiAQYNwEWlj3NfuPOp8rGko7J6cOij6wJ9Ke2MShH/p79olGoDiKk0wfEnqXNy5K3
3UFSobcj1zDZ0oBM+kfyhT+HPl+dXVx9FmU8CU26Bzv8a5PZ6c+59omOjGtNh9wtVUVEznH+rgwA
VSuD0t4atT9h6XDQUGEXYfjbSMXg0yJyArABwjWAOKslf5PFaclpbpJxLdli5RzbaPhC+yt29S/Z
Id+eOQmHQ3iCxAwgnY5V7+qvbgb029zXs3LbrF+XrBMYw0I+NUK+d50X+HlgD0uSJZbSl3N6WVTr
V1Hf1amQXpqPj2XE9Dl3nFNbC1qa9l2m4ya3ne92MoH4R839bOYP6To6cJWCtuHUnoUajX7XGhwR
LinwuMpuyMcogyZqJmb4fUBxPXJYG6dSCgJ1TFZvRyOKBbAJlB2qBZFAs2uYqJlhQ2iM2l1q1ndt
Kt+mYg1anFJ5CI3i75gs3W0PaSOiva2arJSNyOUCOxvMBwxj58bqWzLbt270V+8MZrIteWgOC846
cUpOj+ljMb6ERgJdyGGNFkdG5GGx9qYelsNUTb7jpqydbXP0mKke0kTVXjOXszXsWFa3tFimgnwo
LTmLge6LJcWVNfaTpRavXeHkO6UVCUKL6A3GCBZ2Rz/gZlJ9hB6cBlfRoU3sEJ1DmlSDv7Y9d1LH
rK7zP9bXaeuiEAxpZtmBIFN+Sj8bzML2qmN9Ljj5i5FWZSgZroBQweLOxH3sJ9ZwCrlLTpk7fmZZ
Go4m+aTlAAFVA+SLrGpkVTSszPo7SxvYL+V4zGf6zFpuuiddnPqiH7w5YjDVLTSfbDv7HGjycbWp
FK9E9NDlVXyKUrkW0Pq7icXFo1sZgTuZ2nu1KBis6Obvah09hR8NHRZfyxRq1/7S0bNEJtveRFgD
B4qRh9Birywrmp2Diu9EXiX+Oh+NSr1zSxNK+szYw1oTa4aGjl+yDCPzMnYYyAjZoY2hVFDeeVOb
DQ8NmelBR7zRCuQ/05e/jczGzwf6NhNEDW2krUktVZ9S2UD84IoQNyL0myFRb/tR3RfUlN5s45xO
FhLLhXrn1sI4CHVo9hAiT0uT2p6VlbtYJ7Blibg4RJHoziP99sxB4J5m04tVIjJV+2emZvz/ywXp
Dx3ZMOnSm7yirc66FU5tahG9IvewGKBINGVy6W3mp01L0742JgVTLDzI3C12S29wMR67NxA9u9Jc
688Ka9wiT2bGmTRPqpfSWoyjrVeomUU134hunQm1yGmI30DDZ2ctdW1OnjjejZ2I2S2UUWDA7mgE
cqCxzLLMlyJvC9/WytAHuVKi5cT1Wqc+kW0lAKj1kLzLJ74imzmEjbw1fSHEmqfQXEyRvvYW2zbU
euuYJhkCJg57bD4vrcVf3Jh8JX4iOjGRxWmNkYzlyFfTNREWZ8UF1Od0jqoHlRYKe1TphfxXdnHW
gfvuWpZ7fLdWz3uCRiRTZ6osm1nPznLqyk8jeRQs3IkXLohYHUR5YFhswIjZu/K2iglvwSv7qVqi
/1Xo4U6m86sx4rqUtnzuQryeyIDaQ0kQDafo/m5KFt6k/BWkBNHWiX7XhjUEtjPcRMxQaRy6OmCU
aKZtbtXf8JvZRHN6L9VBIXzawQEjHWI3SowJTY2eVqdDpxM2MpCwWbInmyG4NQ4kXP/1rZh7TjdT
qZ8AlVQLZYXJPidq7XuKzE9V/yun5Rv0DOEWgMLN5n7pLBUyTkgfOvwEvsVPC93aqzkOCkaG0Gs6
TCb0PZRRXkdmzBYpPmksd12svLutcHaD1hK4lmTVLZM/e5cvDul4gpkOYy9f1ah0WOdg7qViZV17
AOwjfJgYWcBl+5Qa4XxjhSqzDZY+okSSY0fVtFdgwaNDfuyVXN23zj2MCwpDdX6Rk3ZcOpWu8NQ+
95KJiDX2vh6VnT+NrkahmC/89tFt3PXvucWIzPiry+TeYbXPIpiropQTUiOWA8PEADp2FWr2Y4tv
/C4ij0SpCLMm3CkYO+W7reS7EZHrlYe32YC2Ugzfo0NDv05pwaOufOppCpD35sL9LS2aH8azDFke
ptAbdhh0PpXVvRbb83myiS4o0vRBETX0fHNml1vqyquQogSaZM1nr0z8ri7/qMb4u5cqFYs1HjXO
PYcVuj1W+W+0G6RXQj9l3svKWLfbX/xFKXtVnNJ+MfNDDAIXsWGQKemxUAl0bkPjvunc9Kbq2LeN
JojYyN5cu8gDGYJrjWvu4n4cr7WzM1DPBs4kSNsYPue5uuMKm1IFG56osc+1VYkOpN7P6WrY7Vl3
ENqGQH6pv1NMViwV0kdddUM/bmi9xpWZcI/GSR5Vw11p4cxVvui1jx9KdGT6qoJ2ElfZMWZbpvLL
tlc2i2Bp1HYI6yT/FU1dDpG7dHfJemPSfStQ0t5sT1l5Q5QRnYc6s/hruzWCJpyOBfJHNLk651KC
1R3FheLfyjmoG87DYa09pUOSsh+orx14iUDTdduPjKNjWWYgFvc1SmKBy42edtUV464NWcgUIz6I
1Gunqjk1U/ck7Xo56KmR7GSbXyckY8yOmc4Zbd4cOHgINnaGDI7wxKyWSRwlHOdYXPpgKugO74y2
G66ydn7lJRu0XHKvqLX22rt9TYb33uGi79QwWXrGG1DH7tpwpslPm7GPp9/joEERtxnL/w9h59Xc
NpPu+a8yNdeLWuSwtWcvmCmSIqlo+QYlWzJyaGTg0+8PLb+vbM+ZOTcodECTgsBG9/P8Q9xqT4YN
srCsv5YCJRcYXSyFsrVXOeeMjNiqnMx6yaJ17UMd7EixopkzG23073E1rny7a7AvvEmqdtgg/A1y
0b/1puAU2OxV2JZtEr0Ml72SEI/R+hsN/wEWOcM7Uy7iUY570YzqKtqEMIwdPKUj+U+T91KAgnSl
jD8G/INj39BuI8voVk2eBRslxRlBaO4PxwKjmTVPQ9P5CxMZ5KUzqkunHpmfjenNHNxdZWCTHf9w
bB7QKUu/iwFureo0rP0UTIzyMTj0RvlYJYApGh4uvX6Ax3HwKhA+gR+u/ahCxaPVF45nfp8ZJyzE
USepPd1Y+rpz1EFep+Rf1l1g7z0gPzcQFR+12WY8KBWy7QU3wDHf6hSyJTyiguDrZvBdRG3i9MGz
yVPrDh5FaIHc2MV47gyyB5bpv4QXECjMKku/n9atDnS/q05jm6RbYBn7sfPP2IVAfSEWkWgDUB2H
MYNxfM5y672ahpNptmdWqcgWh4fEpwdPpwIgqN4kZsvTPa/OyKOc7Tg0Wc7WGZETYyesZq8N+KBn
w70yTtqpBQukgwPeFNEuq1jiNp7xridGu8jt+lkpmok4V8LLgPumw8wUgJ4qNzw05NKIub3qZtMc
Ncxi49AdN0rTeKt6KpaeGfK0RNcUZYZlwFxfVFtklfZgJnmVJ6oOv7/8mtrYifmDgeO08h5Y7Wti
Jt+aKpx4+vVtL/i/mBHmhfitb+yp/hoYBCHjeKbTx2TQDDye9MINliYSZUQYyNha3Oau6jYAn5hh
b+ImfuT/f+d8q8rKWwXECwjTEvSvPXWh9GyrrOB9qIe7Wnfey7R5dsf6niyEv9RjBZ18B+MsD0Up
4bMdMLUZvUMeVcE12DaBZGN54C7abBJs+VWyzo5vHBBK+6b5vbsUOTixOZuVN9Dz2amlK2x39t1g
I/5wMxrj1uEXlAfFNmPi9m3li9FGPxA3y4k8i2FbqMDaoL+H1Xvu1M/4TBGNzouzMDeaz5uTOR11
ZW+XmR3qx/k3PXHBpg/r1o2A1KlmiS8DvNNytp9RRgB2vvbm6O8kNN11OHmnAUjaKteQRgB6HQkV
TK8X3gzWpC3iKDyVhYJrpZEdbdhqSS6ybTNa6hrYnMXqol+2ub3V+iFAbawUWLCIO52BUVjj55+Y
NxWb0gBGJ+6OIcRrTzTM8NuxjN/DQsyiU83eyBX+blw5TZsoDstbNmGzB9rYP2lT6B2IbCyHGu9x
14q09eDkD2FZXYwWIwhkqvka0arPwLq6RMvhe1snO2ErJEiXL6NRxbjKSI5o6l2BfyP6N5RkrAaS
GAPmTiCntqJRynVfnptJ1Q551m36XAlWImFRVta7ItdYtxITjvKI/96Qr91wOkUZE5Afinytls1N
4GLcHqjYLoA40jylXnupAl25+5IO1brqapYATXBRNBb9fV68BST0RIwZpRco0UoZ9Ve7EWdTbXaZ
l47rRmO9mzaJTTzIgCyUosji95cmML6V5iEwmDXxCXRIh/3wwDgUpgXNvfPe8Uh5JfhlCveJDMp2
wAYOTsvBYFMaBiwjhkA/Q1g5h716jvoWtIe2L4M022iEB+zMvgy6N0N5WI6WAiPFEaxrWenP9RA9
gLBkOYoOldV0EDVy+zafjHvfiO9M5pSN67TbpJq2Xqnd+LzJIYsu24IEGdaU6zgmGoljZxxVC10M
xgoYJSU3YLFTgoupM6LmcLmjItyOnbZxmoZVCcFGD8+CRamkR3Oo3vy4e0tqchXxtNDEXSralh8N
lD+/+KKH9ls0WO9tV6DXr68MNS23iN+TLxsRVhDs2u3wGyFZEvZlXhE8U85GMT2ElvMUO8NO1Y29
CFmqKo1+RH4HuocJRqflhWjVbrs4/tBMZS3UkhcG0hCdZ24swRtW7b9VObKByTfTMPFhS/YEda+2
QyQubYrnyfdW1TiZ27DRHj18WIXwXsJ2RsRH4VHpAVIAtMMFIhuOVobvaaET4M7cRxUVt9Yvzgge
dSCvunvREYtpAsiwhWOfII5haOeXdxlEhoU3jce89VbRZOGiRBcyJkcDnRTSrO7Gcqs7w8peqxqv
MkV10NoHkKZ2D55JeNnwoBVY7n3faCzYrBVTLhloNBKA4ZqPCQad0E2QF7OM6jVX25UCSlXgGjpE
+tnWHDxD0Q2Mibm3pb+bX3nkBZ6nPLEWZpjDTYfq4wvrKoz61qoGd0mukW03pnULRRiXtLXrdQ6m
p3dBPg7NQW/JBgekUyrlO0oOWD0SW130FQqS4FJ1h39tT748TTX2pc6eEDxzY6SVvNembau1T5lK
CAxVpJmRvlUgdteezaKEhWIPW2VOA6InFSE7oQYjwQFWv379Vbjapq3MY+s46KGUOEMmzNkIWjgF
Ac22OfWl2Zy0ImpPBCAm0nq9sgM+0i9qpRz2WW2Wd7GpJHdsq+dzWVHU8B/RKeK1aftoQfphoC0r
S623P5vpqAzdGltDcZZVwAHIQ1jmy+cgcR/EzOPusLamurwjDiPugIvdlyriHbLKwN71Vnjq7qPD
3CvFwHTDtw1XnwMRSIel3+vKXvYDbD1cB4F9/TyqPMAt2YUQKklb881kXW3XzRKEnYWMy191aeQu
NUR9zrIH2l0jaJeYgLaV9Gdz6H4e2NtdXTPvb/6oN1kbIKXTk9D6q78mbFQszCN5Uv32szrFWu02
AGEkB5X1aTFiPRVaF/Yim1IX/iXG0/NB+ACnirJvbmTR9opk9oCb1tEQtw9eFaQHXRBLzIO+5c3R
uFc8EJYp9JtmmTvDqVeZfOWlY+XVywCw3l4W49SLtxAbzNXHwIHfH/EqJGg2f2yVojqXaB9d5Ue5
XvlM1sU8yU/qIywbJ98NCEjQvW9FtmM7rSxlMYJ5euo9/TETCt9DVc+G0Op7OY7GlYQyKnGUA1k5
oD6Re/5GtjaxtRzB9MKqSYurPFipqDZJxU8LqawwXLZ2gdZFn9VL2QyiubjygdGuwoOZWXzuk0VT
COqKpNbnOEk9DuwH8i1BCn3TNEZ0JsQebop+SC+k4GfkQFlekahzVkUQdXcJkpqrGlWF+7ES9tKH
ffPA2qtaBr2dPjVE3/jdWf1zOKFn56SW8yUfrHyRKm3x1azKd0xloUtW+bPbxdn3ocyhDcbGWz4B
ZE/d4kczsKLIyKmQ4SiWnVoycUzqxR9Y0SyqI9EqILkZKjSmHQM/wJqY5U5H76nYhuRC3klEHIxm
Em9p5VwdEP7foj5+cfOwelXZE7B6q70XndztIonTcROVAdYoniaumMmjq5k6TEGz4bKsC5ISSuWk
sPjphLjKBi3QHCYJv1zLomyoIoJDcZAqLHcY6qNfGQxrG4jZShabeYDC0d11N7go6v39GXg9F8Cn
yaNZvSjC5VQ56kYxNFSI5z5yfI+c4HYQVvfxVWVDXvvtNq/JackucvxBUcH5dyH5/kKAZ4ORvpu6
BLtIUqBn3IKyXSusGEvQMjzxM1PWjTLE94gYRMtKs5qvWarc6lbZB+SIr5Prhz9EZr0C8Paee1t3
sUBuoM32TkpUxRMHJS+Mg6P37obNa8fvP9PJixvdl97vvlgFUi6htYY9wD9oSqZr7pT2y2DrxTII
+unO06Ji49kZcjtZ3d2A7ne3uDb7Z2xN65UhEvUJRGGMYFJ4EWpyl0+6fmuUGUILht2TmiAX2Cah
uOXBIVEUFMltwtZpa6C1cEoSM922ApWUNCfBlSX9eEoso9kaOaiC3CT535padtLaUd+ibBOcNE+3
t/xQnGOSQAQomHD5ld3kgE62JdT+nWHF4ZXVCEs6zbG/B+kNuhL2W8M+fFE3wXgnu0bWpBCV+avr
0NV/dDWgOd+peHxvu8Zi9m2Te9BT8RHvs23vo22K2jLhDFlHwHPbibIP1z12oauyUsn6+f0102uc
lWN/WuvR1F/lAXtZZ2kgJ7GRRW3up3UwcQOjtLYlUxvG3TGxbFR9gr0eieHjujAmqOzqfnVDEvxt
ws0PoSoi/WD9L03pIXsDT4ndoLsrcFEBY9lDBoaXcDVQFV4B2hnWsq4vXP/K6h6MPoqb5IToJ+uc
3lj1I/JMstSHfnaLRNlOluRA8NO8XYx7HnBmxpAHy7R8jJv5DX3WgeesSOXa+r79ux/5j5WOtN1Z
VpWemyPpVu2KCgv1IU2blar3oCsIoDQbJTb532EHGa5hI8LHVKaEWJZenx1eCwAB5kpik8nyo1yL
CgE+4rgfPWUR4XxCTfPhcwjZUFhBc7ZJqaM57SID09dnzR/VnQzc50rKl+DB/DeVgWWrO0UjxC8v
lB3lQTbAQyUdPF88TSXw8cSz98G8ARVhZdx2xH/OQSaAtaAa+JWoYU2SxyoueolQhTXBxylaEo6G
k7/neuFdowDijSeIp8v6zPHukftQ7715uSsEtBglbOmfF4eiRBXKGnGb9sdcrGV9G7Ij6tvymSyO
gzjRgL1qTOoys7Cc1cJeOdQOT9NCnjYjzqX50CFlbikHWVXFCa2y/HEqaz/bOw/iWpopP/6ol8U/
6izd1faZSNa9SwwV36vxEOrjz4Oq1teo5W+dTPDiWehYX7QY8oFaJuVXknZvllnar4qTPzWa1uxN
2zC3rhaHay8zUP1AA/7JLDTSZzA8ct1lPg00dJmqNHrG8RJTYyZMUBnKujbGg4vKlj/GxgpUOPNf
PtyOQmTvY4moZ1vrXwKrVkGQFi479l656Z93utYhK6qSul+ovRHs/Cxna91A7XL17LX0tBf8yZU7
BLOLQ64jMxg5E4CEod2IrEyfO5Uk2qik2kaBwvXV9pcMkK3b564KyhtNVOlGhSC2L9oge3LHcU8w
Mn/VeqOA9eT7hyzs4jvfDH7Ij5t0l/+gGIqzU2TdrR+QZRjmC+bvAYKSnFYMNjC3A3OLnOS3GEnS
kzwY+dCehNkCr7VcJA4UdukCgOTJ0CNzWMg+cDnnU2DacODMw8/i30PI7llZPmdZWuw+h04NYMGm
0jXrVkANGIZpj26LdytLeQIBzemQvZfFuALFAjx137v1rUNCsNnXREBAh6nRshBK9Tx25FXj3BQv
zkTeOhrS+rVIs2dgHv13LJpPLevR97qzoWTlAQ72xbQoXGgCC4WN/ByO9gL4LdkAQsYNzJlun8ET
b+Apz+JyhSNQmNO1chFhLb2Vxc+GJFUyfJDBWXaEu8/Rk9JhI24gSH107VB4m7oE4tsPdr0PjfZG
luRBdrHmfrIoZnaR2QfEyxrnGg2qss9deF0ZLHV26R0iCjrkq1U0N8s+leKryzQlJlpZFn14rX5n
S6/cfFyia+my0gPr/NGZ/9OthrOEVVnOFcIQg/z9GR/X935W8WTxGTWQgsNQNv1m2YDDvguSLL/z
5y1HpFZgdf6uc+u2WSWEwIDuIAkHc0W/VKrrHoUeV0e4LM/sia0HFVoVemP2pawdJGVj8OQOD+JR
Nlqo2q/AgZQ7tQQn2HRGuc0d8K5pYwSPkV8467JDHEGPB3hU0Dsxz+mgug2Z/TCloGy8IlDeN+TX
/Pe8Y0lqVI31kDHWGoBschwsI1yVcQqBCKTAPdHM9cBYF8MyrPup8gmcOjo7TEh27M0RdTfMJl7I
Vscg0zk2jn8kPY/AaBSlt2VtV7cOiDVS6FX0TTjZTZXH1lNllA6cigA5kCmLnkuFAMLcwfn9SnKp
NUF1N/wGXuTjSpsZa1mOtX4ht0TE3RHpQ5/CUELAM7rGvo9ulNYUpEhSZ9uPtn6IeUcAh8laMtpx
cWR+a7Zjpjq3Jvdn7SSJcS1S7O8iVXEehlmyCD3ehRCmu61bfxoX2ezB0DqjdiLVmRK4RHVrrspB
8J/K+fDRr6nMAm8L5ecVsqUZRxySe9PHghByOznuNYjE9s422vC+tNGsiBB6W8uiPNDBdOz2jpX9
zAJCeOizg6yjg2YSDiQC0u99rzVxpu2Cg52n1akP+2ydZGnzpEfxd/mv1owfkdWHbzHPKsH0EaOL
+RoXqaKDOV+TOsQUqtisnyZjTh/0/ruZf1yTe6m20N3s5zXCBpeSpPkBSpV30JrRO5DyJL/V6yQk
RJwHm4R3Q4UbNk25bPrzlEWwsVLaaJMOImsxKTDh8eGqu6j561F5xkd9DBBhWFiqyzGfKz4PTRph
AAzq9WGCSLtuBxzX62gwjkWuJ+vIipVnSPLnnqfwzYq6i1n3xjO8hZy0eP0vXf2sPculqxkOl9KL
fnb9Y1RzUvFYL0RCGPFVr3LjUfWr8iHofilE3avW2fpHi+b90vLnNaVX9tu68gGhTKLDWbxWB96x
MP5JiKrmWp4mGoIA0XwovRiFSfesott1qJJ5vyZPczRoFTxVf6+VZZThq5vJIGTtjcpNbgUHKCPm
NiVVfENWXrmR9RDfCZ7KSi0bXHSR594k/bx8IXu1ttZaO9mhlrXyVB6Ea5Erc9p4UaKc8bO/bBm1
4GvrVeFhZJ6/BPw0dulAYE7LRH7xcy2/yDNWoU8NydSbz/rBD7Sda5C4l5f+3he06c++Ddq9CzQO
WmSH3eAkDxZCnzxHmbl2RIZ2SdPC/Zann33qkXTHn31ks61aiLV0GMtEwAyDBwXx90OeNyrx6flU
V0B8yTN5qAPeXcCTwsVnXae7ozh9lhN7SjZxho6ZvBiKI0pNf4xDuJIkTV3bTFcuObJfxmDh5Czz
cVDB15RwtZDr67zogpBBfgnUML+IdHTgiPvGyhv17NeGXdMh4PdZWxqGsyLTaqzkhfKAtHJ+qXfV
3FNW1D34MJslxxaeRobTzPNEuvGEGYJYyCJUpmJbGygtyaJuQhlV4GoeZTGyoxUvSP2h9HT9kmTm
g6zuI7RbGxMPuXjMx+daI9XLFsLZy1bFUs84aU5XjLLN+zqfPob2UrM99HFboqfERWQ8xjW6QuxH
56+lpagJFpZi3Pb4Kj3rPs4k//ptzfnbsgwLN2SShufPbyuHTPi2WY1As4Clv5VK6Bmvi01TBOCi
Z7H0D3X0WU/9syjqECaaB4RGtsqGaUiZ2WU5VfOXVEvznSyNmTgwVULxSbW1F7PWhRYYRRe03YZV
TTx7PdTOCJQpzJY+QgW3BUshrJN8i/RDhXyW7P1xoWOEYKeFO/t6RBdLqaMLeLOArUV/TfC/OCIg
f2iVwX1WdT5+9AZYR553EV3yWM/VuQfPpkpIpzdt4j4PjREvCcRHR9na2DGeGGPyFGigpxsTi52h
V9znCtLYJq/iYSOv0vWecGQbx7eeknpPU3yUH+kqnXpE6ZUM4PxRfhyTyK1yZSuLYzK+TPjOomFV
lw914K/lR3oNuTFtwvm67VL9yYQ1lkTuqUkNMh6qCrkYI6sTTtnOqRcWuZdYs31woeb9OKYmckN/
Nw8KGIbPS6ZpGplEkdi3eLUaFqyTsLsPwra7x2iJ0GEKONQPKCJ5g4FMP75+9tBa/7GPjfQk++N6
Um+NDqKlLFbzgHMWdx5LXtNXmbVEU8Tbeoa1bdqxOg85fHsWAEDtK4Vfq4pIZmvYwVt4bcOueMPD
KQMnGMxeAyZs26lxIfr38aNl1988Q8nfEl8H/mKLL4ZuiXWDMuGRaKR9KidN4IHkOV9jRaxkV+GS
59N71b2bUrzhRjXiTWJV/d1Uet1Cfp4NSTHtbPHql0AVFTGwGFMS61BDqlwXke0+Axw4ya5NrL90
rgoHUbc1vhQRHfk3FH4vlg77qL/+hoQ91MffUGSsqeTfUMEaeoxy8Q34brfxRWJuUjWZdoADspWO
sMejLHZVkq/0UNUfzab+2Tp5gfFLUU10sSNplG1gO5MnMZT4ScUnfaWOanULGL7fCy2pd8gmoyOq
ROnKQTfvyzh2z0CgzR9ufahTZXpvBNMEIuQxhHKunjy/uq2JZxYtggu9kb/2mQi36GVlyN+lfXkk
Modl1Hz2R7FF5BmbYbNZsg+gtxD9CDsCG2i/yezbVDPW/qBER9JG7jIl7rqW9cLVwQJBdM6PhlWs
i6bHMiJoucLwIoxfvMH9GKDfG46Jq5Y22+s5jno0TbCgc0nEASieoho/Grsq1NZV1aFIMDfILrLV
6/TiQAIBFf2YBBVKYJu0CqyTSXzzZM8HWQzT3j5MmEvKkqyXPbSM/BFJHwdl6jyG+j5f2xd4HIVW
tglxvVlKAXaYro8lQv/3UQBgstbAWUghdGeqH23PTe5Jp4cf9WXqLFtNr7+itgHbvHtDbZx3GPCX
a1Ca/i5AOmjrhml+n/QkORpF7d6MXl0iAN2+qqg2rZBx1G6RTsUBrU2jzSCU+qlStcegSnokdTDK
GnPv2YrxUIk1Jzm2pejxADFGVPvH4MIeAzJ2HlyhlfdHQ2/sqzUfTB3colVcxziyZ0Wx9gQE8wD/
D6xlZSbVXp9YVnz2b+s62qgNWzZZJy/rQlD4Y9RmW1mUDWpUvSNbb918dnNAUjl1kZ0hb9rXVPj1
2e2U5WcHlGVYmsXj989hasMR22aC1Ccvkg1tGw2rJA19KBcMJOu0Jh8wu46yvSx2hW9v8qgEDaHi
jeMF1rPLlu7Qe4AAZLEex3CNUo26k0UnKR4b0l0XyFT+PQz1Td201nM5BhDYvDttiM0TqQsk+AP1
BzAsdRtXJVsaWScPUZTXRzhX0Jbpq06FsfGnqtw3Xf4CFhjquefrK01147t+zK2LqX9riS1AnMGu
Yo+MGZTXubGoiuRONSN1pZIdWsu6jwa/fDFGXTvIElKK1sXLv8nusiayNHXPovXXceK0UEFFNMq6
croOImlTvwRwqD7GYHMBXFtML5Bf3GXlkZmOSf1r8wQUofd6/1ny/Y+SnKsGVC4+27rfSn9fJye5
v3vK68g59fd6T656ngD/7vnxeXPbLLjz31znDQHox6DfB/2YnGA2Jicr8e/abOx2yLEkp896efZR
JwYSZj3IBrp/VucVM/1Cluup+54GAPPxZzj5mVWc5Jk81GJEU0VPWwzE/mrwNTUafimbTrQr1CC7
iXt8KD+G+Ryhq5VxrcWzdt88vjzIsVgUdIt//uN//7//+334P8F7cSnSMSjyf8BWvBToadX/9U9b
++c/yo/q/dt//dMB3ejZnunqhqpCIrU0m/bvr3dRHtBb+1+52oR+PJTedzXWLfvr4A/wFeatV7eq
RKM+WuC6H0cIaJzLzRpxMW8463YCUxzoxYs/L5nDeRmdzQtqaGYPHqG/m0SutXO963jBAK+VXeTB
zYS7zCvwvmKhRL3HQgWTgHQTxIl5W02W8XHIJu3WZGq9ITfMvUYtybwFlV9uFS1oF5/9ZAM5Nww0
iwjJ5DIiKGrlO5G7/cnKs+Ekz4y/z+YeKKfkLOPAnYZsTU6+ru2bqC2uZQSU1jfHX0peru6t0Bs3
//nOW96fd94xDds2Xc8yXEc3XPf3Ox9ZIzi+IHLeKmxcT7aeFbd9q6a3uFvM57C3a/Ibc41YWyPO
ZMA2BqRD5sPP6rjykA0UtX9SSG6uMlO1ELwZ6qsXORUSCtQNvm0BJ1W7EFbfX+Wyrb6LtGpxnwmf
BHD9c0Q2/EnVn9KkaR8NSFN3CVhuWeu2TXzSfCiGsphqJFUGQ0E8f77GgnuwDtK6grzfWk9gLdLl
5OTpQbbmRfLL+EP5y/iKoe77toJo6Wu4nvp+g1hH3Z2IPv/nG22rv91o03MN1wJtjtiD59io2Pxx
o0NEvN0B6Zl7sy7q+wabxs7K3uIcvrJrBeJqISKwMzwVaSIAL3dNMurkBlvnLSAIFgAR7qDudgHO
LAH+WgcE77aJafH/6JHM3lV9gaatPYXZ1pXZHqUsQSFDYdr2Y9fhKBDhR/xLmUD2bShIjc3/IzQa
qivAiBi9hTLbWGpXXeUhwG3wlzrZWSD+rxqOfiMf6M/nWz7a6GtVmyIE7PTZyr/4i1o5GZxA6HHk
6+1q04xMIp/XyjM5AJ5e6v8wu5j6v956HnHbUj2LqUWzzd+fcRC+BZhIx77H03rcjWkeHAxfm9aZ
qQjebeM6jKfsez8BiBOuWV1kD7Z6wzLV1Jt/16vKfcLMaKV+jtOrqFHluHLAl1RuLKsOX9Ko0lex
ARHVKVr7IEpDhx5iak8Ti2Zur/02d+XNEnx0VX0ixAFWe0h7kU6rxnMbxsaNaeq9tbCwyFj95+fS
M/68OabqqCp3x7QMjrb1+80BqiTIhGv5vUmglEeoRKQrL8wnp4mKa2CO3XVw08cQMveXqM6VDewV
eyOLc68oNPLrWOIxo4cEyHx8JmxEeY6O0CBPk8XHVM1qvuhtdXJq3X7TKuMOXb/i2VLKFiePnq5j
YbLzvYRKUV1IO2562Cb3RWFb97i5IBVCRg2wM3U4EifbpjTblWyVF1TRsLGUxrqP49RcNRXoFsLW
2XKI03jPFGDd234+sa7wfcDVfVLBal+Aw2vu0bC12FD+1tfULjUJWBdDgAgGC0h8yOTyDKZ+cau3
lnczN8p64rM4HCOFvDRrXT0Svn2vei97aOZDOF6JxcX3siaLiLF21cDz4pX5A0DFaqNoULRkq7y6
79OPqwss/84+NBwUSkpdRWKtSZafKdOucepzPWjNRjYIHaWb//xEmL+/EixVdVlvabwPbIdAkmPM
P6dfXsbMLPqI7FRwj0FZTSZBHW57LWQpGgBqicST5tX6q94KbUX2ajjiKzLcKqGnLjulAukfJ1hA
trhngJiHuDWbXQSx+9dpJWubuUPUFIioeCJeyU7yItkgi/+27mMw4Kn+tq5dx1iPhpvu4AWjjG+6
2kGemUNiQIOLRt7urSogBYJp/Wz+lz4fFWbVbv+Hm/n7tD/fTN0jia7aUGxs5v4/VjZJyB4nRev+
ziFR8JI6mbfQrLS96BHaIWWRwcRPvfyl4J0p7bhkj6oKkR3q2RoH1myTWJggaGskLVDWWpjzEqKa
lxW/HIA0nbo2LU50kNUaO/8F6uxsHwOIqFWiaSdTV7MrGk5oG034bMkGNVN+NmSzvYc/G2opZoug
Vgnnt/A98J8IDP3nu+I5v006813B0Q76GS4XuqayAvn9ERvS2AzyJrXvEJJITgZM35XZawkMxRmp
IBEHqNbEELCu+HenbAHC4SQPUYFEZjAfZFFTBGokbmOvZIPvjNbaG+xmVVcxGXkLzJgIjfFLYVnO
si/JjlhlOX6Jg63Tls7zZ6/a9vuVo8Jukv5epQ/XKEBHfieLH8Zfbo7MLyjiP+tkv3K2CvvoPPeT
dWPtVofAVF6qOesGt2sy75mGrXtfD2K0W2ykeOaWSEzVnsQPQOO59ZfeHvqdLMBN7xhCGuARGL/y
OJX4hBFuyWEUfpnrsWe2mSMEPwYEPFz7K4sRhMBQPOxqYodyxVx23mKYS+qc7Jjb+rEc79PmRhFo
vYZBjjRoryHgXsXlbdtEzR1qjP7BzZwvUDeaO1mFdCGOgMYYbWRRNmipt4fD9vqfnxHd+pefjmew
LtVcw/Es07Tcuf2XeYjYPq+70RB3YYigTtPmzzKZmPc2u5jBVonGVdGR5Wa/ksnE0oE7pELVL2NE
5BKkOQjE2NHD71d6Vadewn48ehlg9aHRlCf00isQl257kkUXkZ4Q1WeAS051Pwb5JtKj4BniQHGC
TzqvQClqDiFY17EdVqAUs8pAbNG1hp0sWnnwc0hZnIJxjTwXMtQGTzluV+pd5CPTHU2zm1shtLtu
PsRRx8qoqs6yB7JO0z4l8A2mqUAflUUuXrKVpe1lZ1INxdlHdkReL68AlFev2z7DUnj+CHkY836j
YaqeOC+67rRXW/cCpHcRoBlAD7wYrY4kGZptRwX7sgctEHs/LLWX0iibDXMqvoRzNzDvCH3Bf+8b
N0NtuYSsMNcT+3/9HNYIYIPLy+WwJSpu+wT0dt2a06mowbuOokMOOCpgiZm19Vo59X4EDxcsBgUl
76KI3lg+kfCfhP+YdJO+8hV8JPM66HfY2ul7OZJFaPaXkXqSnndeORxTeCqIGiKN6yMRYwvE0Nz5
IOutCvJUbaEur9nTzzrZIPux41yyOTU+xnAjwHU54Z1gYj1nttnXJEUnXiv89yZG4m2YEKnCnmsZ
O2N4QXLI3jlNpe0GLEMvmo4Ovu672Vc3Qi/dzx8Vp0/OqLg41zEblpkZB4Qei+4BbZPgFhRY8VBk
s99AXXZYn1G0kWfck1PIoJFS1MAaXmoMA+PWKK4E5LVVoabOnS6K9KwKZ6uNGOnJqiHym5Wv+xO6
ENTpJg7pOLjINp+E+q1O/iadLBwj1eYcGqm9l36OWFOys5jrmsGZEJ9SD+g74xo5gpBRcu0aVRZq
NUW9N/xK/MCq5BUlEPfZTWt/WUyaeUEECAOStFZuynRKj8Af+03JZvbuvxsnTfYkEMU2QcxzLZBn
Qdi2vCuNLr9EEJsvITP3BRpNtwhrEjCyTh6sXvvoa0/MUm4kZqLh+MVFlnr6/8ydV3Pj5ram/8op
38ODHKpmnwsAJEFQObduUOpuCTln/Pp5ALWtbm1ve07NzbjaKARSJAjgC2u9633mcr5P0mjN8Oi4
GIvC/MToVnWHsaQjXQewWgZMZ8ZUcmy6RiFsPIzpeYve32kl0bq2MLY9KGYVn9K8nLHlwTO7Myvj
VpfJ8eNOY35dhIh0dqi+hb11GqgXet7eHkWVdU3oLT4karX8wxxd+dxbMmpQRQW3BU0nBkyb8mtD
mCKh6eRJoAJ5RoCDp10fHjY0YSOt1ki95EmlFeOCssIMh7Y+Rt1wt3TYq9aKJRx1o5IImxaMB8Y6
/1ZyV+pjqpIP/OMVoqWETiWiqDbWSb+2LvpWCpn/kPCqO2SH/Trh39ay9gbakhO2lN5t4whldRTo
4Thc9FEnX20HRLK5V3/fIUifx6Xrz6CJjBvW/3R9m2H/1B8Y01QxnhD7iyVvNMZ1BtX82xMsyqW+
K3sKNOGFEqT5eOgJj7nqpNSfG4PtHVWG0mR7+qMKF824xCDx77+y+mtcSxMNyZRMkyuHyQtB188z
T4WoglQMcXLxPqBfAqNxujmMnxuJNI41PxtiTi2bFYhUob3v3vr4RhL/aneIfeb7q0Vq6p5VPEHW
EcH26jbBN1OLkRUxlKwZlt4jfYzvZW1XZkDl56gV7HFET1oA4bwRQrx2t7V53YfgMbopQkl153Xt
43VFiX3A3/8o2/zhI9in0aczDVaZWCjE/LAi+RQJgaYxwczVUvjwjYj6H4+6aViiQ0V98BEPJ+Nm
XEbs++eGSXmfXg30gQ8frwgEddlNvYynbBhU/iyj+Y+nKSudKFq+4msbns1KGd1qYl7743p029wW
FKV/nXWK+yJVjG4/3l+M4AocxshfxfH096crr9GFX0+Xh5fYmm6qMpHOz/dAHsj53Id66HU9QXIQ
hM57RKbPJOuc0n2waE172ayLdAnby23/QJ1XoWUMhpEdzD75zdkvqf+1lVBWqCoT+oj5AjH3n7Y/
jm/TRZiVf38mn0IFfHcCVyKhWoNpFDe0+imO0puFSc41LF4R9YxYHtMibEHCMLeIQ2m4seJNBfBh
CxN+HB5LyD5tUfjvr4vaHrM7UDh+pC7NGcokLN1SYqa5PvcdBuHsHMy1BH5bDQJ1XeX3fX9Vpemv
Q03qsA4r64jturIbzG556bjO9BUvC4zjvZjL/bHPVfNOC6Sr7XhOoh7Rp1xhRhboFw2ELqcdzOUl
aNM77p7ijjD2pz+YUUFzQ+NIrawzZaB3Fm26GgwjOuvH6nzbCjUISD/2D1d9bwKRGComAIMCvIRK
LcUN1I+X8NZOLd7fKgtq4y6k2LwyoVApwv0WCmM83YhBfTdPkvTF0AbkUGa3nksoPBnGbu418YsI
wNKj3k1/39Tn+KLAhu1WMeFcx6WWO9u7/+qvrm9vFOw8t1vjf/0SwW+3iP63spqbOIy6T5v/fXgt
L17y1/Z/r+/681W/vue/Gcnw729fch5/axgLvnWfX/XL3+XTf3w796V7+WVjVzA5ma/712a+eW37
rPsjE7G+8v/24H+9bn/lbq5e//XbCxbwKAVbwkffut9+HFozF7RgMr31n7mO9RN+HF5/i3/99jiX
vDX8i/e8vrTdv34TmP3+Tv8gmXRt/C1D4aEaX98PSRKHDCLHimWqeCL99l8FFv7Rv35Ttd/XJlQn
aaLzGKLA+e2/Wtxm1kPi75ZlGdI6xRZFw5Tk3/44/R+JmPfr9teJmbUp/qntEum6RAkilIaEmc9R
PgUHpUVu08aqxwulfoo6x6C4EwgEqUpNxZfonzqGdRzzd5/2aZxThwoVUSOfFpxjoDDY+kM5Ydhg
r4UXRDVsDUXAKTxXDuUdVHb1qdrFr+EhPqp7bLIoqDKd6Iwa6zMC5kfRBgg1UiLJEI5k/T806pIu
fh6NrB07143BvMr0lJDGr4OyWWqxd8pUibimGNpVvbQ+KMrWt0ZlAkojGK0/hBHOSx3GqkpxBy4W
eT0pP+Aitdb4nTQ2/raWhFZnh1OjupGsSYA+isWW+zilfJTFIC3JPlDF57oqJl8Ix8lXJEyi8wRH
k21fEYz4vuoM86k0sVBttbET1PWwX0xEehubZ1uYbYTHCrLSZKdK2HYoK50HRE2UYT/zB61nwKPE
3zYrcbgqzHrcb7QeXYsXNLtV7CjwmvyPRU8wxp+NRN+HC5j4Pqv9bZE3OM5VWuh97GqkGCzPYlCo
y49kuRg2VL6YiZXfGwzGMEau0h3zj9DeiECaMcpeUVeOsawI4Y39o2/LbYdYAA1e1AGflUyandFs
YN4Ow55gWe2rA1AgIYl+rFnr2rbZIsnuJPkIXbT2c8ydM7uNjBpGE4t6XUiTULnjmirdIFgbRcxg
EvgDirVtl7iY7rIpeISB5nW1KB8GKe38vOk6IEriOcL5YL/t6qivyyhAUvRdYMZfTLFufRTZb1QI
1jt93dp2bYuPTalOnjScNigr7vDQW89fWxcJybfF2c58uypmE54Z1JsftvPdznJbe8chbauimVb4
DCa3H2copwKw6G3b6EZspxlNfq8i6vw3bpo5VX8QwLaT3X4GiRp3j8dht1HABFFp/W0trktIIepy
NCf8Bi1De9iOZXEQHttKQQGJlZ4u4Kw1xWRRoyLjoy25w/2pLx/eNxk9F/58kNc7QdPMyt/WtruD
qJHsjWvd+rp/28UVN3Hz4J4PLaoc7XqFYdVB1i8OTCVcXluEllMoGPg+1BRua11KyU8dY+nYT6M/
gm7ApqWYa6IvUAI2ae6myh3VNQRRLJ6xftZ22w7rd35fW/prECV4xX3cr1VicNduXwrHUYRfQXO+
fZuNz/X+vdYvp8UV7PMKvO22L4B6CARk0TD15qYJTJqKvOTO2Ta3BQZRP29+egkEespF2xk7VygZ
PtJA/N/gBIA+g1J8oGL4IFlQ8Lajy7r2abMgXW5bVkvUFTmN22YKFQMK6efd9hZdAkVXZf3Tx5/f
1jrodF6f4Xm2fiwxap66aV51NvxeY8uTzwiMMfe62PbNmDlCJScp46RDhMvh+sIFF39bqy3mJNvh
n17Zia/CIORHFHEFqXuAe9vapCZV87StEo0jcbetbgsibi8RXcaupVaXWpX1jdtie3f9sfPjr22H
BRODyqzAe2b75dM/f36dODSPnXzTR/WqTBPFxeEZqQCarU0U0mbLWx2Rxu27G+Qx3s93O2lZGdKD
FYqn96Mq5cV4NqOrz+z34xEVsnGjPJYzxht6opwF6P619Y+8v3Z71bZdroC4j81tbdv3/ud+ek8h
rMKlMTtJjWwcFFHYk/viIfurP/OxTx4Vc3HkpvuOpAk/C6tzovU2NUc4eFJmvGxbybpLXO9XYFSo
FNbNUeKW3tY+Fp/35ROdiq4p8QET31MurEit7TXFEr3N68n/5Xu3t30cKbf3fWxva58/6tevFIKY
g35+QGgEDBvHt5LWbDesHa6C2M6YqswTCvFJDTAoxvaYJnVdjGuvVy8IzDMBR5XDIOOvXIfYyy/Y
+jv4Wg82BKTWHUkR+dvC1MQbJaFaSFn7oY+FyPD/p83tQBHXr1B7qt28fo5Ykfcq2mTCbE8u4e11
ubjrRhmZWthTibPew9sCJvmPtc/71l6vSeuJ9ipbb3sjEHdU/fKsjZTO9ljnOq22eAnxnr1sqUeT
aTEV9d0zP8dwZFCKgUyUgVQAL1TQQIn54CPZu1UvVcqD3z8d4gfAy+0JqtUydeGoG7Y5WSUVGfw8
TQOTVasNr4jjbid3aAmCFb055C2T9201kmiYtgWjWs2O9HBxzbncI+gLvGr4tv02GiLZEluaajm2
8kW2/iLbr6Sv/V1KsjOxluRAUAlD6VF76xOlPvVYoc+T+YKAG5ynEXrgRWcPvXsvlaGvhvd4n4zH
dh1hTevwxDL6nPRkFdzE5VDvt33r7aDIKriWCXYM1heLdRzls1GiC2lro8WAKr3WJeuhY6w7z2GK
U+ypbKTUJy6rH7QwOtZaKPsS1ezviwXnKgv/em/oZk9NSxNXObil8nJX58GwT+bcH8bqJgZ7bJfk
k13S+XYTFMZ1gnmAI3cTPAdNy/1tsTa2vpVPPzbfD8Q44FKqg+huRVhui/c7YFuNdYIYZjpSpYUz
ELMN4cJg4uyI7dJghaLieT5ajiFj5Qfa5jhQF064V2PqPqaMl2XGrXpvXJJwmw6VqA10qLn0Bu4a
0Nc6VNsW+MjTS1twSLfNQhmkAxjyA2qA79UkXRWZMoD3FAYsolmD64FRaIStKJZ4jZ9zBhlPFVfm
p21LpLGjtGXdnVpR+36Mqt3ToDXZ4WPX9or3v5H35DupL6LsEjyP5rRr30J1V+VnmangHbeu9mqC
Ai4eOhdFLn6ZIql53rQeqlLOY3vRtjatnda29nFge937WwhZfc9Iuu22fQbGNwezUfd6VfS+uS7E
pVD5+dZVbnbMj5cidxmzdf62zxBUDldENmZJO267toMoZfp1aNf5gMhCZ0BcY2c9kXbDFFEHBOax
6LUr5FPqnjuFLh3gbNYE42HU0S/gb7ju65Cqmlj6bg632y4tlwREOqshz/qKjwMfm+NlxQhXxRUP
zwZ4LDtToOjXhuxCPsEcLrJDmOw7Bf+nnWbuxsfi1cRQYAQ6Re94aF39DrGILd2AlbQwHHSH/GbG
WnkCA7VjRQ6olmB47s7NTTueNfHFOktK3CT05+Ghl1+GARpVesjMXSrjTUrJwKWUHMjX5sKpTDB2
OnQyz8zBkE7m0NrwIazirEgu6umsn84WjHgsN6csQDiaFl7P1yHhfJzQ4mMKqWEunWbaB5zXXveL
M9NRQWpVTvcNQ0agMW915DQdxnaOITw3pQ2TfbyliEVLEkecL2e8HdNH+IiUW4VudA98pP4qwZlJ
nEG+I/IGzAijsh7ROMpiTEnw9bHxtcXaQs/Jp+zCmJI5dNuXJiHy+ya5asWv2bm4r+wzza9eTDu5
mOyKR9SJHQjOvuYkz9SxuckbpqwvbWkPu9IVKAyxWwzUn2F6OeZR/i5dFzv4pk94Gz7UrulOnrXY
0aXiDR4sUTu+MnY6zldXTDobWzyaLgYQXvUVSUzUXUgYLlW7FCpQvA+EIzoB/QxnwqrfS4ywO7eE
q+1+Re9xWcAbWe6wX1R36bVwEb7O36OH6q08q2F623hz7fKnQrN1ptn3XeFqF/Jd+6S6r5BfTsf+
OTjyreLDcogdvjDjEL+88hVYNIcKHJa6E8NdiaO04S54Bhwo6qY2oku8mLBzuJNrt2n2eu0FezLD
EIwOOJ3aFpClW2QASPbF72p5jd/L/CWEDSJSYknixwW+SIhu7L2JaS213YadEByYfOxgkxZM466S
IJ42z83pzLi2OK3iqDvFrT75FL5bu/goYQsQPCqLt7ouU52Epyw3xz2QyeAs8qxr5HrnwBCeO8tp
v8tneNvnLcgeL4xdyn9Io1MGZe27yaOydgyoeoUadQNvrXhRqpO47L90Obbw10WKX9XFuBe/VcIO
Yccuoidd/48hmXw1vlO/P4xOCSHXgChwChgKj45yKVk2CsbZOWl3A0VaJ2lPSu8RVgP9YJs4LXfS
WXCD56XxZSicGcX/s4XzorIeVE+q6g3P851VnYEHEs8Ye11nz9KriHEsPsRfLRzi/eFF5K6sz6TS
YfRzKFK3cqzwSMwTFFoEihc/duwjI1t+LA7d4GIfaTzoX4fr/Mp8qo9QS0VQDXZVnPH4C8PRDNzx
dtDBVtj9d1zsXi0eH2mHD2pQupO0xwMO8w++IX8+G5n0O9K54ivXxexMePbkHgjz+FU8x0P2W3al
7kpn8uM7jAa+p3eUtwNs6ntHt7GZvEgf68fyJF5DBg730a5H4WHrF6WX4a3zlB3Vi4f5RrvF4OQq
ecV0D089lEGaK74R8tP9aV/uaswX50Nz3x2Ga9lTT+IRiUzzIEfu8MLsOD2Sm7XhNj9BjjX2UAHs
3u3vSLjRFpLHwfttBh7oIoiCW5TSZDOBuB6e8yPG57LFKeL2aItneMEewkdV8lM7vC0Dl1Mvd3AB
B1tm9jvasi3vTa+4tr6krvWAvY67eOkz5Ww7ATqveQmqSsSKz6HRdEMfy9+R0jsH6MsZj1uyJ0jn
YSOkPXIfnkEYARS4IyQxwl6x5eSwXACqMhHLHabrbxRsnDHz9Apv4UHNKFq/6jyUsLQ8zV61bJxI
csURUbO79S2/6bE7TdhbupjbUI4/hx4G7yF0LooZeayvrKdaJOZsl7B3KBvQbYU7X7brC8MLNMfk
Pjzg6dgfwl3q1IfkC1SO5p65VyI4IX/R2muP8ISAdlSQAc6oqjnWZ8E+9/UHMovmAUm/N6XOpYGh
NgrKfeUp9Cn407k4IBCOxIIt2b0CFD6zXtSr9B4T10P0tZAc7WLKcnw2KyJWW79oUkecrWMupgM0
G/mAWyvBI5+sY4N7cHAhmQxsunWGE5TM19HqVkA1RwWffx3yvGw+UabE2NpT9RG3mKrqXYUImD+s
b9nWwnVCsq2NmtIV3vuqJYK+SbLhlIKQPcTra7JtdvOf362kNaOYFrqF0aHMRT3qYJLfnkzjLSoL
gwlVZPV+/+ciacTeFxSECtvadqBtq2cB30LiSCbUs7FRfezocIFJkVIQuTJHAYrtotJSbqsThrx2
S2mrSx6rVXdtxIATTBCeRiDy/AjTzdzOiyih3SUGkWzbgcEhbALcOU1nT28shtNikRMKNQHGb2td
tE4KPrYbgo4H3O5O+qBmbpU1sy2vjHJxXRgrinxb+9gnWcN4yJv+Cg05JF9ufvybscIM10hWXUgV
fkGSQCHgJfa8om8a+OJjoIWdWQRkol/H0tuiS7WLegYDRxay8D8WpHGYBf65Tx4jfqVBvPwglW9r
TWXS5H7sVPUWUM+KqZfXWaAu946oLqq3hYO7NSS4relrNBjOsuhRYIf+RLrNRCXYm1RN0n1Q1zIj
tzkFlDydkAtKe1WhPe4fpnoejyM6CkGbqEn8M4AkmlBx5xQzw6KgasmO627x84VIjNI1tOpWzXRd
ZuTZDyictF553xRHPIVNhkrWENwZYSv62H2MjNkW6a5qzBpFKTcCeQAge9KkHJTYpK5rveKNqj3m
VFKgVZzgOCRrvE5NlQEHC7NyPyHmsfQu/I99AyYmRzmglEXKfay+DYZKfQmYRa3vxBY3E2Y9ihHo
HtXQhLbXEN2aBXG0YaDVW8PJKn5vPLRb8PgjmCzLwzOiPhpWATWRUE6KX8xUzc51RMtaf527FM7G
SNJkX7bK49CaEjM3FmIOy10ce1h9sBy2sOq0Tsu3xcemSR0HJ8nEUGRMvl1eaZ3aC7MhMTHCORy/
CqDs82wS3qnXoPP7Yo0hvwPow1DCMg0qhVLjvCssEhG6LcKa4Aziv2+DJM93//Nk3P9Lnu2X9N1/
yur9/5iMIxZMIuw/J+MeXpu8LH5N4L2/50cyzpB+V5ElWLpCnQbW2gp6jh/JOEP5Hc9TQ6TdIxkk
aTqf9HM2jt2k8AyREDhJsj+ScfLvhmxJZO8IT0tIHYz/STLuU3pMXqsXSO3xBUkGqqpIpvBnPaQp
Df0Sl6bmhbr1zewN3EqvF6yK7SSslX/Kxa1/7KdcnGrqJBgRrJB9tER+j08ijaAfalkpw8CbCXns
ZROVKc28wo2P8zsdUyN+R5F27FO0JvO5VTAKFKYjSmdC20P+DPnDR3dC1eCI49bYjW46zaGrppjk
mkV8D9fprgLg5ui6corhpLgYYI5u3wBSVIGVTpPBeFSLz8rQ9MYWX20BYMgOhfk/qIqMT+Kq7UQ1
nUynxZX6d3lGpAMZVlLT8uYQeGa3Kt4TM0UOpLW2uqAJAfKpAQgHtP2WxYpXrUiWuIBNh8/gLkYl
GYJLisT8LVfzsywbRtdMg8zRG21H9RK5eD2udzItmFyu4uwc4E0flb58oC1Tj7KpHAf6WmcJKWUt
O+XcCNPzLCF1Iio7qS8VX5BFnASN5CHW1d7PlsgkqFwwroE4KTpqFrnoAQDIGRQ9kals7Q75BCax
Imz6VMBmKOye5ho6CQoDLzKle2TxIhkQjAqg8XiJifzSUiitJzPyJiWzV1Tj1aBzAaJWYcxHTGB5
JdF1lYrhGw621OGm8W3VA+IYcQTitExa8/RLWa/QXlD2hFsTJ9dhIv/0tF69330/lwkan9LR27Uy
VK6TBsKIJ/TTTSk2aqXk3WJ5GJ6Y+CAHd1TWMNVh2AqWHIY6uoumYGYQqrDwUInYaQmTftE1rxUw
ww367gC6nGGyYjpGGoleY5CXQyTkyvHoVxEUC602n6YWpqYMzABbltlOogRLBz084LU+2U225q7m
a+lxEIGJy4B/KVqmKjcmpYoCO7KTkvt+dU5rxtHaLar1NYvoU5WmfqKa/EwlVUTFIUM6MwYWo6Wn
XK4e+pHSxZIbz5ig5M3DWSylz62Gv0o7t3vm0MN4xDbAlaXsIgmEy17uzpC048PiK2I7ON1QwWWU
kUb3XEW1wLY9Mq1rURoBlpGsprg4ubQsKpjV7G5qSUA2RDJr6HUWd8w/XKe/aDtQKTJBN6Fd6fKn
1HirKn0/G6PlxUo1IiqF8WCG2ryXmBB38m2npk9//4HSXz3E6OxwEzY1ExvoTzeGNkgtFAk+UZlw
qtf1q8UEtoioHEV40T8CXbtQhBT/QbN/orCuJf3GFTZK7IX6AhJXHL61eC/VoTf0X/7+u/3VPWsh
xOBuQahhfa6mkSlHxekoszwDW48WS3Aj4qvRk0EL0gwNW3F9AJD7T2KKv/hYig1VRTPQ+suK+uka
WOiBzAzTDy/XsrdJM+/EivbALJO3tu6DXTilMAzNu78/V7Jf/37pNSo66CbXburf+qgklGRr5MH1
xI4ZXcxwfCR+E43ZWYCewEGJijZiAKKuQvE27lIYnXY9kaspDfFNkqwThZwwgeiWeOzycz0pT3VC
IxOIKTxT/gyiuQOmGeCAk5lphmhkTpXpqZvpOb5Qcexkc/xYNMJ1oRL5G/ipZyPMXAbL6IxTwKlT
pCOU1ffUnnXcm1e6UlL4oeNpn2b5ETMYgNDKqRBRZJXP4QyFzSjwx1CiCdcMgIr4VBHnNZtvlCKn
VUpAtB8vraCGtBQQPwXg+twRvEg1vtmYGqmb1pjsBZDTHdVU36ZeO0mBnOLB3A3Md2HRp1RpQ4XW
mVnMa8OTTcuZGtIZiOrgTDOXDRCBoOMaHIOxc5RsvlOG8r6X1tfStdrWPN8YHX1OjXWL3cfWnRry
4AUWP65WK0/6vLpBrL3DTInEWNd4dlh70YxSr2FsCw6A6L8aAsgCWfUPd4T8WQMLnk1kzsKNKBum
blna+uz+JNtFjJ710dJMXmhRdDAq+6QYLvt5WQ5CAFlssK4ZA884n1bn5KCZjuARs4yLYGd1iL5P
tdxhlw0EEcD2NRQoiZ5kjj2hQWjBObaIWAwP8Mko4e3zFEv4Hgq5LN33SSs5cp7i7bjvadDdrk+w
QFYpgylqWLWC9i024NXPgNigJmLtSzrExWQNBrWhYbtvOK2ymPQgsIqjfH7rCt03ZHwNVM36WorH
JhpvrHIlzw6ossu2O8ip2pyDnfoOkQfb+WC+g41O3Au3NwoW7RYOcbXcKmJ0hjHdjVmTHdKnBvR0
icE82uYnq89GZmHGnhJKgzyAhRwmEVzNXAJn6RlihVJ+7CjKwIsDKEkBAzgahEdd1+ypieaDmSv3
UEq+BGVPmLbVHpuZasc8i6mOhC9aE57RA8FNAuPMzADb6K1wUS89WnwKsKgsvOZzWycwiGv2Ddg6
c8aEdbxVksqDIrXDXS52dUpZmznpXZNfyMj4qdSHbswAUNXDTVFrb9Qcg/6A4FlU1HZLeJ25usH3
DjANRtevoyKjFFlPpX1qASbP0Jg5U0TcL4BRZSwovkrdhacDSFIgAq5CqNsBsz4KkIqqisKBCft5
jfc6+Ka/MDTDZMkizo6wfx2dMnuWAncGr4BzPqBKE+UP8tvhklhIvB+WuHDSpEEqpZTHybAodq25
JQjI4InZqPEevyCGgEpeOWlK0UuYyoDGNPFYrZ2zEue2mUXdzlSrCIBN/gQ7xE4mzFSh190mGlWN
CTg8PZKxosSQG+KIl/e1l9WK2wUVyUrtsNnSz4XqipQEM8idUm47rxZxYg/MsnfkmVKEUK/IhKyu
RjXGiFJzn/O42oOkXEejIRyHNj1Jrby8kG8i69fbdCX6oQrUB63WLhASpbtWigSaIULsIr0LbhK0
gjLWjCKmVxC4Vs+r+yKdTomEj+NYinjbQIKf5JrIvJURaJxKxc576WDkckM+k740SnPdAcM97YFK
CiFRUhO/aQrJCMgPi3FZxtVpiZTLmTLgShBe8nKifk9F3EY8O1aQbONYCbMiGL4MckHAmuufN6J4
Aqbgt4Z4lAdGqBqjlVKjDh2H2FsloGWGg3tpUTHotXGEVWt8nZgFz5M53rTCynnsBSh+ggxQmQi1
LvFUd1LizSmSNTAhXxQeG4iQOcZ26F6EMTlPk4QmOj/UdYkctmztNpbB1cJstcsAVvOUKS8WAdKo
/17T2hzJxEF8mdpDqwUXWV3fFqZ2vN6PVnRezQpIKqE4FycSF0nnVkb0kObDa20QqB7EwKNlu2in
U6/XX8Av3Fmt/IxZFtE9v55XTyOrTHYpCjq7a4oE24LxMdM0t+8CBt3dQUvri2XC5GcpjMamjCMG
C1vaVZTfN9kAzDOzXlKT7LuWTrcZBCs7B8irA4BeScfDPqOpLwRTvuyabHHnIZJ3lJ2DYZ+kgyCr
6V7UWyiv2dlQBHegQpD0lAtgMlIclZx9gczDdVcfKnHMz/ImJvunVyQex/GRBDN5uURMryvBKjyj
bAkxYhCvhrqwJ8Ijgx33hInMRz8jSFQoOzVmdM6yDntKxV+Uv3lvji0FjspwU0eynag8zFVJzLxW
u3vDKq6FrrpMlS5xC3Nwk7G37M40d3WrULKzGPcG85sjmVbVxkqfNnJpKzvPg/QA5eRodlG2kywV
d9QoeQniOxyVOsT3NJoRmYYQjOaCh4euHLpJjQ5SlNwZCMampNHJQnc6jULQka+xQNikKDSGunQ1
QzV2Q68QEDZJDYzjfWXhfd3KVMxaC+FY6RiPWOums3CIJ64VBoxfhfiZpxx1XTImrmZZD31rXU8S
fTUKtvu2ag7qJHH5RVKk12KTh0e9zQ9pHRs7JZpLN6rqxqmGHlm7eCaazPwYR9pU6cIbWpSnylK/
mKotw/hkgEe/GQ8kQfTCr5TwmyK7ePJ+y1UcjGEzZA6jqXtMHmKny0jHVlgwykH7KArWtyCPPR03
dnsOhAfKDgg8SyWAALLSu3JKvV5Un6D03uU0L/g5mpegZqheMDLPGpCdjkwj08zvLeMtSVb9jImt
RjuUj3irCDalBbuxiC5KJXoKwifIq1mBSEFMVZiTinWQKnKLXSR723vHOV4JRf2+XazdPOFAq1gM
DUZJm0FzONDtYKaFgBjWKHwjgGUZEoHQAZULXtMv90Kf7eNxiDy8Tqke5nhBEJyQ4Js2YOBoZCls
wVl6LJeIhDAFM3JNdkpUW3+hjSMWIeLzbpqnqbHepvXDFhMHPznMHqIKC/i6AiFQIzORma6Rb5SS
8UtHnJ2u80kOJe1JwE4jFm9g5zU7YFsCPpGLhTk7TTwGPjme08JBos8d5yQ56MMKRKkAiAmW9Bol
Irrg+aXo9KtxFBLXWD1QALM8dQZJmyjwh2LY41AfkScU7udZUo+T2O0AXVPSyYBnJxGBdukGMkx9
SYdUJ7krjuqq2hWYubYqCRpNPIgCOgsmgCh21oW2gBBTyxxWHRFihqvLvlQU8s4pgNl+E7ECmLJF
gstHTrf3pzEa/G3tYxGuAYo8SXtX7IfRnoxg8QcI4jPo3AMEZoRRq3pErxl/d6iF5yldfIrbFj/J
Ywyes0Vaf0skFR1Sth4ZSo2AmIKiU2jmZIOz7mKTE8GzeWjMPMbMENkklbT0HCMihMig3j1NJIwi
ZSx80eEWiluMcsWgUj5PZEKxaX7PLU63S/waKxs9svuQ0YhGjUkt5CmG+t1pMQGttaiUgYy/9k18
NS45mUqzeNWk7NwAMRQz91hwJQuC6ZxhEpUhRnSFw9p90aa3dRqf8r58bcYJ/xnVlYCCmL3+rPrm
Ov0cUHv3efkqZ+GV3IHylcec6Y9hOQllzowyKOTX6df7+6nPXhlDnYZ6HaaoxLXFha6PYJgpVjC8
Tdx05pTGtONTljjXdpWVPzPvm1F09bM/Kj0WuQYpilKX8tzGbYj5d6EeB4EsUQVSa014bNoyXZ6C
nYYiV19TU91ASivlQqetdgpBLzhCXEICns3A3xbFmAm+GKcXjLsD5ATcsktPM5aN2oEgDdk2MbUW
mJeNbtdNeZek3be2Y6yyXd1tbbtX4gXBezwHjLPRvkWHYM0dbFqmbc3EeJ0wj57jqknivbHudLnB
rTNfvspYJ0Bjjo5xI34JE6I/41A8YF9wKNaAhpikbwlpDiZMnpqVKogv7QzV8b1F4dxh1i2+r6h5
8UTvVgBWtxGl+uZMfIcSMSauQ9c7PATHJGcQF5fUPtQM3RwVto0gFtqO0uzv+IYdtxhml+DnOgAH
DJE5m6XEhC1GQoHtDbM2hkfiqlNYznXSxQkHFNrN3agzPQn4eZouecOCjPZSE16nIQEi1nACnSzY
Gnoq8LHQ1VSGmL7B9LIxSKRO8yzvav0tXbv1NfS3TRIDHO8qHaiquhaml6oE8ZMp9zLwt6VYx756
6I6VnKMbWT8uDpR7PAl3lontwxrC28JcQm7d1WL2XC8L49qU+gExS761QfqmTsvO6LKjPnF+SXMR
iYLijCEYaFkUo13ciTeJbBJjg6GNJfelsAp8rJLeVcddhgwtCVD4OUKF5WY1hcu+Lypn6KTFlXTM
z3X5KuhQNY6Ug/MrIZLpglutKbxkRpbdKKlnZP0LJWLoAqgDzwiRn8nxWdZnyFwC2R7MQnYiXR49
g3hqh4iGGdR6x0xLpLv1GsfUF3mXR8jyiR40XV7tNG1y1WaOnVA0yeas4WjAdHA3sUI4ThrPeL+G
Fccysjit6bozwLbhzoTKcj5VUsh4fSBQoSftI3mww/+h7sy220a2bPtFOANNoHslQYIUqc7qbL9g
yI2AQN8Gmq+vCTpvZVrpa48a9VQPh4einGIHBGLvvdZchHhSiOrVszHgjxVNRA8jG0+tMCMYSly1
Gb/uKotNEz33kggSpHmZxotytP4OWSazXfIczN3l60lYaWQi+60TpZ97voidWspnE8Ie6NTs82hX
CCNTAM/6skpXYISKCUHCUnN6ZNaNZnn3uk3jRBLDtPF874MmySKefLoSPZ+Km66aXkd+koO81yJ6
vZejLpuSXWHomPgndifjpG/56W1Z2D8kTPvWRkjWcvAs5AJzeGGvWfuLSeQ9QvQgmGP9HVVbwwF1
9GyAFTyVlawl9dqJcQv7vm0JZqzpDfkRAGld/y41/QZYMDDVdDMn/v7ykUr0mztLEpOYvQGXW3MV
V/kJf63KXtnbItlaVHJ2i7WPS87JxumwI3GAQx3PHoppuklRlBLNTi1XSAHKVs/NIF8WjDaFcZ3X
2YE0e1o2XCh2Cwc8AfV8r5fmdkkzjs72eIQWtdUzOjyaU5S7KhvMQ7EU7BfGFD0kjeGqFvLAUK+n
6ZTRNirs44DF+qqa08+xoAtjaGdl0JRoU8b9hfgQecTy0r7ncpygZICqs8Pk3m5T5e39QnZBJ8r+
4EcPCZTKMLlQ6lGpUH6VQ4WcMCUKLB+pFBZ/OhrEQbSa/TFm9EBVUO9IwUXwlH0Z40wds6EBAuwt
b4X+1K8HsE1o1Vbzs89yjGYkEJTHJU+S0Tcjwvp+hNxfWHTn9JS20mLLlL4QLQsOPPoX9rbMTpeZ
DFELb7RX+JpH71HmKHYX+x7YhImnCDRy0e/cemC7M2SbyzG2iHIMSIbeG1Ezc+q25k4fmvuuE1QC
VfamL6y00KEslsqNLguIDzMCnsEwT6YptICGvV6Qm21KH5dwHhR6R19Nq49zprKNnvDV+VX3NYqi
67WLG2Xnvpk/gDN40QtO6skxtSD3ETOpbu2jsQuOlXd0IjsJwMm3vMPue1NDOphlcrKNuqQqsYxD
CkAo9NPxoLGmrMZig/4Do7YiRosIwyjajfIDmOrXtlFXXGIxec7IDuOzP2KY1jlRNrrLLnGizOnE
HIVmr93GhJpW8lg1B5TphA4iyRZjGNd1dWRS8CJFf6934wEYBJuClFQpD9iIS9kRGkguNlyc+4LN
WIzQa3Q+tUbOoCOfn5zFPRiF+6o87WvL1JqwK02QD79g/z86BttCmUpaUba1balvajN9qXOSk+Q8
fXbtEZGhyo7Kys9ZYVDXlAZBnjkxIMrpbtB2HuzefGzacustiDib/Ab6yz1hmBIQgjwvPvKmKG8P
fqvHp6ZyvhhD/pFox3MhvXzng3xbdS/HzNXLINLhgxiSpJpoQbjdNTeaL5qQlm16wqLkB5rOta4f
FDvhrDpNwJ2vnP5eCvqZG2DI81LMO9O2vkeLCb0Rn+yyo8+cbCLSL68uNzEIn+IfP7c+bc2mGq+0
rvJObWO0oaXFH1peAZz6fN7i0PW2atLmU4cgkbWkCSzWpc20oCOpEgsdyey0+tXlZz+JbgkQqTbZ
4JFAXljlOWIgu4xeyazO3ek0CzaJNONdOeqhM+bWZl714T1xFBwR610scebV5d7lhjAuJqZcu3d5
P5tXl5toyBNqXIJj+ySzfjx2+cWSSDBj1rSLU/qELZajNLYe4sGS5zqIm7FBd6tllbnFLDccSlLc
JC1TSuPuOHA5sk+6zxNVXLU3ERQ2ktL+343t13JjiWHaJVVTnnAmX10awX95cP8a3r2zBL/78X9l
/v2/KkowDH0d+fz/RQlIHVv5DTjSD8Px6ir+67/5S5Tg6f9hxfEcplur7AB1wV+SBM/9j2OZDg0D
gwXX/6dB2MI5DHTA9xi+OegOHNyrf2kSTPEfG7chMzLdYTaHyuF/okn4F90ArYSNMMKw7b9kEz93
91kT9cWrq+FgZ8SRNXSIbrW0Sk9d3dz2kzICJ0+SUBZadpZAorYD0BoSi5h/1HegUhJMrsON1nP5
9Gr6BWSKl2cWnG2TE1LkD2V35AS/7pjKsmiWTegnyvvDWPmdkxcFCORZj9NW92iSMhf7+S00cNB8
RYst1Pmqth0pJplW0CfkNETFyGxqIf+WtsY3t9LyPzy38W5g9uPJfcxCgBUEX8m7J2+tVBlGYfdh
2xAdrKqwyS2AT8Cdc9MYNwOKNjb1NHKbchtZcvjTfOZXz4/axbfowXtERrzzXC8GTNJZiD4svO7O
EmMWGKNB34b+aoG6DpfRsZFjwJW523nswv4wKjbEzwPDy/u3ePcwMjgs7feT24lCK8vJyg1tG/Fs
2qoPcVuSBzdjS9FFQl1okaHrekADLqqGeRabQoS4I8qCzZ1Vt9ofPpJfvyK0PuvJZWDY+flw6Kck
iqy670lDYo9ipGyJSRNvzv84yX+hZTBW6/w/BDa8cVxSBjMxTzhwd99DfbrYszrVkHI5LXTZZiaz
u3Zy0uc6Gqlr+/hKj8voZmFC5pnKOAyjNt65bQuT1G3Mc23RscwnxzmlbG/D37+2d7Pjy0tbsTUm
YiYOyfecD7tRJu6ofgi75hsZVRb+3eQrlAC0btGjFPRNKUrqPxwJ//7YbdM0fZMRviEMVq2fP/Yo
ydLRs6ohTLE6bUvAg9tax2z2+7f2q08d4Ybve65OmPh7oAHpQyblU8ZbiycvWDzeRlshjckto/nD
cfSrT/GfT/XuOALphJ4A1GPozdLfYJslLCD9VqdZvUHe1UGlSQKZzNe/f4PvYVGXL89j0rryO0FO
wn/4adw6J5njjSMntOnqyEs0JMh+oZ966Rb7pTbFRvm3SToP13U9PvauwK3TqANLg7+pNcbVKret
3ZhqoTY65iEDsMTrNveKLmXgrV09mnbnxqYuVoOvdiQ2vLWxtQ5zzetopuIs21VM4SzMX+5ar5pJ
dLRTNERU67Tw4v7eGLTPorHl4Q/v/J0+bn3nQGlc3aCTCA7m/WGLjInw1Z4TNzf7bG9M8h79NWPj
mHelJeq+p6nbjOhyXOU/djnD8VTMd2Op3GCabLVzyoe86xu2ab6BisbY1B7SAGtOO2xF1qZUHCyA
xHXq0IWpMgw1z13QgyUkSOiBsZjW2TZFej11X2VRIm1fSbHRx9lh/m+mw1lj4/37t4wA4t+rCNo8
A44h8SH8bz2r/jFcT320D4vNmKgiIGE3DMtpbNLvUzVXm258WigY18GxtgUSPR3KmY9DY0Lrdzd6
L/f1kmrnuPpWZvy/rn8ypUN8IvA/Kk9jJy1KCcgge2ewK5TFAB6s3H30B5xY+peUmJanYuqZ6Ltc
J7VmMIHeDXhDinkrIjbQel+cCh9vyqDxO5EW95Py7v2qfuqHs5GlgEznhlaIe00X1DiWdNcYRi6x
j9bCNTeSQnocFPESDInQzU8YfKpikEElHmDpPXl2/tCmtn3wHewRqHwY0Hiw6MqrPCuxd0Hg2C8u
nMKKWn4zCPlMYeQxqff6CTJG/GSl8m5w1W27jqOkSjfePH6da7PeajUBRZAQCz67Te5mV6Z35waz
U2gHVQ+PMK0YI2k92hZIcR3JJlP9xLBmwd3Ehr9S+ZXQV0/JQnribLfmJlfaB6Ny/U3lf01a+2vl
tne2eHSqbo2ltD+bhvNI0/6jW9Ch1qjtCwDim8i1cLh4/JFWDZjQ1gmY3cqwKmprw3olmSX0t3ky
/+Go+vfCRUHPrpWlGCy/675bQaYutgm55jwayIZFoRJ6KtO2hpweo4nua5ww58ixgfz+WP7ls6KQ
ZfaAVIQLwc9Hst9ydPhLxmVXf+6skQozfxta52ZatCckoS/Ewn78/TP+Yu/l2eB1XAOJLmy5f+nU
Yl8RXYsmsBW0/0sGxDN50a3Wd7v21XZByvv6SSdPfFPby93vn/zfJy5KNYjAOpIYHRLauxM3HmyV
jqri7brVx7pdrY5ES4ol0/Z1T4HYH1ztG/zTP+nCDOtfKwZPLByPfa6FqPP9twuKWCv6kc9ZDO6N
zxm2s4pCbfN4no5ZKWmxwrVkHNKvlv+bjsUTek3+6qjn1B6MP3zpv9j+8Wo8oIam7RouW6Kfv/VM
ooJ3ar8LJ1JGA31dNmIgMHTS5Qb5CWfm2Bnk/NCSjEV1m0W0UnMvpY87PlYOkZU2HqTffzPmr74a
9sMGkm0U4MZ76RyaALFIejqhaREKTrjorkb9vVdSPdfx/KY60CNdU0Uwd8yY617+UljVhxkPPklD
5MlOGK4OneivEo+ElWwwBNPPmnE30P9ejx+N1LzuJUmVbEVUuHZtCQe/biAjJCJiEpjxp3//li7b
mp83m6giUY5TEVqoZ9/vaUEQa1qUAOh0xUKqUABm+8Zwo2JXqoGLsoFvXKWyIfxKoKTJGfYuncBF
Yq8nPgnEQac7r+bC1sVRKIQyQAh13WN57BC4FlbgjjmBvKR0BFkcWccB8JpuElrKfG1Zxw0sYf7Z
n9yeLDXeMHEoscVllQjrwxqsWUm0yL9/y+9lZ+wGeMs+wjMLphbL2Ypm/MeVMTJav5hRF4Qq67Z9
khwSLFNuos2HpTHOqm+2sZ2IYzIyEx9KkFZV8pZKxFYJG341CO3A9nymCpzw4TW4sPhslg3TFHM7
ptXHYmoYIq7FbJ8wzMy/aN74RHyjd5WXxgrhXfc/mFOh9Fob06ZXaZs1ugyVXXkxRtc66vDuyvl1
6Qp7k6Mc2+aAYQJT7x7Gyvn2+0/jsuv71wHwj0/j3XnGTGZE4Dd3YTwY2I0A223NNeOzcosxqDOv
2LEuQCYEEOUYilGs2Zlb17WfVNrf/v612L9a6dmAc5FmFTIwVPz8zXizEoSWD13oF64KR+HNJ2Fm
LzC2sQIb81naAHxAx6LlptXJAMq4LaYqu3X9+oik8bDwws9RpfOR1gg6unI+gQK1CGPRCMJe9zhp
2WwnkX2xTf4IhKLX3hjU0Y9Fjf+GuD8+jEf+7GPrDWmwMFIjxIi2reFl5a7w5Fte9ihWXDQzuR0h
xnM+FrXdMkbpZxLioynMErSaln5MTJaoC2ybYFN/P/mrG0t/sUT0arjVkzOkXNtrn8FZ8zIQ3WQ1
dPBkY20F8Wukcec/umw0v37Na/t3eUOfCNkvzg08DbQ0fv5oCQx3SexgOfVE9hpHPS7yhZYqrCHr
D4XULxZJhw03TDjh8lff+0O6PHMIzzG6sI7Lt7RutoVbH1g677wRd3zCaAhVDskIpXj8/eHziy0v
79EEp+8L4ayGnJ/fY0PYX+1GNsszc9hBYbUGuiiOWd99NS13omseBa4JSdIpMwcKDo3qYqaSj9jX
o/GtEGh534TNGHipwabPSUtLFE+8w3zs9y/1Fwc6eD7zIoU26cKtv//HEtTHsjGjVO/CMsH2Mjan
qktfcQ3cTZq9LaR869zqT82sy6bl3ZlOx8/0If/RmnPeX1F9pXWTlJxd2IVuoAoT0qAFritxQbjn
2IvwBzpdvdd860CX4QOg6qNJcmIw+hkJGZW4m6y2DxIQwhAn2Ggucn6Uxgho4U9boH/Xa3yRNpdO
codcob/ffsmhV3aiWJNGr+oDvXYRZmcuAj4dNKedpG+//zZ+ecRSIq1Ieci876+Bjp9mcYESOLTK
a7KJr4XgWc3SuWFxxiHJ8YuCayJU8U8H7Cpwfv+NoH/GOLl+IYi8fz4M0CHHlSHqLiyW/mWcxb3h
Uh1GCVnhydTeUq5sjZj6k+GrtnXiPkITCn5GadThERNXUtqh++sKxXZ2tSwIQ3//wfyiFYXbi5wP
enDC9ez3qwaKOHtJGISFEElfWVUUhUyf7rO6u6Zu/J6ghtgo4e0doMueOz/UImbetdQ7tzUXOmT5
mzXzEf7+Vb2PIVkv4FwfHL4pqlscdO/Wsj5WkWmVehtCz02Rvs3JUSvtY96RZzvNbF673kczI2N9
Hys9Dtg4Im+giTikXnE3F4Qn2vLBmqbvQ4qIeTDi+yTCcBqXJ1+zllPjJTcLK8258ZshYCJYhpKN
5k3JdcFPjeveM2Bq+Il/vdRcJkrFFk7qs7NLHF+9dM11WVMhyIkOz7Hr+1dgvR8XIjiOGgKPZ7OJ
vy2NhCRhJCHCt+kalra7tdqlJhM+6Br2AL//wH5xfHs+WGwWY5e9tPFuXcQRJWe7dJpQxZgEFpnu
oO4rRHdgTtCDP8oE+L/WvkE7Cn7/zMY7zPX6VcF0Fi4+F4Nk+/dNbJkatPtbtwmdKXcPqT6Ig9Qi
hp6RBVoA8RGhEujMVDFe5eTkbS2rsa9I0vif11TUUjZhK+s04l9XhhqGVF97DBQzOd+2oiBhKtP1
nRxLuA2J8UogtnEzV+U5FeafPE+/KiZ5crq5FDEuvfx3Zzkxk3FaDTx5TwYJorIkRA3zJa3j+FzE
jbkj76XcYr4/pire1wkEmt9/Cb9YZXydlp8g4MoQsNJ/XmXYKZW9n9hMU4el2IJGtiKM2h1Wp5Sh
OgPnP71jSqFf1JLsKXVMqT42I9bxn58TuH41xOTYhrkq8ESYbkrGCrrFiabNXvbtQ14ysjemxn/U
bI800CH6ZrlJcnKnqAnjKfLvUu2VISSIiVVoNUr03dloxXerva0zGqTj5LtuezxTQe5a2pMX4bSb
WxvRUZedtWxynztaTJ0e1Q9mkr90s2KkS6zLaz/5ewse4T2ihJEpQmVzBdQpe8sJ3Xtfj3g3i/hQ
mJP1kgnxRTmJvRvNqeRMH7zr2Fj/EFaC18zVwlQxkdf1D3RztEeBciVyR/tZwp880v6KriOZw/Sq
BMweney0Bc/LZhitewYbzVP/ZlXegHlHOS+e9TwsRvpd0ddvV+3qIB9dKoj7arS16xFZBp6gkprb
SyL/Q+r68yaO51MyyDuCkI3nrjQkAl3L/xh1aRlaLr4S1H/iFqHrMzuZ4diuUbKTiaa+Hhg89/5n
iqDsuibW8+wtuQ6xyCufwTY+6m1MWt+4+KB2+vkTwdXsnvvpVRAlx9qBRwl4KQpmnfTSGc35Qyrd
ryZZqV/1DLKPl3/qCwl+wxTyenYHeT1M/bd6hsyRDGNO7nZRDbuilgv1HoN8eYFW9DksMomICBlT
MTk7qVDy5tBElwo6FiO3l15Lh9BYf7o85CaLt10iUQSW7sobruzypq+q/mqmTXJ5yPBqG36FGeal
HM/perNap37cuzwWZWtEN3xYSUZvmln2mdajc77c+/tmRNyxq0d6cp6N+2AmrRp8aSWvI+TI17GA
SDzGYEPjCG1CMsEdgBDbY1Bz28+TU1G9rBwvuRK9LveWosh3eY4UOlPxcovQZ7lFFmNWUUMAC48w
+ZtvJcqpg7dkh6p1zn0Z2Xd/3zRwHiR7lRsXenlgd9kUkiCfHbq5BL5k1uKJmKvk0LtFOPaEavdj
JKINqcnela+aZ7LQq33iuvEuN+zoQXjV3oCa8aIlVXUC7bGxNLbJel1rH/ra0D4QJHOvcre/rghO
vTNaese+7EPCkK3AJubrMU4yEK5dF28vPxZs8a9nuExDNx1bwJ0akt9svGOb0I5zrm36VA532J5c
PT2Z0Ifvm9xHLE+ky1HVTbRF2lntU91J70Wl0nsaTGo3zXIB6USCR+2o5GTpUp2QtRGXRE7Qcz6n
eVhXtUuSthk9I73TCGjpwUQtXtg50/I8C8wexKct16UWLc9mVlxpwvDvC71tn4vP+fqg6BIEfkPJ
yYDsqaF8eYojf35wejjTrtE8NXPbBF1G9E+9WMBOqoERHSXxLbwP6/Zyj63rSK0BqI1AYWPs2SOl
s9WSfLe4e7fJPoNXtq9coqkICcxBoUGpEH1EdOZUxFvGa21oGwn40dp9WnuUGzPzXOzAMaTA0jIe
9KLEzabuhqrGi7PwtsF2+E8Kj3KgTx6Iy4wnBlCLvt0Y62ttNpfTVHd7pPVGO2Z4uofovldq+BxP
4qMaxhNMuvLWGU3rpuo4TirTmwKtLXpCw1CNOnXyLcECszFFbNOD0Jt9FdvFTl2CPsq+eFiK4X72
JudTgRZ616kaoPWkdR/t6RkSR/FsSbGzao3GcZmqMCJg9dOQXDXm7Hxm/jvtp3bpMWLH2UfbYdC+
Pu4Q/L7La+wtamJZtTw01I4AuWm25nwYErmp2yV9Lmf5mYUk/1xaEf88e0jNqr3zjMx5TtK9Fcvi
eRrG4d7ySB2cn2vRGI8e0h8AbNMTXrboCXx1dpP22tfLT7mQ8rokLgBAVWUGY6nxbdB7vecig1/e
iR4wYEUPM1Zl+kKLOOWMQANypdqDRRZWsNBcOtSmMT/5oPkCeD4W8zbyZ9CQZoSS6F+mcSq2TZV2
D8NEJI0v5Ie2U91Dv94YKx51qjxzG8d4YStl03Yu/fFqLKHONeuP6dCnD7KsA2fUP/tFq8LGm9zD
6PgfJ6vMqNcczkUz4xgRyL/wYn3pvvNFjweljQMXH0/cRY5LPW4Hbd7ZJASgSSunzAu9pmdMMbaA
8GLlnG3NQwrbyySYZDzfxl4z317uqYSNTJVhtlu0dD9DSbhrEWTekdyT3Dr5s9/E8b5Qtk9rLDZP
urKMU23SsXEbdwkczTGvkJ1jT2385eDPhXuy6K9ldXLjzm51ig2sCaKGfdp1qR9ihdgOmV3iUDC7
e3yWuO0m4Z4a06tPhSM4St0lub1c7CrBb5N0pNBHUnZzubGZGxiZj7GhA4ot/GbnYUY+iih6JbPr
5CR9QUjt90pTX50IclBOn403cEIYeERv1e6pqP2gQpqNDi8mYDqOA7vEllNWxZU5L/hK0mRjCwmJ
wg8tq/4ms+xDlkUWs915Hy/yuza3MAJA5Gmj2JWd4FWw71M4fyrXOyzmwvA1Ss9d0r30qDMjs/2W
qrPgOk4Bs5168UlJ54OuzSCR5HDPdj4oJyQpboa3YVY20lP2kFohzqThvhDSeLeM61S5vs0xw3DV
ZbIUCZQkLnbA7MUzo4NY7K+mmYRYo8PJJLjLZ1nT3jBG38ym923pcd2UFvr+OGLT6nrjts2JY9H7
essoVGJ5qdTOHZYWp0FzRTGUXhnV8jzMzl3jKLTbeX3M2uVozfm9KiH7UDLl9XicUmxXKaA3q1zC
Tmq7WQG8iJ3Azhk5uvN3Ks77erVez24rtkUt6EAWs8XHxpbV5m3VJXtlHf59r8azUz9lWaO2Tmp/
SAVI5qETqNpVxK7Apl8bFXrQSe+rh/dvIyWK+SXv70s/+oD3uQm0aTbCLmVnAsxnbTKSBUg3rqm8
2zwdvN2yjD0YMry1XQkU3lHMJrVbQmVeCWjb2+RbBXpLIktqGZ/LWr+hVQJJCeapjgFoofb0u+Vb
Mkrcg2jTe8XxxTVJ4ccGfdC2rbeftebazPQ0QBGyYvutO73V4KLZOUxJI93m5kdz8G7mDuGPsjlU
syKvdzjoul2TNDejq5V7fSI2lFEV6mwo+EFcmTe2Rh1RthhbO2X6p9lhSRDudw0aRFB51ptWQgjx
bIyc2eLfEKiGwNSnQjbQZkeOsxOmRuxN2UPpj0DG0fjXt3GCmVBJbditnsQa44KbKPw+SQKs0orD
ZqzOpiGf+lVNbZf2FZ3AN2SGVVwWm24ovntp+mZ1FZD/Bd7ewM4CEWu7z+Cj7ITqnh1lfW4MErQp
Cjf2B3ErNYbRsa9Y68YpmHQf85WJk8Kr0ZbjAd7WhK753r7KujqA3JRfkxi2X0znFRUHWMvGzvat
Y4PfGBSXXcMJsJl4m2buzxaAAWwz00fb0LTQHcfbtlZWgKKUHM5mPKFjnfa1co+FKdswgtxnxTok
4mb4WnIBTGu0riTy3ao0xykkEzcgkGA6ZeM8nS73OgzhbewPOHK59EytCMclrk/1ZFUniZ3wij4j
suL6lHtCQwqSnPwSemGju+3Ol9gAKp2esYc1XRVxe/KGuEVl0MUQEWxa8JcHL8zjuo/P1jR6IbOb
5mRoLR3FWm9+ZKea1Dc4H8faDAd9uHbXJ2zEXJ/gNLB6GpPNWeptqqmlMV4Jgs/XdwH+q9xbbvqV
0YA8pfEkTw61O7Gp3RCoVuGqiNAa53rWnewmJd+wWGUfLU4QGPw3VZYdzLjVdl1UfFFxXe5A1zSo
8IfqNKwfQpYyXPBLgaw20oZTYrvzoZoxQDNsLyZzPBZeTC+Ha+ZGW5WoXuvAoceUHng+Yt8a2Qj2
In1L2HR3utwwF9y7nekfEL7vJoIPji14ZiRqRQ7FMmH+37ReeZK29tJiith360+XhyjBz7J0093S
Fie5alzx1ZQnb1o+ezabJWtAWEYjqt4NjtPgAl6gyqTrp9x0XRWQwlqeeHm4TSPO+b6wjqnHhR/9
+amP2/wETAYC+5iEi530h6wcPnoqqvb8FJEIwU21uP1elMZzmRMbrLe2u7k8nuarQ/Vyd7TTHW06
l9D4OT5B00tOl3t+shw06VAFjWLfCWM8SJIC3baBp6La5iWpu2n/40dyePMTh9SAVcleUFJQ5QER
zzUU1pebWbPlaape8ioufjzs9fgjSgdP/LjUebnvhdVRa0QIADFWX7VN9gWQdrRjmOHBZ1PwmGN1
Y2U+PEC3uyZh3CtbjxmaPjLx5LpmuBw+eW9pB4NvfIPXNDsYVHA7c8TKs+TkmHu6d53TsbrOpxUj
6Ov1vtFqk5M8Q7DRue0+Tr4vnhGdaPK1uzxr221b4qtv9L0d2RTXlkf+BBazMcN7JZg9aA21ap7p
X8dBG7e4MsgW1v1vs9nvJy+ZdlkkOZp6onB9I1m23UpZx0rrr4Q37i5S4L/hJC6vnMujfrwGCqjV
IXd59GKTsxsj3VkRrQptNnYoxJPD5XErWWMJLv9OdwbPQnDy3xT3y5+//KiPltimfoYdZf3tj+f5
cXv5TysNo1QxaO32x4OXf1VfXu7ff65uXShAazbI369turz4y7/58UrwLr1gUcOqvL6hv/9hEiXO
bprESwXPgT33+ttMg45EpCWSuLq/Ks2pv7rcy9d7f/94uXd57N2/Q8oBYWMony6PX27GuF1dUv/9
p4AN2vtmSm4vDy0yX3aQ2r5cfICOhy2uIHMsuPz4982SUkhXCz7WzeXuxToo/MkOvNy6IguhPSQN
nA0fPmXQVs1Z6Zq4RkPpBPVidxCY0yKcCmAQ9YS/SV9ngRNuMmy4/duUGj0hIYaNR9H5yoWo3ugs
zmHWJkerKJeAZAfrrgectM+jcrp2PCpxAiD2RUFzBiO5EYoanN+IwMrMxu+5PunhkuD1cbyF/n2g
DUx7pf4FQIK8TWh1UGc/FO4ndmxJ0LKQb5piATFSwJjWBWuPk+Xfu6m/aW3zHsEKss9J5kGURC8V
HXtc94u21xf3s+/e2Ya+r6bmSzTF+VU0N8PONXEB9lH/lKeUdEM7AgpwZLi6TZJ2cULdtx/KHnFR
uZDU3pp3y2ztpY+HqYsJRh9pnlhGf86BW229QZ+xy3iB5WASysS0sUaGwLLyg1aV7Va5Rbst8uaL
fBhVgzkD911N5Gnpx3dWNd2ZKdleAlp/oUH8nuV3pUiRTXoKD8/qA9WJq3RpqCpSpggTCgsKO5pF
9FjoiLXskCAXt5raGXCyzoVVf5qG20EvP0RZM4Zt7HkBzUj/zlXVF1WmyQ74wbc6Hh41jD+7QQfz
LcuJyPHktUj3Gi47vtlVljiIwGwT4NXNELpViae4RZsg2RsZ5agdBvO7U0bGIVFPhAM2H2KD7Uwt
ozO8A/9kzMdZVaiRLP3s+ytI208leEpcsXpTEDwgpcHl+Satv1UinnYdJfDesLEIZnaFn0oazkbp
yiUdpMWSBm6ftLlqa4BMMLsWH61uZDea1saHLlq+o3HMblyBE1e0HkikCeaDrcZ7C+GZLOoXLa+7
k4tbg1nHwG5HNNV1LuuDrYSOMUoeaD09a7yEk03rA+yFYgwY4TJfRC72lZtGh86sX6luVcAMpwpj
11S3EtzZwJavJDk5rIc+3pYTKQUK0hOC9IaJYuFSEFbU7rTAil1Ld4BfyEcKGuBMjIk2KXPZU6Tu
0TH57EzYGyA1ODmt86RMnLAZAHAtR+ICN3gotCPhGvkWTII4Fk5ZnzGxcSUqavbBGS3byII0RycR
VVTyyU0drvCLJQMrbdtzT3+o81BmiYKcQzw1qNNHwG1GnV95XwCitLdNFKZRC1DDNkkvpcPQTZo8
ZHp1oxuoP5SNwbtLYFunsyr2jt35IdpXP0gy8XnMsXJiUUvWUBT9ZmCAS1kBSFy+WBPiUtAEdpBW
FE5JxSa1jUtQTE2+17Qc2izvI3CrEfDcXM5hVQ93tpm3eJjpydDnOg4DaEGcXhw14O/nEph17uGk
MxkLZ7pga+/AeYoqFuZcf101YLUG+kPj06Guo6OfL28lo2Stkp+0qn4bxklAngCZxE7eCSHvvTrF
Uu9jm4RUdIfA0bE37jQj+ZrIaD+VdrNjyw1YQvrudTImoG8sCR+oRM5pYysCACPP6Jy8gMhnMIZ0
FfeineZDW1VLmPYyI2N4/CZlNd+zAiKEUQMJbM00QLlNm/08wrRtl8I5alRzBopv7F0JaN6mOoGA
Lejqmc9CK2A842s5VsZ/UXZmvXFr67X9L3lnwL4BkvtQDavvZFndCyHLMhd7cnGx/fV30AmQ7AsE
uME5EOC9bW25ikWub35zjtmRTJ81GIw9tQFdOmziIBU/1Gj9jpxLBT4lZY+j9STYOEek97miOlNU
1rqgyXhjyIKP9vIpGqyls2c0bl4sGeKCnvSiRyGSNWHL1IPs0ixfhnUqbKS5UnlH5QVgyBt5boOa
KuC/X0zujcoK/kQNpB6mBJD1wcDqjxoLvpnXiHNVYlMhIrmGZ7L1WAEiDlK8So1Gd2oxzp8YKMeN
6bO/KOKIggGrBBxUcKdaTpPmzpHxIZAoK2ZS4EfQSh8UwbAtPW8P1lgLZdIcVNTJ1Vh+2kZKYNqq
E9bk8CZe2r50wxwTFtIWHCjhi5CKkxibK3drbUoRhoJhb+vd50TZzsGLer5XsdaioAWGQoEX/3RL
x3G9rTszXvttQMqVYPcpsTKo3SIJ3SRuv4ai/zL1cZ0sFKNSh00mx9LgnDh9V6Z1mMh1T9nkooX6
sKe0+ozLeddzgr0bJtgjZplVh3WTIjsLd42c3wjF2WGalK+zSi8iYqkRD0W6Y5ejcbkR9ACZAHaK
vTPOKzk9txF3WVBLQA3s+B2x0VlzuMW7Y5YrbaQZfHYDeSpJaUpzVyqTe1THJzPge1rcHm8NL98k
bhxT6aHuIKuQhoJKmRle2KY/kbwJHwWE0K1bMPsBzlovR1JPoALWw3VYMsc6JovtUCwz1oJUCHKN
rHE33kV7UlOwrkzl3zJOgHEO7kNa9VeSBVx04O0uY9a+ZU0KaQDxJay6PnRQzback8GaVBjjJDTl
sMmMi7CZQqqY4Hs1ZCePZfo256a9iWN7DgdJuFSMlK6h1K8d3M+3NuDhYvVPBlWx5GobwSOW00NP
rH47vRPpKJ56FkibNCvttVeWJVh1bSnFw8Dmq/A84hE/9HH2myJt+pIhwK74TLDgya1feR6YO3uQ
3GPRuvaGnKOt8gbKSFp5QJeZDk4ns1MrPYL7dUSb4Qwo3h9/aU5gnRqVBucxCOIwx1OJG8tk2UZd
0MrD93dFCtDPGWQmo4vSe2MzwwJjotmgGqFhdlV6f1C5BziH9eo+dtJecLfV55Xjjuae5Ja8W9FT
L63iR50D0qc56Y5HofyBNz4L/VKpjdG9yy6qnynx6C6jSN75uDXPCgY5LTICCFD0x+zT4i0BbXvS
a21c68svccYVG+Wa2RGo3ngQORpD45FOHQfjj5bkJ79WWxmMGzAp3lsxQbnBBIhKQlcDTbfjzQcT
TLyBqgkNKcmhnn1vLixbzxjmm8XLvHJSuzhQNga0m2+0C7Q8hFL94ZD5z1O/f9SuiK/sTK9qrAtC
1d0eCYoKGT//oxwogVYn49Au9D+ZuqWY+M/N8AtBogVjRUxL5VgrRRnAUOns9d9Ee5qMB91oOz5d
OvENretPKcusAQfMrsDUw26LY+e05N7hqrMkYXgpY+q/rRqUYsQxxeHCPermF8DMrTP1wGjzmHa4
JGLAjdQHaOD/qP4FiALGolDjwWnnw5CW4ZgQVqJtLdRq4d771NnZk+UeWNruezU8AahV1ymVOk8Q
ow/rCiJXXPB0jRzvgHePAnZdD855wxl2KN+kKQBMIF7iqiQ9XZu/PKVbhyC1LqOFjADvc+sOoEf0
qeuPoMEo0WoFQ7xvn4sx/iZahyDqecM2S2d3m5fDLgfteFAiKcM4J3s+d24HSwj2A8C+HD1htPdW
FXp9JFbsUdIbxKyNkRjOI0kcZ6VHtGAVdWqHZokiorECw2gybd3EpjBhaLv9LPPogJXnMIuFOeDn
2Kq4UwzSDS2kKrhren2QmTOt3Gh6EY3hnCwSC6uC1sONGAtwXaClQB8k9Q8jL7ati6Rc4W7Z1S4E
HhZVCdyogvsW8vjKbFqoeSzeDL09cEcasX64PcJHL558W6x0bNWtE3wbdtQT8kYZbi1npSYYffGQ
1huTKXsNx4DTgs9jVC9sbWva3cXItIla1QaGMOPyaWZgxe4asSRwkg8TifUAlucjHqL+AugYdpa4
xyNhkbzzOSe5esHhwkNRqZnumGjlXsesbY1NeR6mI8ZpdqRpCyNAOASyk2SHCRPHuTseokyS/my9
KRzKINsM2T1NG+8qG8CBhj7+1AEUplJ7NUa2Mh6cpamJQs0avybOiueyYvBEXDv7aTRvISxXO96Y
aC/t16hyoq2WRNqHO/yOvNJ9NdKveiqibeCM09n24QLIpXoVCzMP9UxcREkCxrDLn0U5tpdIZcZT
PzzXmUkAAlvCRQCKvhaKOwlS/i7DcPIoRIc8lCfupc+voGrNR0z/JqvwGM5M0aoHkLLoz5RL76ol
Ewq2g3kVoAW0KRqzAGOkyL+RXHnFTJpo+dLasQqlN3srjo3BNdAfrL3OxaTvY1kB8Jzn51qo9MyK
YnqSEKu1WWPW6GAWN4791rSz//j7Bdlun2bmd11ZLO/03MOE6lGe2k6EgeLpeY7S8cLzoH+ye6oB
TPExIBOjWvdsaASuNE8L2svcRQVzgSY3uIF4Wa3yUVmZsda8bkAa7tixz7m1rnK8z349UIZCMS2q
XCTv5rzpnDDAu7i1S2vaeq5ehp0o0rMlWhBr/nwqEYpp2dCt1ajT86ZrPesch3Vz4wBom6LhkeEb
GVhSQoX1z2RH6SqIMW8n9fCdEIBnZzTb27+1uA4Da5UA1egFBIWmAMbfCTMODRAqg3HK8rj+UToJ
r9LaIrR0nig6mKxShNKBAGgmDuf3COyQ0qL4nPjlPRNWshcsGFBAJwh79RvLd+4idplQuZgWG5da
6ptVTWrNfiQNzTzqtmWXyrWYWAYZzi+8qNrBEbW/G43kiN9Anv5+0eQA5HHkhamrpHgUkM6hKxvP
PZ/4Y9q3HSkCvT9Oif9eRvG3RnjznlugppmaDpipKpBtFsCShUg+Z0WxmQar21SSvrKgceNDQW3s
WhZNvPNmYJROPSTI/yh300TDvCaWHX/C7tkJVRq1O8An0EQS/21u5wvNgdjerUGeRi+pWYqUbwRj
FZdEkGyFZvyaIKNvpikfjoqZeJcafrNJ3eJhQoS6Fn0y3qKoOsEpMzdTYTlhyV1oVw6ZvuldSCZG
I16nVjO4SQKdtDQMfJGfchRKB29FM0h+c+LPwPzTeL31GlQDvj43f6808qGjPabv6Or1OuISG2z3
wGDtcvcm8DcIEIHKsiTs1uG5MFLIrBwpHLpyO1e5AKmj4EAEBnVgl6kejotpPJdC1GBzTcBG3sDZ
Q/lumGTUr6cZNSMq0Jtrd9IL7xscPubNJoL/7UzPtlvYkF+g70HiPkUmJuSiLHlHlWLu8PEJdBje
sNooZ5Vobsy6dv4N870OK5bjTI9Am0z6iHeVptbsJzC+EwZRcVWHUQpaYwbJmQ9MRRkcCSIknoGu
NZu8+1GzsmRX0vlsfDYRyE948yQ99raqg11eA9yMgmpf20AEi0p06xqf6S6P5n1f1vVmrDG9Z5Qd
+zT3AjBy7cr+M+gH8iOrDKXfiRLrrhlGf4wabV/p+TbLEa7MEf3HjbqLLLT3sRi/YhMtpOjiDo41
LUD1bBsHajNvc+8Fl1rLJLVSyoc8bhQsNFmiNnSclJaZbHneLx9dkKzj0qQ5vqWVyTHFOzYK0qhn
0wbmNg2PepBNNrRYGog5KkwDDIuSri2LhLwbmVgukWQ4S+Cvq4c1uBsZFlUKuzcVb7B+UWrR+BlS
8fPQ2YETy7/mcp6OtQ4FmwrWU+yEhtHiHdfacuOViF+mE6i9FiTmSlWltYsk+MGeZ9SxctRv9HB9
51tNuyIoPWwHlmx5Vn2yJnN3U2wha2lEazgFbWNTgFRx6UB1wHmMVhc9NYhL08i+tiO9cNJ6BZap
VE9NBgCzy2LsEJ1m/1Dlp0c7JUAf9n2qmOgFF7Wz75a5nuKgVa/oIpiI94JmI7XgIIWTuU2R0RtO
joX3KrSAoqKiLneNLsZNU0NJKqLRC7kbgqeLaYIqJLOJ3li3vjSOxO+WZkSdvqgJk7gkXrMiCGUD
v2mts40r51AMxT3wVHUuyxTlp5Xy6nmcOV01nrkJwyGLsuCWJ+ggCdoaECdomq165gQluVgtzDKi
PYArTzc2DQUsP+NtDI1qN+sFdopx5TeVt9GKRl47b3422JQtipR3NMy82PxtjTF9Xrihnhj/XS1C
8jSem2ym5orAvD3RvYly9NkNprFO00pbtxbyntjaUUBDT8PxLa6MXyJXOVuO8nfL0L4ba/qjtOq7
zFpxxmLnh56T/h7g6WKQifN9SuTe8YdqY5IiDG0/+mWa5S1K/+q2CNmTyZ6sFYR/O65qurLdA7Qe
yEMB+5eiAowcq1o7tU7KQZZoIczR0uY+W3yz52XIKji+RHPKc7tHLPK1FGGhHi+W+kDDWKccRF69
4TAp6R0zQ8FHdFLeHb9hKyoKiiV8/RjM1qf0Uj1MdJEdx9pVGPmNrQkH9NCUNGCOklsJ58hHGf0x
PFk9dNuZcEP4clvWC4ESQC7P83GF5kjRENNGHRAbiaElYZIMDlkO3zKXySlW06Muad2STX3OSRas
U7diQzgzD/stNqzBsXiNOQ8kOWLQlNlfkYFEY2eKd3lw9pU39CvXgWQHB9E6Or72KydIrJNpDZEc
eR70E9hNi7+ePfou+ZFGwXez5SZm5XgLJrG3PCxdKLS0iTQRpYssWzLhUoANfG6YjOrga26+S5H9
wt5+1yfNPzUjvX1GMiQHz75WiCyWxh1H0x6x4UCTMgOuALPlg5zLV7qIBoqc4mpXzzoNbayfRttl
oW81NS6Smvu+rYLT3y/gDn/XaGtof0kTIl4kB/ZFd2Bw9llI6xdnSv0rl/bDiXRxFVPjh4ZILl4P
QawBG75FEurpL2P+IXHGG9xGObOmu0dvSV7ToLrOQzeuckSwtF7WYyp+VthZOTDl6dEsi0OTtfkx
1mN5KEfnYZXeuDMbblpgjFjvrXlkiLhf5fg8vhTHtU76r8CaOJwPVrYbMztbF4E2cg6wfqZeCaq6
/TSrNnuukYR2rMtwePRWcy06+cyhaoI0WmAlKPOXkjPSJJR16AOpVgTBt5GXMabVouWONNjrPkMw
nXwC9g28Mfib4iihR6EKRcyGjUPAvM0YBWZSGEacHhuABmcsc+FiZN+WY+w/WlGBLBtrPZym4MPD
uLbW3Zjg+Ej2gOhWt84rtW/MygIVFTurgFlMpchvGVgEhIbBCKXFTDNX+iWYqcJkT7grYnYxU6al
lFf13sUNgAVXAaMO+XLe4+jpmkc59QBBB9Ks4VPe1iYKjSijS6GPe320g2POWfrQ56TM3RqsmGfm
V9Hn2n6MQ34O5nItfZoqr8RvM4lrQGRQpOQnzNjId0B4EXvssT3Mtc2orF3SqrXWjm6nG8uY64Mq
1RD6RLw2vh6Bo2Rua0b3Leezci8MuknNVhxKHFS3otauxST7Q+dm7TWIY9AHtcgvA59LYY3G0Sno
1GvGCBACXjiRXYWyu3Wb06uTRTVvT6/MnSxz7lalDsZ2ufH7PdOkp9X0AijTPPDsuCYg3Xd6U9+r
OL1Bv5oes035n5b2J95Mj0tIcSOva31fZ90FVb4BNCbdH5HLckJI80dVckaBrAjKP2Mz1CfGrzKt
y3vitTD6GvDFCC1rokD8SOQ7tmVTWC86rab9t6qV/dxYurr7qXouW/xTzMOAE604f3Fy8V25bv9d
0TzjOtNSXIgf1tEYhZN5Oveaa9EqPWYX37R3QPPqdx6DYMRBMWyphBDHzpKo47SVXAVQ7DCKqwLM
XLeJjSY/aKzSo4R20yR4EsXMRaQznU+VVa8JSE9YFgvrCrQ7YiJVzq2vIewJQAQVUt6tWb5MdIeR
lpXjHTojRcyDbv+ccY3TiPFCTi5YZlywGkN+pwFu3Ldj/aeoqSzwU6+hf0LHUGRP430IjPgqdb1g
3fBURky+SDfeyUHn3PiEGZDvBTh8vRRbLe68DaO1c2hamRACINs2w6acJV7alEMtPrgKhoJiqDMH
jRxvnH0YjnEjnaztiG0KwGKY3Ljdf1B05nAir9QhgRm2UQmV37OZuSSoRLu3yTr9yIr5T831nfh9
+WwHnbVvmKNX9OucZ53+vGHk9pN6GZ7VeSD/mGTVpZCLscX2O1arc3SiKoAty5ycCTRmV9M4x5Ll
Nk1IBQaS4KHyuLoNbkUzdM9VR2KoPflupF96u2yvZpsf9Kb6YTka8jPJnIMvJQca5axNwMkrI4it
n+MUPCH2q2Pvi41NRGA10Wz1A4/wiz34AxDqJqOtOMofZssHvrKCZONZEBAn1LxLkFaIfyYB3VGY
xZkdLTNW3e+LgA6GLlXmoxr/hoKdTdPl7nl04/ba6frF4J6xabvK3ObLU4QOGDo94wTnHd6mgQWW
k88VumCnnmLg0Y9AHFt3R9gq/8qQp9buqLf3tr9XCjo7DFuNwTMz3jAmEuA2pCILNg+vzIv9cIlq
23+3UkXzgstD0UD+4XTosV2KY+ot4u6zHFOsi25tHwuj/WAi0E+m5JkQJNZWJw7uDVN1UvjJeVe4
OWUQAO/DaD1XPmc92xAoJMsXnwUVyI3ukfL8vhODeBiA3V0YIUc7bXERATE+9TS0rFVD3qh1hhUj
68BVy5dYMW9r8zDs867b9X1mHOjRS58ijHFAxbce98V1YfUzvZAdAH83Br1fFsdBIxZYB1b8IhNk
17hoozPvekmCsUGAtrPyI484iADrSB5F2dFPzXb0hd02Nr0Hyp5rZzezwHBX0Mjoe/VL0S3TM3QB
2e81YkMXO9Z/Riw0/1RWwyPQc+5uh9IHNZLvGvnWla3QIxs4DAGmnWCSi2hTdcW1mvuE8xMjepXV
+kVH66czovuhMCjzupbJq2iQdxqfvNgwUa5qTBYTLd2kHEL7oq8vdZbLTYErkz0UpRZG6kR3Wbif
fuxWO+H2P0wtvkl6yl66rBx3kUsndEbnyUra+cOZoJSzp6/YBA8pOklOqWsO+AekcP8YSJcM5A7e
XInwmWXJwyBtyKLEpBwgc0l5RIeFh++2pvubEpjMjbY0ZnnXv19Sx/CudmzrF2hMm3hDD9n4ltuN
PLk5F7yRlfqbkn2HSU34J2vA3te1wtvlWl9capiTq9pxup+CixuxN3vBTJXukA8ZqebYO9RtbKyC
Iah/TayIpsTQzyIFfVD7gXM0rbljkHPxd7as6q3C+vKxCv1skXA4DTh08Xg+Jdf1MD5Nk1udNOoS
RuSgpyRK57AuMSoEf/WqEo9pSVMauxvkK1e2xdmf/nieNo4by8LZCVTGWEO463aNWlIHSWr9dOZB
rBOzt45t1Fs/G0P/z1+6Nc87aHFTKHMQi3qFLTwvx+IwDRNhgSL+mKAx/szrp6AOqpfejOKnwRrw
XKTpIxgEEFAr3dUiekbVofLbCgT2vMB7UF0mXoy/u4hurI99RJ8Auc9nkc9nRakOcko2PWcVShsh
s5PMMWEw5linwSMSFQeyeZsjVliEC+oj2cx+JyWaQ4CbDbBAF4RZxwjtYMIuF3v57Mhx1xaDT74k
L6/ORA6ytNjkTljNtz1gwZDtLo5Kp62usLb/IDX4u8bUcTCYg3XgRM5HgsPGaixY8EeTxm2Gk+5a
VyNo54BZlrP1dHE58K/raug532nGPjBsdetnRt6aEtWXid2D6vzuiR/szyRlsJmxh2y7TAz7Ehva
SqosOmP7huvrBixYAWbfMhzFfkbhWRed+pgDb9F2f3g7EQjjtuVC6qywLLLlUWxYdyZd+85Y2RH5
cU4FTapbNVbZ1n6dnCJ7bmJNPnN+i1e6loudU3M+Gkpm7GFW89UZEcrU5L12lt79xGLLiOsV04PV
jnGdabLuMi+9EOFw2EBOH9JVxuXvF603WPaQgUS/4J+xJtvLJuh3fjKfeK/yI2494ylyjknXZY+6
jSy6vkfuaQZjjetZz7PxQwWa+Wp85W139ccgfhGaGd8giryOblBvcseryLeJ4UZn4nAr/PlMAjYK
jiBvUns1oxuE5cQRdSb4ypq41MO2ke1fosFJz+CwplZLy2qdmPfOzj/TAO/lmNbWKz4pgcnuh+qZ
SFLXiCkC6OVFtOXNs3vtxsCACUj0aDxzKk9GrB3bmnceaMqrOxvd3u49EIpe/85kYRwIjlGn5ebx
fhyNIgxGMjM0kZTbAB8owklmuyOjqvC2Zhw1m4rsHGkz+SJQxamPKD9z2xQ/5+7uKlFsCf4P27nt
vvtaPU214W9GuxoukCqOwJ4d4HHxzzho9FNXKHvlTNq84Tnh7waTLq2/gcv/FdH0f2pH/Qet9AKb
sGoxPf3bP0pT/8+//eN3PVcF//9/f8s//gQ81f/86Taf6vMfv9iWCnH50X3L6em77XL197sDjVh+
5//vv/xPBOnzVH//+798/i5ASyetksmX+gedlKAj4db/mWjKiyLj5J9E0//4M/9FNPUppwtgtZmY
PwDs/hfT1PlXFzAf9xG2HguSkn/1nzWrC9Smrejr/fd/sfR/hVwE1dSB9Aanx/xfIUzhVZBT/W8J
fZv8qsv/HJ3krA1HbcFq/DdQQ2ByiUSVn+/Ry76rFIwu4C99bv5AhzyOmgnDjKKWpGjOOgZ42o6S
tb944umruEx/t1h5v40B0DEI46DPFy+9b+rxnv4OGo4ibxvJgB7NxXvfDsbD77QrqcxFKuETUGPU
B5xeb0jnf89Y+HVXC06p1SdhLtiDV6mNNQzHf7t4/40lBTAueQBJMMBaEgL5khUYltTAvOQHLIIE
hfk2ECtQS76gTbkhuJVzrzXc/mRsOGxZ7UUDjxPKJaHAnwRcT/EK/BfrQJZXo+nJ/I2iEG/S2SIx
Qr9pQjQkM69lZX8YSxbCXVIR7FTDKdU/KSG9RzkGlHYJUBCkmJZERbZkK+jN4jjeYiRx6Qszyi2Y
NTivnmOwmUPgTYX4wTnoQcm4WPlBRXaQIAfIQiRYkh36kvFQS9qD/fvMT0kAZEmCOPXPbkmGzNmp
WpIiNpGRYsmOzEuKJF/yJOjE9D7E3bDBQPbQcK7YhE9SQiiJY+2yImaFOxMJpQx8SauIJbdCYwbQ
/5VJnCVzUcLnBm85HQW8Vned4Iu/JGCwXB7dJRMD2KHfyiUnMyyJmYZdeCdxlHkuJYNAodbEaUdK
Wfzf7EGukuCN2UcbpR0rHZcKsRxaV74CYjrg1F7L2Od6cCH0OF+Zh8y5dB/hpNpEs7x7BH4igj81
AaBERTwklkwQ+W7JfO+y5+oe85IbSgv/aVD2u9bRDCurnWXTetH9rrH1sceAsZOeyQli8SeQ5LYW
CxciSgXbKXvJLBEKoCxU7jRcm4pQk+8Jm0shezKJO5Ed2tlMhn1DvMYiEFURjFKlna7GEUsGhoH4
NNCVBO4r2KglUeUTreqXjJVL2MpZQjH69GU531OHh34UerAFU7AyOGFiMeNVzzNyIJ5B0qu2AbyT
nqJ2Ib+AYWSZ1kVGWJSIeq3j0iFcTU9LYUWYtJG4dHp6sLOpg9+4gZfX7LmxFA+AKwoLMujL8Xns
kXK1dFpbLZI5Ik10cILobVaYevyJNMyI0bfBoOenmn3yzfHS9zTiJtpC3W9jIEEYc6wYMywrRY10
Nnk3DTjvijezAeWxa7su2Oodl+8Utc+t34mDEM20Kbvhw1hPUVxuMwWzPG1QWYVbXdpM/yi1ODiw
GfuZjpaxSjwXvQolbJjnc6rRfVxx7Y7I+rBc5nfR4+YTvTyXyp7CNhrXrjZMa0X4u8owQRJuyTD6
dfsoIm8VcZcKO6999H5CY+JvbQIJoLLYIYE0ukRZmp5kI7tvKFWnUi1/6Xq8+yVgcWPq+zW/YR+j
Te/h8gNZE8FuMAxto3etvzbFEK/trKnXnLBmCh54aQLxK8Hsxxaz+TFOfnaDU4TsF+RH6Tk1J6a+
4d+RLEjZ7bEI06jJjZrQ9d4ycJtXwupUeBLlDBLnLJ34q1UZEdLKfMGO5O6rgRdWdM3SYUhAhU8F
lEibjaKPSTEsWPVNlOeucPYMOOn8ajOa9XveeU5oU5N1ytl1ycpcz+OXPRfJs0PlHhApgr1DTzOc
wRhsj26zhQi3WLK986BB7cJxzd9nCWhq2UnzTn1DKryY8Q5IuW0Ml7B4H1xS1Xv8aerj/u7qUHjW
bMyRBjP3hSiFtym40fTLnq81s3BUQj5VsXGIMaZt9Tqn/Gxwc7zW3qltcJHimmlurjT2bVz+xMoS
hczSO8sdqxP4Lnojkg8eoASp5ugpGeC9G974gDa5EbMVoGmN8jzYLdmSGTuvNpfFiypZJenjJSUc
ejN8Hih+EH0VqcZ/X2YbwhsCqeKXluIp7FuUVdeRFKEYxk+zTV8KYmphWyYnztE4zxKsOIE+5NtC
r28UZq5NgHDQPWDngC/fO0k/Qa4pzW3rwMMyp46ETUw8IIoUoi+tRYl4p7XGvE+EScSk2yFB9W6F
7lTs4nZ8F15XQaaLX/pJHYcg8Va4HCaSt3QdOYafbJSpPTlzm7I11XGPNU/E7rp14LbDm2228xVP
w1NfOeVxVPyohohYLHuDoIRpSSm2yfyz0vS7T5LpRBYWq+3YFLs6mDdVOgskrn58E7Vx4YHWMrRZ
yXGq72U151t2GQYhk6g9uQwY7eJLymaW5Qhf7U1UBzMqM+6kGXg9Qt556nx2ZpcQcWLKtpR8d/C2
LyOJDlGW96+chnMXt+KGE/JqxjVFBg66Y+tUv3jWuK+zZ/+czOdc9eOJzUu5Lc3gR19i0TR9+ZrN
+VdvcdrHz+ttuJb2sz+HLmkr/Dxw0wtqmHTvd1tJMpmu+5YKOvWMOr0ORG2O7DfU3O+EBV1isiGz
x629ruppPtXd1ho0ejz7ZVuVBzdf1P3GCsZ0R7NfcfR5GOdFl11RHS+snwKO/rbJSQQPyaJk4vTR
nnU+0Bzh1XvqeVloN3q5w6kC4cmfLF5YcrWkUhlNiUlv4xnmkZdZuEVrvLROXQabwpUIs6nAL64O
U4oHZZTDzqUyLeKqOsiZZyANVsmV6vZ908tDQ0lcjb+XZZjnnigC5HTy/nffnVX1ux7k3dVcvkx6
8+mjDhh4oGEIIOplJJ9ZsNcYy9auLQWxc82gV6IlPITvL5RVwSsTmON6rot8lxvpR6b13Ejcanku
gTgYafZa14GXba1MSOYldwthgLslLMsdfwfxGsuXTvxp1cdEUTmm+JbR3GueY88E8EGuUVhsmCQI
h6paArfCiLcyo0AIggLtg26c3exiN7keVppyqSobLfAjHEV0HZmxh0xSTKN2NIvqAmRqpgNPyVNW
eZ8iZkFiiOU9znLigMTJZX6KYrIHtonRyoy5ND29NrZunX9zHApYNjesSzIfhoTkxZhTg4fmbL5K
s+y3ynLUxtK0LlSKj4oNVEYC6le1QzdqcgTO3/8x7XJjePu+LcWbXdAw6dK+s4KTxBmrongvinrS
X04/bjlXRvvE5pxtRkMddmYtN1nZfqW+Fe+t2qFxFrMQTp99gg+k6Zzhkg9X33CnExY8/7FcMihn
DlDhp4Hmtm0zZ5KmHnzuLiGXLWa+I7BAnlNd4h4DU/Jg7vOnznIVRvyMazaOL6O3NGaM0W6oKb3p
DEgvU1bhhPG9sJ7K8k4h5ybz2wfbsPZODWp1U4TCGHKdPd6sZ9/qnjPs0qQgaha7RtOsKfYZ90a+
GO2CdKZSVQVbVq4WNiJX7VwX03rbuR6XQP0LhwetOi4W2SHhtxHz0be2yLY1rQO3wP0ohPI2ES2c
e68A/y/a8Q1PyHkqzHdnMWurQZR0B2WkdHB4+3rsk9LmId139Oj5UWlv65pHATu7o+GPt6qAz9lP
3gfy7Nqoi2w3z+ktVvmmN9hhO7KzqEk7jBxdtCLdlmw9srL/hFJ80EREOn+KLqCRv/EI7pvmpTGC
X55k+1V2u45NUTb4v6Kh+haKBHzyHvjdbUqgbfaMGy8ycEi0fvaJQ4+O2o2xdUicAPJzd9N0+xBF
7rqP1G0ch70U+ib2sMSoTLtYHCI6ChF8xADKjEMEj51K/HWjtTttlqHS1E6584szUkVapeZGx5KF
ozmAxz3vbct5slpMMr7n/XK6eePH6jy2NfiIDcmTXoS1WT/8wn3mSatIeHz3HLyJ5lDo1Vqh7IQi
VR+dluQR3kqPV5yoaNkZl3pTO83L8ptMVElIpPv/y9x5LLfOpVn2XXqODHgz6Ak9QSvKa4KQriR4
d+Dx9LUO/8yuzoyqiqpZTXgp6UqiSBD4zN5rj1Ppt8lwq83g6OZWvCpM7bHUxKHRkWHGBA1AouRK
a3iHbIL3M7k+R/ZvZ3nrMIwxfrAAl/M09CDLXu02VRYv6tncuKJ6bMvwdRAPoccip86f2vBqse1H
BoZzPTzUhvljm9fGMIBV8Atro9lpPX2HBxCEr1s9S0N80C+1CWWG30tDvUg14G4O13hlwjtgPooJ
/GevFZtBISEWyAfCqKHKFw4pWYobrPMB2w8abvkGYWlKTKwzrOwpPjgxiUYl6/8oLJZTFe/g8qxo
PfaoB8hUVJlYzqa3tdBczXp8ys2m/QMKhXRNC+Sy99Ijb28L7X1smrdBNAjUN6NWfyJgfVaw+ac3
J9D0c6VUm8ka/yjetJ/dD9NxXoMoYlicPxVdfEO88dGY41mhuo7zmeV7tTXHaFc15Zcxqdde1xn9
UrBgCnBtspR0MHbF6D5htzC2Sqi/YV0+2ZOxS7Run/ePeSu9ZNWFgn7tYsAjt3xaVpqztorsyeqz
XXSpBBfXmUxnJTcmLGt4xwmjpSPLlqHCejkpsbbiaOLdkLQb9I+Knl+bgCOl0ikPVdKhWseqF83o
XXLfoqZ0SmbwdHoHM9S8JdoDayCn/NZX8g2pX+tOAjUIjeUU0ZUpoJN5XcnErjq8McrlyWjHR6DJ
T+6cH50mJhi627Cf2liddR6KVo6FLyp0D6E7OatzZde69bl2CGSmDbNjsr0V68ho4LXHnAy+gy2l
herXNPy8id+7VH0gcM6ZpFbEbv3EMm+20r01Kepy/D593/wAGDyYZCF7drxM5vHMX3o0uUqPllQi
5x+TY5yVyT1bZv2Tjk9Cy681igI8MX44P7dqsxUM3qnvFsTK4+pDz2loV88OnxWn2cdOsvJyzy8J
250QyFO7bZIc1Bayu22W51cxuruQjX9YpO4yMKf3Pkrup8wC21uTNe+Not5sN/pUYRcH+Q7g0B+8
F2vVNh5z7L/TUH6pSBQnpVuJvnnCFhml2cVDH6c6wYLV4bLN871rxg9lQRRbHbEpaH6BKz3YXfBB
LK7nkqnV1i8hJ7g5tddlaz+JzP5uIxwos+4+97n5jDT/22uVL9Q0fuGwjQ3UVel5xwSttj0gp8u3
agJqVh4sWCHeywSvnkvxFpnIjdkm5dEbNKZCRpQaABJFb+7HOjyZJeCBflCW4wBCYbZ42095gz7X
DRF1/eoDbzmnVl+LkflUaskKWNJQtbe2dZ/z1Fo3inceKSaKynobDBLKJiR1VX/uUmNdZe+dknwW
vCYEYz52ZbTGt32czBIehVdsO2VcKCo9utU9csIICU/VVsTWrr2q8BV7vNopssE82jZGvVPbaZvQ
WBgJ3CPy7pIk2iemtg316dRZHNrMhK3uOjLzx4tbgdZ3EloiHTh6Fu8cAokhUTFDUBqiqj6cM4PG
i6tTjTAcw8IWyxBjgP81jrkqg3GVdtG3QPtb99AmsLPRthORC7GRTGBOmFm/01ysFGaX3mrOrjlK
7aXl6ctJGb/zLHmpQKttQ8iiSApRG6NDnmDvL+pUeRJcNhdBXp0mofu1amxKzXmZK47qqUKrGqsb
wnywuNnn1nuokvqBSHbyxqviHXHaxkkETdt8nU0CnDGGD5N6GzyGTka9iW3xSgj7Q21AbbCSgs7U
hNmV4VVGjkdaMHvUUNkxkSN5gLDmjumEmjAiHKsBrnzbfGil/QDueQZ7WMTZJW/zva2oW60dLoWc
5Fv5EofzWktpjcaa4MhncyifC7s6TE5/7IxkNbE8SJrizZvmpyTXHs0Ku049napZIY4Z2fvCwOa0
yAn4a0qLtShEOVno1cG8LWkDTXvXcjKxk2Cls85knIOzaWnozrHO27fIgPuOtGs0b5YxXIVTvEX5
RYmLQ0Iwnk73p0IZmAZk7qhzOuONyDvKZBM1XUppYG9qK/CTSLzh5Hki5Bf6Rsg5oh+dE6PHM0Zz
3vZl89JSnou4+XDt8EQBTKU1pMgPIf3ZD5YI2rX8WYU6HSOmFMVkj8s2Vh50e5U75TeUvHVi3A98
vFA7CideFVa2g2X+qHS0YdD9NrrjF9C707lc6970mmrDQ89f13Gh0IrDqPdrV61/wpSomUmHK2rN
r6IuELbO62wOKHH6q207PG9KhS8EdFQShUtnHI/y9aq78r23+xdPbz/yJjvjItniRd92JY6c6qZX
bOjRCulcj8WpmL4zM/yNk3TRqtln4GgxqhhMpSTf4qGmFTbnJF4FqD9kjci+2VhFBf97oouyTaI6
WiO4hIrzWAzBg6a3PjwXB5ZPPVNhlY+teJwDtteTtsgU/H0O0h59bHapWWQ7Ld40TLJxlSPttoCg
bwoYywCoag4BpptzvWGgIjX33SnQBnXtFYO1okF/TMwPtAIXOlcKpqykYpsesnlPBvwjejROV/38
JnoDN1lZbZFArC27uKiK/c6iPV2Mbb+ajPw7bSZ/7H5CwHmcwF+yHjiXkSk6h2y2HQzseaPG3LTu
gNYpCWvUgLlC52JsFHT1mP69lWljF8Ytp7V9eS2b/lRyLPuZRYOejqyd4971TVQNSh6rJ6bOVHXl
tB5qe+fMTLdLPBllQn0EKvQ3a4u79G3XeJBYO4WEgJnzp61RGVlFszGNyLu2wKwYgHCqa2ZcojUt
POjdMFh4Fs76bipCzmrTng5g4a761nPonFuXZULzOJa6WKPejtZWE+46G8tSE4VPdARfc2Smm7pJ
xL7rGZmHeDIcwVbWcBEg6hFEfoytT4ntXQOt1reDaVztwbw0osQTZigvtUfoehOGT7OCeCkgWtkC
kGy1oP+NsVNWUVubu6SCSJiBElncw8qywoM2KgEgyG1tDSgIofCoFjK84CxRAR8CHShABXLdEqb9
ZikG5Q+tHrYyMhxFqKzN+mYpaocKPmlXetcLxB6IuUM1W4qGfsrVcUvD1Ecw6Xrbum54huJpw5i9
PRNI63grL6r3YDSN5zL7w5LhUwxnswMYZTrPourITIndXeHwEmL8UXWUcuhM6ZAxIVn20XMsKiG5
w2GJyP/FG8vQIIUeixIlLJPPqMp5B+fd3tKAMrROBXgcuOIyyeu9kdWko5D1DOVvOhKxRABx1AGJ
bNAYBUnwYQ2Up2GM8E5pBBgcsni7kUPJSJFwlXaPaLKHLmGNITlDdn6wyvSRgOOfpCdmKPOajWfz
8Ngoc1Gzr5EYf3PX5XL3isyPDqCcl5nxrCTmSxlhUQKC89jII1kI1iKtK7mhGobmDO4c/rh2MYY2
w40Ck6VAFZ5ysAkkumRnAijoohWdKm40qYnFgWU8kc/xEiFoN68gjA9OVVyqwl2nGoes1cPoaILh
HfX092xubTffEfsHRUcJJqp/fP7ZD1widMIJya4ez6AVkqE5Fi/VALZJsaZ9p5uHqq2/uMSdVOhK
S02lwzXFQK5ug3dDwxdg/NFQH5hXAge/cr1ZEWxUo0/lxARHCCF/c6O/RqbfIpVx5OiwgooBsww1
n/EtvVU8P5IoCHIwpkjAXQ/5rsidlRopW5OcM1beSLZTpF36fmTpgMB5O4zOE8Kz96ABax+Xi7lK
96Zt7dFMPwcEJiHqBm/sIXXniDkPbqctWBjudPBBZEZ/01bJpCwc+Sk2jRI9wZABqFTT4l3z+r1L
evOgarchib/VIV/CF30ME+NLF9MpgXixAj7yRx2tXeoOL0ZMU+I4a6ZDz+rA1ccTf5Ty1ejNaB9w
5W1am9xp3smMpIFvMrDbcDRG0L34Y7GT0l3UaeJbXBWTwLDx8ylfTqj6TVLdyF1cMgRZRP14Zsn1
ajMtXMz2+BNF4iFm6je4N3Yoq1oNNqoiAFLM4jEcsyc97y4aDBE1iR7KLjtYbVAdh1bdM2Hu6RLh
CjCvLtjut8tKsX0ss6xCbLFnOP1tt8EuHUM0WfBMY5RJ3tDyTtBPdZ99htT3RElZD0M6bMcegbU6
8MO0/WgDXLHTdyto31TVurSK6NZRnj1io07t5HsqfsKEgUZB3Wi2jNMd6+AQ+6x49lo3lAWyH5J5
p+4syAXiD5l2CHo/MS2Pi2ZyZFp6t6rUJFuSefbYgCRGN/yJnpYzozpTx4A0Ji9SHpyncMALjKDx
4KkaSpSq+sH64E/sFMWsn80yeohb593rvecAUTpJXZgwyhjYzEAxIpo1RpGrq5hikYv2JaxZKULO
rJ/RKF8Sp3eXnoh29pxJ2XT5kxX1XhuLK0aBday1bGVNvNktAd9MFQ22FCS5mzak2EB18OzIGygD
w1/37h8q8sN/+dy/fPgv33b/jr9+Xtxs08lg9ZRLY4n9GCelBpKGp5AQZGcZaHnhw7co/IJdASvm
+VYkuGbMDACVLm/u9/795r/xuZHlCVm1jEWcIU4h64WlP0WzvUIWkMFtKSrfRYfz1839Q1Jw2r0z
Pwu161uYZjrJ22rJD4CeCdAxItgTVnQ2o1g16EvkwzVH1DPr+90qd0hAud+dW+0SmO64CdyYk7KX
j7l/v8FC+o97DRBVO8Bxlnmkh1Y1mecdj/f+MP+6m8rfcv+4mlo5sMNGWQHWpYQT/gi4AW7H8Peb
++fuH96/4Lhhz+v+/77cyHtOBjWC68WwhOJWqsws+WRVvAAnbtloxpXPBq3yWxN+Hl4eFAZpVPus
U2v/fu/fb+6fy6Fm7b3uy636a6AM31mGN9kWkEECNz26IeM4hLBfM+ubM76LiQIALVY8oEA1dylM
z0XO8C1DI9m7DbMqffhJW3egS+UGnhK0/rI+VNo0rTwPGMzMadKwkMXmI0SvNNWCfegWlz6uJl+Y
E8gBlZPr1J9TMYLusJxxiXD3fbQqPAJcBOmWgdhZr2o/ZX5PE4DNozwjyUL93PTTei6R84dgRzKS
xZ3aN0bX9L1umJBQzTc3GVJfN4P2EJXka071l0iietcXAegQtunNUJybuurOrVl7nFHtA1uGcsFw
fl1a/d6p+wBbtsav0dHVKykvZpkDGQrZXFKTOlyqXKU5lxNW0BydoQn7ea8M6oMxaM25t8RJK1GN
zPjPKx3pL3X44hnZcXZSUUmHRWuce90wzrAEePcbox8o9mU2ql8nT+M139KdsZGt8sI8iTi2pZP9
Greju3c0IzimekAFhPlMGT80pIZLt9J/Gr3NT0VJ/Q7x6dRFlCz8m7hjwLRg4llNPca/keBM7TWf
wyjwxhplcVGaubjM8S/BARay4xnhNdPFpFfTdWvzqsCHo8RVWzzWaV6cI8fJz6ryxHZpPFlzKFZR
lbFSYdxWEDG76TXs/PTnzgnJunNiRroP4+Kmh7XDKKuejvaOwKBfgxHBzIptYdcegYv6HGIfIGdq
4sJEqZrPK3yYlIw6836tot2M8umMEXwxFR65QfKRsHtS2M5R3mgqUuHAcbvtXZFdQidfelUuuBJ5
GSxM/Y3rnbpjTPdEAbJW5YvIRgmlCQuVnJ0c/ysqOLLS2jbW98/99eX7V1BS4oXvSp6YwxzvisrI
4C/mr4bnfnf2fCxxsS1IBHiEm8MITZwhr/mJEjyPI+y58dOujR+1S56mPDylZFvQRx+GUXuKiU5f
tKb2gqu6Xihe9eHoEDi0malsPd+Gue8OeWasTEUlJ5lKUbPBnbOA2SnOsq4zvyIMvCmo85IaczXU
ytgAs+lgm4nV3lqWTv9qlvquJy8HsqNe4aHDJRwhkLUD6lRUsrc6zMYlmVzmsnB7Niha/+RxrVJG
92EAEcywYbrWRD4w0PJpb4EwYBF2W+tlCIaTO6Xvg2JSptJ4qnZz1XKkM5rwsx2rbcqS0VsHFtyS
IWlQ6BnVJXdOLWtUsJy9BztGpPEj3K0VJAGqfIcgRXjHLciD6s9QU4Q5ufrRVRh5nNxbD2gTV4p2
cIluWgSz8WvR2y1qjVBGKxxvQcyZfxpLJn1hs8RgsNfsa4BqlGDLeKPo5XgY0tldjnn/1tnGzZxv
swR7RCK8doqeHRMPzUYGaEfX00XVozOOYxyuylmFecGJEAPVTAZY3SuvQcXmVY8KdrtpuRPW/BmA
n6JxFTcSb4lUvVnWmTP+k9cWTIed4nnCiKVMxrGuNaTTlv3gatG+auFxalcwcRNDcnYWpdt+FCg+
0tKeNpND69eNP0VVenvUscpVGYGSVh0rNVXXDxqiUDusdjOErpVFn4cGJLnMs2piP+ZpyCYU2PpR
TagoG33fsQgbC61bNC040bKolhohGQuDJseIyUMySkSwFbzdKB5OZXhwqOLQDKqguPIUvf6IE8fI
6x/4GV8O2sxFx65SxVSzFYn3iJ9n3EWWjle0sLRDHX72kaa/dhYDF6vxc8j0+7gbjRV2rFdNOdfU
Z1WJAsUU9XdWa5yme7+sol+NMK2Fo+JWFtnVozjr9Z7OOEQrpsQaRi5wMyUNtBKly0xwBY6a2Zel
ZGOoh8liZac7MZ56gdJbELKMhbj5TNyWST1K8UVg0ZaRN7UIv93GLg5gc5Cq0fwsQtsoLyPjhIU+
uTvHhp5Ht1vcRFM9o5j66s3kJ+m+CaCzNr0+BSt7Dnecd81rzpMFe2ShQ/TejHT87APGZ7hL0yrz
JofZWdtuPonM6zY14+XWNrGS1h5xcu140aKxW9c2y8c6QBeYysQC6zMitWZj0VHycl8q5NXvgaX9
1NF8seNcB7Qg3HUyNsuCDf1CRJ66ngeV93bLrNDWKZsZekRTFbLR7BScEIG5ioyKUNLI7Hg8zbgi
oMhd2GH9QLhtulZ0rK+4jfS1cKa1p5Cv1YOqVrL5SZkT8CZY+qDkna2yjbehqj1GFjWzDixjiban
XzqgBjCcUb9lxc+opMOiSSbaYc5sjHTtU2Ih0SlxcrgmNoMK5ZsHkN1qhMnuDO2XFblrRxcfHRzP
rV2JB8ay3s5wtUvMUkpY0S2TUE+DTQVBneGNnfWOyZB7Dh0M0k1bqfuEtAqoc12+84BkrF0LYlyZ
4fFqxsE3jO7XrueXnAhgfrbtEw5/7IIpecm6S2Q23+HYP9VoDyjUwOANarAWgbrtkuDKlAV8U1gz
fcYHxtnGJGYQyFgQal9CGYdFrsluobZ/SibAC4rSYT1KEilEUlWiSXsJKU2hleKs50+AX2oWpruI
W2kazhhPSMhpLHGndbFP+cuWosVDNEkkqhL+FA2IVM55BvAwfKEx191NKlGqaQRUNXJV90T+wkqT
wFVVoldLCWEleHViVQyYVXUaPG4S1tpKbKsjAa4Qxihh4H0wciU/4cz0JdtaEvqqSvxrDQcW147i
mxIN26DOX/V3Xmwu0bGOhMimkjKbSrDsUL6ScUY67v0z8maWGFo9ejIklrZQAdTC1sgOtqi5VIUV
ANsOku1fH6I52QoTzC3AD3NDk81yURZ/QHFHCcW937MZIu+wMqwnSdeN7xTd+91ZMHDOJWTXkLTd
Gezu/fP3G7A+JE5A5+WjdqfC600kuLeRCN9I3ouh+toS7zsxT+UtWOxVif6tJAQ4ljjg4k4Gbm0g
wboDLliX4GBHIoQdWMKThApHEi/Myf0QSeAwL9CxkhxiOODAiCWWOIJPfP9UKpHFKEuKZd1KjvHQ
gDSuYRvjyPF2LrRjXbKP7ze9RCGPFVBkBzoyNjhi3QSi/UCikwcJUc4Yg6wyCVYOezCOkJZDXnH0
gMCXXYlhBlIyEOoCmhnzSnlAWwKfW4KboRt8aSG4xgKmcwfbuZOQ50rink0Jfk4lAhq5o7rqJBY6
l4BoS0WJF0totCHx0YT//KFtLTY5KtLDQHsCJobFRSJkwCgAaubbrKcklJrZQnVo4VRnQ6VvtTu7
GldkfejvQGv5LONYqw+6xF2XcK/bhOqok7iUwsI7qEk8tnMnZd8/6UDP5pBiCB4D1Ma6LNauhGw7
0LZTid02778wZuIGkLuUaO5ePgnhyMKgg9tdS4C3gOR9f+yJhHvf7xGK4Kw6if5uYIDj044fRM87
TRN/dIkJ99j5ZhIcXkIQbyVKXIUpHpnAxWuJGVfm7tLmPIAY55TOCn6F5f5YFY27wB0JpxZeeS3B
5c0dYR5Szk1QzXmiNxi/sxNr7WrlAj5HJxQqgNAdl2mSPYYrLQglJh/KYMgePhZqvDEfzFswUOtN
Xg2N0/4wYK0nErquqM2GAEv8gxLIrks0uwOj/X9uh/iPPQz/ZHP475kh/jNfxf9CO4RhGfZ/aYd4
iXFDEJz8/3so/v5Nf/dDONbfdEaGhq2TEenqrkxvHX6a9v/+H8U1/kYCt+lgUbAsZCTSKvEPP4T3
N8oKU0NIZthcv1UC4f7hj7D/xk8zXBW8O2JK3bb/RwaJ+2/5J4OEy+83HIefycNQuSD/s0HC7e2y
LKdQ27Vz/QCaqF7guQRWTgsSM1sOWU56XYE4hSiw2Tm0XNvMXqq/LC7/uUEs0pRAcx4wP+5151z2
HMG8u3faKCoqPJHSj8iLOBMrTO3POJcJjFCeEVqRENB1DA8kopSuBDYxOmE08dp4o6RbhJ3L0rV5
tPXn2W3wHxSwFBxouJoNFTk6p794r16rYHwLHDgChCPTD4Tjx9Bc4xdhNSx+Bvq3Hsu7Xn2g9P4a
4672c7hPVCS3WLePbtNgxacF7JX99Bs3YkWIebAJmyJlLOX00w4cMfYGVoCDCtM31IuQk7J9Ie9K
95vSNHau061SiwngwoxGZYEnZs/C1wZJyVAe7SfTkWmGJVfQ6atEg/LNtfC6Bc80ARld/ZmMUOT6
NLkJ9SXzvg3LezLi/pTE3vOIomhBilnrZw2qDF4+LJDELYSGXvuxvCFfOFcSEH4wKOFuV+Ga1LaO
yajiLgm3YYenFpMKxprZuKJSFY6eb5u0twhczLdEGTgbAXZqqSOWaczjZ0Zhs08V4XMQ1W8Eq2Eg
44LnNL+j51THKrYPWc2ffefH6/OwsEozvuodZgUrKDj5WkoHTJUcPJjRO2MK40uuEh029N02GpMZ
dFzgEeQ0aS/TrIEO1FY6EJuFPuTabhoCvPszl3cztbWdmzwYqcMlyRsopCPzgtgp2Lsx3BXISO0m
9a7TEPV+p7DWmI3ZJFjkGalpCzeMWtmOaH40MzzAqQIaUwN6RUSi7cWo8H0UQEDEzEg6xkPtowvY
5gRyhJo3+osVwwqz1brx41F4DKV3scPL72bkgRBssCWp6scavKch0rbwRL9nWCcRw8rNoKcDccsT
PjhznWRQnptqORV4Ugq3OAo50WNFXG7iyPVxES3imVU1nAeOgCK9lZpmbCDwo+7OuZobqrtkF1Du
R3mxE2bDtAYbCs7Zx2pOGtQI0xdd2rBO9EQwCuuPIRnUWzIke99CEb4q9IQOW45n7zciZ5EwK8Ca
dTldVcJJX4W1RtCAlrZ+K29M2T0MdJCenPiO2XssvHdTzY+B4BpDI2nm7R+w/NsQK8YiEUWLc8lF
CC8Q6RVCnde6lf3mcYKBSh6ycRNidYCkbUbld+bkr4KQ+g0kFGoAJuQ1FU9SOup+oL+00QH595tA
yfYxNqOtBTnLx3dc+0xuZyOimceZ6Sg2W7mIDXXauyPlv7My5BMDXeiU5OI5TVqJ9smWamo1a2jp
s38vpGCxlGRmCvoEMLhEKTQPArzGdk7ss2snRH2n1rnGzLq1mZwpVXJ1agFI2oJ7MiCracOQGCeC
bRg0xmtIQzOFgbdpQxUts01fwURhSYNItkYFCmsayD/Chb4WjVLuHPTTS5vk9WVvig7ym4sIEYpC
XQ/0rGycqHqi3V+PM7Ye4zAaNn3JdrNQqaKNEsdEPSpriM6fbtR0m4b/pDl95Ys8nXZDXC/nb1XW
9/cin3EJ2PVbOrTtcuhg7oHEL+q58Q3HPVfUFVt27Mu0TPL9yPq4GaklNXmg1IqWAeVpkGZ2FX22
CLcOO3Y8aZ9DbuSbbtKu4cCWo+NUQG5D8zU5egyfy5lWTaczUNTqB0vjTKM4vEp1nDq+g6CVIUsy
3TLXPeKuIu8uV+Ztuy9DW1xNHQu+i6gmy5z5ACXR5uDduIxm/bkKnzBdFduM5QM7t8HhjOCuqOI0
vzbZRkYNL4aVfusTmau2zezaurMOmiymwlc3LMNZq3Ahohw8NSFQzCkshuM4po9FSopp0KQPGOLF
edTU8iY8bxtqQrxMouS8VTfv94/CqEk2zMrnldG+DoWunXStMc+zFePQypRwW2optJcO9csdhZAG
dgTlWlVWeqoBB6z1n7aP/FyU4iF18XCY8RJg7/ypR+U5EjAk89ygk0QiuQqYjr7y1C7cbmoPEzPX
Y5ETZ6CnLSPeGPvzrDMB8KqqkmDvEUaaFuoLc0gIvUca6056tXWT3lykactRN+InKxhnbFTS8XaN
AXqNGbXjc+Czc25UGDhzGV7D6MsMZusAsAWArUA4zpiCbfDscson6jYapmmBrzw7lWP4VQWJy249
HXap5oKUKx1f99j/2SSgC9NzyS8BqkUg2WuDAuJogefcKEDCjmWbMNyZiQ0kbDVeKaVirvEW0nOG
bbOWnhR7wq+NfXlEgxN0Ptf0ekXGHqGHsARtKy+OYaewJI9R9qTVYKPNdXW/hUG3GHuvfbQmaPhZ
cwGXeIm8stx3jmpDAdT7ZRohnQ40Vih59l0YXEVaj9e0Tt3DEJvdXsu9p3jQ1N1ARSazdcsDAFU2
yUoPKrwIGeXzswiU4ws8hUTiVN2WkxLrhTi9Rpitk7nrHwujsLdlE97QhKA7Rux3xt9enCpEZXGs
Jreso6IPVO9JCgkVxXiBPhqgkEG0E/dpdRIaWoEkfeyN2dewZfvsNzqSVjXkOk7cfoqJ7cCg+NHc
5GujyWDhmy7CmxwB1SiJqapIDqy7GT70lT3eBqPZw0S4JkPpPZiDK3fhNdrlA9ANlN891tbRQVdc
4tvBUi4o4+DxDm4LH6QjIzBPOw6r7FPpvBsDmfzChnfZWX1N5LgzHYH7d54GCQ9Ji98548lpaX8i
4ZFGEJqX2WnIi00vzAJD1JU9Doie/zTb1GUVuoJudsOr1hbbQq/Rybe0loyxClQej7xE/hzZR6rT
9obJDReMprz1MRBM+HH5cx6apwzEWZgmxIsOKcrbsZkPqniMZgEmSR+ysxkgOZ9yrSSk0ny0VBvG
IL6nS6RO0UlBWLFwP5DhyJGwNKynwbjrTCYHSUK6TYqSoYJ++tybcY79Myl9rYm7585NLTlmwiwy
o1AwebdNblk/59rb3GliFw68PAih80g47IVYsyjuxMuhO+a4yozEZmY9P7YyV6JN43TbqqX+Gutb
PAc2ILAZ5ZYzWseqjQ+KB5cm6Nr8mCTzKUDa51fkO6Bv92Ax4IvgjcFDMJQIhrAZG0eGy9YuGL2j
OjIYNqwWxAXH19LzWIREdvgpaEYucTLg0hdQB5OwlLPUodgOZQyyhtAFfBfi4iXTQz974olZ4Liu
HaM7kZYb+tEmEcCTqmTCuFklKG8M/YNT3wKMffscjy2RjXJ3GHHEUYXhW2bGyodxRnxm/ueO7jNk
3MGcdNZbumG68qHjRbhElIjrqcFelwsTbhhXyAvAjZs3edaaE77DGrdJ0OZHxLbFFUaDLMDO2ji4
P+bQ9MORBA1mdgIEZ4gHMDV0FoeT9lhW/Dj8J8HDWLavLeSxBQu96lnVR5loZUbfVk+wSF+5z2Im
qD5PAZM54rlINFSt48hZvZ6rd5QUKFY1JYT3yP6rcGwdnHb55UDV8MOJZHW7LECgNvVzQTJ2pUVf
ySAuVpmv4okTPZsZexVMFQqDmJCIzsUzXWfMMMeWRiexuxciZtR9YBTZyrKqcpfOKvSZjohkT+CW
VQG2xt0P23l1OQ0OxVPE5bxNKYhJerw/rwoUffgYFMmBeJ0CTRzNMKSV66DE9wq8LCufzJ3STis9
ieyD8GZMcjnORI94QOSZwSHObOthmnqpcRPHtGSageCNWCinHs+lRy6FbQSko9kuNu/S+uy9UL8Y
Ud+sY28It/R96zkYUR3TG9ZzeGPsYcD9K4pdmUcNfwQka43QaFJccbCwsLxij0ZwV5A765Gxs1Ir
o8ca72gYU4nyMcroMU1Hc4mO8LUQ/bDKDYpDNWBLxtt/P8/Gic1Ky2TK5DAmr3Ie4uDaZ8FDF1kW
7xwCESsjQRu77yqMCwlWXggiYte05UziHgj2uFX0ZR4O5s6dql0VNMoJ58QR4NKOrXF3IVKlwo4d
Yfgl0+QQxTn5sTyjMV7+E9XXhcU7nZGeshhzmz0XidqHeh/vC8v6igb8UU0iLRce3DVsgQ4YqAGZ
WIera8zsh7hrnyDlpCz5Gnc99pVHFxweKwTOOCL1kp/M3FiE3q6Z+clOzSIscCDa6KpYkS+GzWdA
+YkgqrmJZKxA90UYxxJpTvIKhAnI0/yCMTQSSFgAChUGAnmg9LnbnYN3RhBAFr1G7AhHhHY5onQH
fG7sYaM8xDiqd+NYoLfqkfAwE0V60KfZUc9Os4WKjisTflAE43uM0m8TiHdCebLnIlAvigmlJI/y
YzTXHa9PukWcimuYVy3B87lqrbFfwXrFmpsizMBupPtM9hiB97zVBy75Q54evdmMDl068yQHGBeS
tHtQHA7M5N/IO5PlxpEuS79KWe3xG9wBOIBF9YIkOIqkRI2hDUyKAfM84+n7Q2S2VWT83ZnW69rI
IkKpFAkC7n7vPec7MAZzXXpG2X6fO6g5GP549bn6qIMEB4vZV8BeW/2ozQgyIYG5B9HH6yDGQFg3
qnugpf5FhHJap2UUcOpD8icKM91pMWkd/QRjK0MlGSexQavaWoDX/bi3dAcd75TdR2G/4A8KuRXK
gTs1O1/JjShOUEk64tLkifENDfgqGe5gTl7NHMqNPbsPLpmU575InrQMWXQXPionoEfJUFDXgvnI
FPKmMe4ClhA0igmYeWZ8eZcB/V+Fpn1XhMq9hhb9z7zfutlCecYjjoH5m1600wm8eUv7r+KzTEFN
FI9D1xiw1fiWLwPS71J40egeDo4cKLsx9TeBBuWhMfwnmG2r0HYLDwDje5s13EHiPq/t8AtNYbo4
1RZE2qXp/ZHrVOeAg6AK4lAA+2LhznOWHRc7j2LFzMD3TnqxToPuYbQb7t4h1veBE+2I3WnWobKJ
9amRUOamPPXMQE9xZGxEITggOs3T5E4QN0BzrxTCyI3eMx6XugU4MoEk2hqgPGx3BZUvfmerll4m
8umosNPrYdAdwsbEh57VB2Gq5wBkH8KmQmNIlmebWtfkUT3DBRhHZJx5RejX6CI8Thpbrd0kfFHI
me+ClOdJcr23bAGr8hNj2Pgwzijq577/JpgchUVn7uLE2htDhVQhMr9Xuvsd04HcZSL7auGHOIRz
u3XLWJ0phvPVMm5YVbWSL4Z5CNGmPUs3/0gGn/BYQkrQLpfB1umOEkjIuc1xQJpZk586kZeAyrry
IxTNI1fizcQOdKAnz1EwfMghNeCmWloJ6VvYXiqZT69+MFsHnjlmr5WZ3TLDObhFMB00O77r++5F
0PvwhEk4jxUWV4tH/KRpAwrRGo0zU0LnAfLVqkEnCe+y/cqXDcJIpBKl/RiiKLfTfqthT/RscLMn
q4f9R5QDxOkkuMJkxyHWT2R+0nZSOPkSkys6DbQNfVV/UXaG1DIxAy80zBWCfoRkWvQ49hw9J2Id
d0xvmrinfO+2Qy3KDf8WezTaII/mJerEbaqiYRuQvLWCvcvq1kbouxjKh7Jv1xnNlY2fzRO0ahKO
+JhAPioafj0M7TkrvHsA3q89uUZMdAq2wk7W+25GEpyiI/oZrMzSb92nmYLGkrJRqq588JsCEJtu
d2sJcFYjUmBT1WX0RYb9gYIqfc+mwDNtTaBXrsJz5mItd+wGGwLOHTQEYKLrmk5MM3bNVej0Xxze
1kaF/jcrWRLEapWtzRpX/IQ589DHxNs6s3HfaESvVQ6citGg7YEQkASKmDetIk0nrGFqONaIcF9z
y1UFxDRCGQaj/J4FVP0CMbowm35T0WC9N4Nu2A1p3bL7A9XVQTFg5BLosJAye60jP9J50foF5zRP
YcayoXcWqzLQCB6dDE4YsK4IUdIpdnJsPl32ZEHExFsRkQ9oPkYDhN6qlac66kCMWU9FNaMEO44J
178Kb/3yJVT5e0W+5oOVcYNS9aFm2KYD2h2nd9kbG3F1GXx1iFZBfI0LWxY/3LqfgrNEjpdNjJnb
xSXXEHOwaLTQa6LGr+vSXoNXRzdXRp9aP2DvqV5FZ16qbvoYI/mOzWNXE1+G3Cu/1oOBygC/6OxC
VkhRk3OVe4hr3dWSJNL5qN9Get0MhGb2Qc45OWpxx0D7NGGZTD4ZQbJ3PteWe48s5ElJpHjYpOg+
B6r5YUZYZAocVA6xHuAF0c/lhOGMCq6ptHbdsCRIMclxuBMJX2rRxobPwTCd87R6DrF3AHzRnvMU
CkZedbjWE8AtM8APbei+EHYVbHrrjJ52oImF4jg1FPIEN8InEWevg+RgHZTFq0VvZOG8WjD1qwm/
Tx5iKxj5qbKYv8joPgw5KZTpG/fkuwn8lv6jARpaNV/a0Ix2Uvgvrh9/TcbE3CWafiqnbtizx4MR
gh5gIoRu4NXPkgGpjMXNmmic0qNYKTUCJk5tOkZcVhzPD4l2s0VV8lIMAHV1+hLA9FulIfnn+Wji
5cgIJoJggsAufiao8yBTyBk0tCkyCxhfJhdyIyBadKRtrsmUIfyAj0/P4y8d/cEVkDGfIyYu7IE3
2wItTTXnLglQ847sk2L0HBKsHJxQCOwLs+z2dpPWOJCrz458I3C4tI1pHyQlS+00QVKGJHcSwmsE
OCHM4S4YHpa4sfquIv99Vs28qceEzym9MEG3PSxO5F3hDULC6VZ7YVonaWYx0LQEDATaImvK9XUm
7PuCADVuNZN5QzvsncEKN3PRvPuJA0QFqzdYKn+Lhv40MQ4RdrKHR1wNfeIVtFkopqM1wFK5BsVZ
l+XXAEeEmqNoi0Q3Pwv75A7zp55m2oZuirvV4+5kDdFnYA4gP0n/pn93H+sTOqkKu3MVQWrvWKMc
27hTfMsAB0cmJdaApGy++xWOnRmNUyaCrwth7Y2TCnGWdn62InuHGuwF4zpkOA2Hig7kHLQql7Yu
8d0NZVe9J6S3rzrNTq7tRMuBuGxnCz0IJgppSi3OLGaZPAF8cP0GQAAKFuIBrNisVkPgAIM25SVI
7OQuZ96hGd2LU4mjWoSaXfauG1q8ybQfWkzWTDdzx6VLd8EizBAqV7TRW8CFixByO+cYeScINSsI
HM+hO467qmwg3ds0bdCAIZhwEDBjrCO8j6E1bskV443qyeJIOwqNnSOnmi34GbPH7pw0MDGjkOoz
N6tXSrL6S6wga0xjr+19C6CWtZByRh/5RUbLC13Z2O21ZDZRGbdnB7GPm5cPnO7ASd1rM/BNqQ3V
jlxdJsU69KXKdXCJYXRBh8KUvc8veTnd1NgyGZCwcKg9N+TPPyiUg1CannRCj5mQkMwTpCY+ucEh
5Eejw14VGpmdF9Gw8Eos911XXOchvc3grDzUssk6vmQEh6wsia02xDp7auLwGlRobJt+fvel/tlJ
MhdqHFhr6phPlhuB/2Wn6SnGluYzGASc0/AMi37Z1PtpawdWsW6agXS3pgo8GO41xpYQhBL3X5wG
6V2upzmE64izTgNyf3gNEYJs0ibw+g7hkbFEhbZIVg5F3q9k7f/wo/kHfBbzwdIZ57jx+JB0VJJR
wqawdK2QFKMGiFgD9DnH+AmkxK7ex5KNAbHqW0jCjELOOFbjg5icymuk/FDEW56ySLtnCH8AGRmj
IxftxsyZ3/mVcXFl+ckdkaG+7/2yPJvavLjwRHLOXU4UDJYgBczt89CTnTd1M1nkaXkYWncztA7w
/qiCKlbUL7Hb3shFROMC2ghVVrZiEsQJnRDHPE2QSXb6y1QoWgBzRYJNNIG1ryd1Z6OLnVv7ual0
XKl+0XpKL5p9HcmTAV2MvY68Jc39dItseEv19yLs+61BP2A/4Y7bVhM4znnuQ5amxt9Xh04NlDnD
Vib2qwFkwKbn7BEaOL4OgGXHmRGnH+3mTL4PhW+tSc97xnqDalpo2DNtuwEYKoN3XF8e/sXsamfB
nrHkig/C2UzYGPLoredYeY6B3JJCPRHgh/AmpWnm00aYM/2AQwfHAwbIzDfQv5F5R1Hm8xvkDYt+
Qn0onmLfZz/CUhz4eEnCSjDTHettOdJLMPlNJdE7gKbIc7DMbluob0AM6J2XJoamBBAtauENgL9r
V3HF8FgbgWR+R2RPxixpD6yZsKGxW+s9Bg+i0jSmN92tlfr7xIvbQoxnhmsP3zIF7EXL9OlBtfZD
37BuVbjRzdpiE1PdMgwZ6ksKTsoBWBLK7mGSBa2q+kjKUrWtkwP0cQAVuXOgpT5j+5a7gNnbeggy
YvaIhinjHmzH0L26dUzCtXxpGuJ628WNNBfPgDMeVWx7UdnscZWC6hoyVD96cl/2GpFZHAuPlu4+
4t7WTw55XkQk9BeLZbUwlHZl9qVKQNxkefQtm6xuE40QanTJgFWc0CPkb7nGwiRYvJPGuR+z6p6j
drXE6pCvEIiLhiRoF+FnXmfRC5ZmeQdB36sJOrjnGeYAXLFvsdGQolpyusBVCMNqKegnnxkB3r4y
63A+0Su3youTD9dhpupmY53K8aDS6gE2KOdCs3rrvkaZ3u/zWb1bqHZ3uZ5Na71LHydpcd2Q15nU
6Z7Wk9rS0YZ08A+himaMjTh9QCtQTS7Vz5zl2JRJ7rIm+VBjVI3zKNi4PaQAM4PMqvHxNHvlu0+J
OXZnlxFDVnf6dsDbZNdpeXQSgmQWbHQUL6Rum7F/XG3SkvEIQaFQR8H6lx1rRmKQtsfRCz/xjGhn
VQH4p607bhhCpruWFNFdaC1Fh5vU52mbsaw/tO2ytkfhvNPH6jy7st4IGMvWzBSA8QFneG7MsP2M
SyE2NqlTxTjoq1mwQheiIbDS/exLQnCR+T+pghslMIYB3xn4JyK/UtBDeJMZT4aaerHiH11sfB/m
+g4ZpumNRAd7TpATq1jS1HOimiI2HlfVIOwHG1LzhKI2w7iKoPGF/hrUP6N9sUtygUbLukZUpcxa
lkC6bPaMwf+W2BAzzdzSkLLZxmYcko8uSwqvsm5CsI42g//szM5t9GvE5AHoYfxfB4n/lMq4p/dZ
F1/nDrKRMSfBvrdJqMsJkywHg0+D425DOImHcPijF4Qf92WGnPRjtDv67ekHVPb96FTImcM5W9uI
suDhAIjrwOCv7E4YawOr56bQ4gvc6rULNIxpwxX/9ANXcKt8/94KZYWes92DGN7UkIAXXefCY4cX
lk7tvRYskyvLmThUl2vQoCCp6+EgZqwbxD7s8Bx815LXqmRzRrG1rZVxmZMx8roZwAPAlFVvPND7
fRPVuvFtisvG8Ij71nD2Kn6rdZ87bfg2zvXgqb7siHgEKqJT1e+cXA/WmTVu26i8xOP8DegNj800
fOMNkU5odNpuIcyRl+0+AIcZnhl4bS3llGfVWheLEeKUgOJxTApay/dvSQYkPqfqXUZ7qzAmuFIu
GWvGcFZVfWVaiwexDW8iCs4O1J2VMEZyQy372IYoYbI49mTkpocual59x/GYcwy7qOMDmjmTMGl1
dy3BCKswZz4fEvRdQAbIFAGbTkpY6mQHFP4ACQFXbn3ScjyhKsejB4RCXhGLW9XDXiO2YJpkde2L
8I2Rn/Ki6L1IXA2ZjX0lHeWhEvJO041bh7+R83t6tgJkDELSC0Ih+OSOXzGSRWuSCtBl+OlapFSA
Su9b2GYKyaDgeYNRfNKmddcaBLuFwKIXbRNnV8zoXTP0XtH7MBdAuGNrb3e1jp/VqLpyE9oDeVwO
8YVQP/2NvSTctPA//bAvtjRNnA3VXnLnh9Nb47TnIh/SU5V1iIrJj09bkmsiAXaGssuEkEy7n4xk
1TbbLsIzI4R56TJ864r503qMEYiHefPehRRPoYuwPmW44qvD6KNLSiZ2Fqdj1xxd0Oj5x/LdaBjP
QPGuFUxZCi9iCCLQ3C8xr1yR71OCPO8GtTXJN7DC4QFs3gvUXm8OtaeiBbCalvJJ3zdJxk6Ogclg
VAHkLj90cQMZQt3cKBuf/FQjAzKJN4ifyKCqyCR2MixNQVFtykWMqvBcrLQWOBV5RB3KzJIkQQYB
yxFYYsxjlhdtKM2na6/CJTX5o6K4XhsTliUVbdLOcjB594+j4JAUuBBDTR0nkNBxVaaNhW+SrAiv
NJE0NQnZw3BPlo9NNz0xQMOkqTLfJ0F3ttF6oygOo42UjxayD3JL2NYKPz/7wNqYFyGUJ/uRksaB
TAINokcgNSTFVbeJNB8p74cAJLv0x1PCZ7ImGmqLAT+7M/LhY5gYO1sEW28aZywOvYPHizxI0jA8
w3BL/MQVfglBAEma8JzVe81J7E3kAl0MvvjJCJ81BSQXmxpnIiKLFK6ZkAwVNZyCHF335EL4sEMf
eK3NtmUTytiPeu7FsX9tc+tDb/gYLPik81I0TBXN7NraFj24xEnv1QHWSFJ3FyUAJOnZIXLqj1HA
g6NeJ9vNTOoT0OJrF9PZdfz0uzkRKGbq47ew5LmmVDPinli5gBrZKPvuQWn7EpHUvsD54C2sOBCT
676oF3I/mFo79deJZgxL0COqo2nNZNK+6aa1w0MDJrKL0MEX8AV1R5AZarVXxIwRIMWIw7czbVok
twZ9MZ78R2ksrZsw3xtte+oMZ9ekDBX6MeQ5kaW5KfI09uKCV2ZLLTnS3nskybDaqeq5m/Np4Q9g
iA5xiU/NWW+mZ0ATz7GkXTjFYNkg5/Y2TaO0n7CX2R9uIcN9/9lO6m1i+rCKTOQ7QyRuaRZDKZzo
i7iR+gydVGwiABAeJrYfiIlGbRne5lhaUosje0U1YhfZczOyycZn6XiVI5jVBY2+79z5QE6ot1i1
OGnls/WRxOPkaWwSx5iJF8btEdxfkJ+zPKS85HnyjTR/S5JyXebxt9zKjvUQ2CdDMXVyOQSObFfo
1E2PmvgAumJ6mapzU0/9uxVaA0onHZnlgbOYy5/7eT1axbnSkzuTnjwd5sfcLR6MTjYgg4sjqH2m
1hDqQCgbFJ/uiG2f0IV90XE7cewC/TKVxQcOHIz+tfQsVq+DFrm7zvgRw4c86V9z6tON3mnWARMR
fdIM8FWEBIFFAC1XAugiIP/1LqwWpp74EY1+tAw+n4Tu0z5Q9ltndrsoU+JeaJ24pzsnVn1AY9hg
LMxob177jOR29NdBKA4pEpjeetOjfsvwQyfUBINgziY1WF8yEQ3XVD6M7iVqc/nKPsH7jtWIPQ7R
tTV39FQc6QU2aqqEuBvPbKtVqk+7pOBzLRN6sYLwCS9wWcjQnc2rNDZe2v7dZ2R4mvU63QG/eeAu
ynZ9S34MESXkgnM4tZdmLYOmpryPejKInbrtVxX13Sqpo1egGkJrs+d6zJCKq3QLdWWbs814eNAQ
oYIrjKb4zEdQPaKMup+AT6/dNOR0mt4m5Zz7Kv/S2sTpEYe+TiyJYgWwgqcqjsRSMY7CYbhqyxSc
lIE5tERwBZA82dj11yZOmU5Pa47hR6vBnaYE7Llp1h76MeEIWboMu8NkMxbG1mqzYW2qNFrLYqkM
zCbdgW/jgJWBhfUrmz11k1ZMeTgKEX3pz+c5Q66pQ1JdUATc2Drr3mTtJ7JtD1mI6zCWFs3ljjW1
R3C4bu3is2fDP84OlgGyF1dYbSZKn/w1YV2kt+1fUaNAS9TDaU/XoKmzPZgJYmAWD3hCnkmlXIeD
fXwQBdoXt73qDc+EMecEW1QWozU/26K8+swA/ewSCaWxJoJla3K5cUmS+kqhvp5trdkQXh0iII7t
i8sBypmbiuYfmZmTU9JgCXkEJ9c8k2J1KGzX2gS9YiWwtHNTZd+JAO+3VNKj/qUOZ6Zz84iW9mZ1
U3+q7brFniz2dQFHlIRftWZt8yIDS3rgOuYeZg36sw1gT8BgVi82Vj6vSUq1CO/qETHSR2NLpYAj
/W3ktlsRtBd6WZt6jICoxlpOLjNzs2mMb2WeUXc1/rNsPkSt/akHTtMJ62bU2JsmYgIamhxWptKC
H2dXaCcWzV8O1C8y087TY/F9nrLEC4xFqoyf/zjRp6omNRy0srUOZEhe0LepLQJuYptqvX4iRT7d
phoRbLXO/fJzoNYjIAyIhzzq1bhJepCMDGXh24NQw7berisThzrKKGzV8KQ2Y/hiRo+2EDMTef9m
dGm1/SnxzIFOp7CL9pYDHGI0JT35RWzJTnA1ZyRkrpMcsQb1O/rd45En7EzrmeZKWz41Cz0ArrCA
Zt8gnxiuthLNzidSAgRdO+jHmlDuOfSDw8+X4xPEQWmHOC6JH4cacC4zHHyUNk7+P9Tf86IaJLDp
RrO7IvBcFUdMc9AdeohufT8P89qgp4cYYcaOqVndAwH1087iEDDFi13XKdbgaXk0Mz5VNZEroIRL
S3zx8Ae5tLYQTq4mgoBtoUdfAaHvh4GHA05ftE7DqOUA3VSe637rG/gYU49kXKg9MBEakzBs54Qb
scmyW8c+DJdgEZUWi+5Ws/OPQs+kB/8Io1lvkrzi9LEX+NOXRYnBmMZ+mvXOQXWImnMt6sDc2Vax
J66ZRPJZewcM1TFeyR9aQQru0OW2x2N7RoceMxaV7/ns6uQjLF+qoThEFQPisGg2ZsAZBsSRWPkm
eJPCcjZK3hK9xLto1ozEUmr15Qt5qEceuHE3O+l0HJLoTeVIXoV+US0E8Ym+dhfgVIvEdrRyZnVo
TgL+yUPweK3JlJztD8B3PaoOJMPYw3aGFSsWLuuQCPkj0HqXbXZC8ucuZPo0XnyRDoiYsgKEj8SJ
Y2bCQdJPWmx3EhaNhWy7FcOLIYWxq1jkXBv2NRAM5+gnvnPExLGROeQVxxD4TLfloqUNJ/WZSrlI
GPOKIGhuiTYAMCbb8oMS99UZxQi83D6zAULv0LvpWKRM+R1SH7ZVW92QTg9elNk3l3LAoiIhRpgQ
Q3xjaU5Xk+DlE53nCrkTTx9QU/HYjMUL+KdiPRTam2qw6HYRcB+IKj+Vwzanjz+0zhNN1J1JxhqF
A4en6cOCOwWycE52hdldNdcNjrO+BedxQa1NMMLc4ufiLBwEACNL0DRwQAbzmOdr3+UjQ3a61S2e
hI4tmvEW/D+XVmZpWTVg+/Tx51MlfLohgyTxu9RD/JP+PUlrcLOW2/Kn6vnnl7kumOzDIRuxQbTa
g13hM6EjruMWAWsjneklhZ+z5dDxOthgUNh6CF9crIC4uo/C7/QdZjpx7ID9MbC5Y9lGmLy82prI
W0bt3Cm6r8cncwrCjR7TGwcrs+wO05dQGM1RqwL+FzDN2xI3wcpetpjBr67WTLlSFf5bbmhnX8XR
nmDQteqzW4o/YQumomFNDjXeXx98h2/GPlfHnDEQOKMazbY91CUT9M6+xSiHrtw8EoVUHPVFbt+G
gbknfGKtK4Y/A4ax1gr8XTWbKC+N7OBynqIxN4Koxubu+u3G3UfMh5Hqjt9okLPvQ+wMFBv6zwcw
MFgSNDkwydRoVkeBuQ76ZZGTEBwFsG9tlTbJpRMWsZDTiDAsCm59wkDV7cl0kNXWRuyzcsuGxw2a
DeTPhBr1l3SY+z9yVv4j77L7Isrb5r/+c7E3/cVd5OqG5WC9MejKCXwvSzzLL/ErgTt0FOZjjUI9
/j5bpr+JF892vmR9TiEm6rjn/iWQ2DwiPAFzZzM1m9SHSxtv9/evhR/6txdjGsKxpGnYlCLSWl7s
Ly+GxJVJWXpT7GH70TCyzHqbEi5wouF5lmX1SEUCHaUGhof6ilZQWDPwMPJNI5wZ3XIRvADJS3i0
7ojuze8WJTSt5ltJjMZF0SnLezIQTGJB+2z0vSF0CJyW5IKZHCcJSqQtHkXGsU2zdoOxoLnzTRsR
ZcukU0RtvYYDOh2dnIPTkGS7SJjJrW0lOSfzpST44QeT+0+CF529IJ0LXS5SI7acjgeeeayekVXZ
EiD2PFlbLAHBGk2w/qCVEav70FsHEjjynVVwtifdkcNuyrYZmDg4hxiCN/EpXwo0vEZ1KJYuCtzt
ixwZFmbhGCF+0qPX2eVoqdLcQzqCQyUMDrFyCCg12wNOdnWFV/gm6yG7C0KtOEUGhc3k5zcNN+yR
NgS2groHVglMeFPWEcskYGePJA52zNkxrvoyX8xH/86NtYAQv2MaMDOn6ja2jgUg1bbpwjRMJZDc
GpDpfARtBIEfdAtCBfeku5MspYTKtC1pYQwPCk0nWXXObprl3Mwqnc8FzehNW5rgNiKoOKxLzQ55
1tKLrj8TP8eDjNoXj0Sercil1u7oHH5jqxDHhBwRMm9oIg4wL06mb+wiexjv7JxFsJja8YxSUFtn
pnUFZFV8jiGmYeeBXSL/QGgAkiwM90wtrQ8X0SNJl+VL5I/JncaUElUbvmTgRHehObPR01osMimf
pIbPCazaF2wne7tMHQ9VW4tC0JxfM7eo11GZ/jBKKXd6xs2EH2VCP53UL67dvotUDPQ+aYXBmtfP
pqqzg+ln993yt1j1A82O5Y85N9TZkAQWOiUhi74DhIX7xZ7pCDLt18cOQx48+3Hz8yd//gxLAR2j
KQ//+A91W7M3qp9wIyu6EsjPkqPZlhzx8bLBp5QcSa2oY6pjGYfQcsdbAyFobwpkbiPhioHzYsbo
B3IG0dDZ4dYFNgnjU/pYTEV1LlylA66PdZ5KeqkzJylUICBBeCbzx2Y4oR3K7vXMDvalMshKdKY7
l+zBVaoQj4WtOihR1Vup1d8r+Nfs7A07QEEXA7cX8IeiNm+cN1FV+9e04tbvOh/dbyjNbVD42KG4
sNd2AEXsDolz1us85iRuAoGnWXhDfw600HFjYvMaBt4+rj0yMtYg1sprYv2ogn54dlDSWIIg3YYQ
Dw9lpnWKgHz/zJ5MnFawHaLwtVVML3CyPx1IIntH9uadH3SPjRaU57FXzDGh7USlMWzbssa22M20
8oo6BZjFQuabM6NcGjmEoqChCWcPyNGKUUdxDHPjEitYAEZReITZdwRQAQWgx9RSI8IDCcBErNtx
GE62i6iU4XS9RTAa7aBifNLirdeI/dKdPhV7JyWowwpoy/z94izsf1ubbUuZpgMb3CQhzPxto0hq
IX3V6MUeRcGaoy+JzSKPj7rMSE0f4B8FcfIdsmSNYyZFMuBEBfp3wl6I/oruJMhbUVEo5TkmEmYt
P+gm/sNLlIsT9i9RYjov0VUmLl7TMeTve5lTK5p8aKD2o4gND66AWA8OAzy0XkQGpQ13PMio7z5L
uZlk1bpNJadTy9Du+3jYCP0hzWm9h7QP1/3stLu+Hu2zQqwWFY61RpckaHQzr6JnCGaVAz2tzkL+
wy4osA7/9i4c3XBcV5HT5hqknPH9XzbBkhgBW1+4Ocj9KrJRrXsMeCtF8bGxhJWfm+xYFv1dwBpI
Dwu7+ZibTDQR5LH6DOjbwaOAqNq44wfjJFRzRaWh183whP39LWEa/5dXakrdcQm6Mdx/u97YEDW/
8GuU8LFCCFXBp2lKXe2lM2xgVeOQaYav8Dseqtap31r1dZwYxduqqXctKFGHRJOTMvJ8MxJNsSsy
9zWv7FOWT+Odg4ibKA62equuXA7Ykpgosic2Cj42Z1Xyci0GoCugccauH2oJnDzbSWqKVx9wYj9f
QZ2PD2UZoIFOzX0QuQq3LFJ/vaW9k9gII+jsR3ST9rXOJO/npfkzAfD+j5uOSMBf7fW//fV//U80
5FuWy+38/44nXH+kcMvq3xz5f/zUn4Z8pir/EoBkbIsn2cBkz0L0pyFfSPNfps7onMhAYUrL/m9D
vin/pQtHuq7Qpc2zr3Ov/h9DvsSQbzimDXnFwT7piv8/Q/5fb3qdlyUkonEaELphSvO3vMJ2NqiC
um685AOhT6LQtyW94rseJ+AuKMP+uTBHJjRm5GyqiApbq63llBqVu8jvHkGgZE+ZnoLrYPw/uuEW
P8klwo/IzJ64nRw3tqsd4ee/R5pTMk9M+8PomlCMy2faD+M1j6fx6raExP7yQfx5x/5aCVi/rZ7L
G2PBkTZru246Uom/rjtmPpWJG3b9JZBGthtQisjW/Dojq4AkFOR3BZqsjci6eJejjmUXbpy7Gmza
pQzN7204lyd37K+FgkInRcq0AB8gVMJenRc1iz7U3T1SSk7LJkxxsWST1ww6zr7jf+uTIdrrY34r
GBI/2Uhz1kI2vefHZQ8VJmdKoOc/2iIcTrUiQGMyW0/Lq4W1kscnoxtA37RNt0bMbu+mKcFqOgLr
wfoHWVFzNj+DhLvRdaABobEA2Uz6GyonR3tUc2mQd0svIgjq6B+uqfpt0/x5TRWzUgBWlq2j8v7t
mkZ26Ch3ai/BPLXbHoMomVtmh3reDp76gDEwAAIsECYvNtLQV5Txe1sM3xwzaHaRW8lT0yLB9RP9
2jNJ3+Oj7Lxcofiv4l091tZjrNLkBj5moRbLZ7K84HL51hvVQ3/sU4UOoexzaCvEPZnOnFNMzGCY
9YE4Y0DOoYofR6SepHEnQbRLwxKi1yInNkcR7iC8YxyQLmJSAjqvveUzUOhpMlXCXmgpg3gyllQO
d753QpW9EO3HKGfB3FhleE4Eqg6Qi5xTkjXrbIsE3LolkTPv47DNXiRyeKur7gy6E8wZhuN/f/nZ
P5ymOPqnave3vZXPwzYN3eYuxyJKK3J5Bn7ZW+0J+QCy2+aSW58oUIuTkxA2J/tY29eEzaxiX5Kg
Tv3FgQ6VbVKHnvJzr5Lhqa3q+Chz69ItllkGGZ4BuRhtB/4+/eXvn8Vli//lIKPbwrYFuk5Xssbw
ZbmtfnmZlj4GZklH4aJTYxzxMZxzcB4eM+KIY75y/+HX/Z7B+vP3ubpEf+7Q40TT8dffV3L/z1WN
Bw7flAivGmSzliGEpknLEzVj8KlNcvrkzKkqHqgVcoiNcrHZujrt2M7Ub/aNZLXgpTUYbeoDopnK
/oyrjhl7pIHERm7g1365I20j9xqUB+dihi1eSijBje6r8z9cv+UF//UC8qzRPzANU6llN/nrG7Ix
gxOJk0WEnRjvdhqiqwq5+aFL1CxXAVZsleiebVu91/SldmewEp1q5sXbWFW3RUy3IUeQjiM/ZEys
hk0p7n9+SUz3u4CLejAiHsFJ4NAbdIJ+xjlv1w3Bm7KrWdkF787G47AdOloofjUcoQ9lDOB6cZw1
Qxz1qDIZotjpRbfpyCPQtV9dctPWYXichB9eRNzZAvWJQ6pDy3hiblgCymYblIMDNS8Zz3iw1qIF
NZcLOeJELsEQE8fdYtG8MP1q8VJLE9UiLlaOWhhlpmTeB+SBnnyEEHRj2/zy99fdWoqA3647fXt6
sMqVJhvJ8vz9cuP+b77Oq8lVpMuivygjcIl5lTcllVeZF6Lq3tt4n9hfPwuq5+uOmYl5IUoSQhQS
kHnO3mtrdisx1fniMrprBb1upQvZP7qyfu9DwYW3m3Nua4aHRjj+xpse/zEzACNx0X9ViUPhFrH4
fShi7ZgQhbcHWuo/xQSBkOHEuh3CXVOMv8ntvlqJeRwMO/6MC/S4mTuG9whHxgekCwDuZcqVKLet
L0vHleaVlBdcuUnrxoNtQ4q8UY0PcZnNEbZYt6XliWOQ68/QQawdLW/rEFKSxxlC20xIrdrl1mAd
opx8OZH3h2GKKtI18vQaSIUCtf7oUMHdp2ZZ3yznsTYQbrqNVBdN3/7/B9jwnP/10zYtkyuCTSqB
bnFXmQfl/zrEdOdp/4bKvKjMJ8yBOsKZuC/9rC3OQPQsUIBs97C8sCwGFwjZWszr1EIgU/nnPbov
fpVTWf/rqX+tIsl9mVN1eOM/W+salPMdGpLNz3aXl/005iP+teZkA/eH9o/B2YYmu7wdUWZ2hOu5
+9cblxd+PnLZwXCmj3iWdft5zlz24J8PH72ELwNzpYb6Wm3+z//pn7X/3q7+m4r9ePrZh//8M//a
2fkQ/uzTss7Ph7Zldh/rG72GiyOVq52LebVlBZ+inPg58ssry2JcDv/yJ069TVLRMnSCvd7pTPSB
rAhaJJEOWE5uoqLBY6hz6eu8wdzGovR3qoPK1zOOvXVy+mtKVbIb1eso+r+6wtJhhZp3sTX9pQ3K
JkYuelFJ+JUOClxPMnyXgIs2MXmE695xKZYN59bTyle/da5xg78B0kuwn+r8zYgYrhZyuuStto1q
Pdi3eXbmhg8uBFkW3VuxNQ3fXIV+QbtGoc0PKoYJ5BNcDaMnU3l47AW38wDjQZQSwtDbKEn9CAmJ
ohSTYHAKXAgVBrNCBNnDc59zGSVKAle/69Bwi/8wOpvWuA3A+kYnC9hn0xv2W+MaVzv6XcXdtUuc
+BKZ4sjXBkPIrh/0zrhvA+KNk7jHp4todp3ZeL/wTe8RbfsoMPAuGmbxFJoEDgHZ2XH6flrppwvT
YyNHpusRQHdpNta+smggx1ay6oh9Yq9KqkW4pUuB5wd5x12RVPYWNai38ixwAQMSJBePpulcAyJD
z0LNIBRSR1wJCbC2622T18adBEjJ08k7topV2BDJpafD71iWzwZ1gg2yWHJA6ovHTHgzedkThngO
cIM810P5RP9G5P6L75U+gTwR1Zx+m7fdL2egeZ3mAAjwum2HojLvTeszIe7aL0pzr0bsviFCMpdq
zICbYe8Gtg43hyujjv1ljI51eRAVTvLQhv7hteekFfUGNDESXLfeyIQ0kM7h24uHX1GVPmVOjrna
5So5o7NKZ9gFutCOo1M1G4EJEChxjVFQITguWsrp8jiEuKgQg0CkUgc9ltzew+qukiPCns4/tlWM
DiqZw0kUWgN9IBvAmJUpaEwZ3WRcihPnVUd4R18kyFfIZLOUerswGhhiE/Bs19SGNeDDYz1zbrIe
meBkDH854MTT4WbJ+LddIDYf6m4rrfgppzZ35yKRLDSQ6UVfwQrtCREyum/TCZGFSHJ+oyfFfR6o
l47HlDKFRvR02Wwii16m3o/gWtKDD9lYpfI2gCm/70trXYYtsZdN91BXdr1RzPQmHLwhBV58UESP
BnV5FdJot0UcUVkAGX8h04b4YSs40ebcdnH+YnYE6LhonxvAa6sWctBGRWjpxiGXtIi5tMZTSoxH
hwCuVHBL1XoqUZ0CX5eMujv0iCoBJoOmi2DGkp4jRT/7KrGa72xMt7obGisvcYMZ94Y71vnuRABK
v05PbpPcxlYkzOzK8ZAb5gk5S463WztlgSGpNqK6hnP0aBU+gRBtvA39r8wWyDQZbOyCwd0xW1cn
bSx3rh2M1+6FXO57s8deNHcp0Gr54DboHRHA3W/lEF/bxsK431okIMrmBU6z2ukTNTSn6CGacCoP
ObRkxpfA1opXBlu7OPZee1pPuzwt7nStyY7KqD74DaFZyF33YFK2W0kwagikgcVMlSTRmOM3SExY
ZYkY2CoinIhtqq2o3ruUxbZOmukr/MDPBiNUMhpgHXSagZYG/v4m9tw/fQNFmj3MNyJyzkyHviXa
+WI+0uTSTFvLFTcRzYnydvDWOeBmu3bAhIFI0Jr2MoovQ4V9BpUl4IeBHHiyvRG9jdZZ5lwn0ext
6DTGj1Rmt4CKm4dGizdxbR0BlkR8ARCbbbuEy+u3ycpXnrebOqyQKi4QxCafCU0ChDjrxrYhLKu3
sEmOQ4I8oHYIH8PpBmWgVVdcsRT6jFmN2qxijILbfhr0TWg/KrLvtubIpFFl3hmR/5z57BCug/hh
SDVzb81SuaoS5+6+71zjnJVrx1M0/LV0jwiN1nmdgCJH2IfjJ3vO/ZQRqLLaNfOiA3igfK/Lz9br
7giKB4Obmy/ScGdfPVHYKjy6XYh5mOA6NC/Ts1HBkx4UFX2jmOn05hcnGBGCbfSacOHEZUyuEE6q
fcioekoiolF6S99g6NuTBkewppYjc2rLVR3zsHbKW5VoT4ttMkeUS0N2zg6KoY2Z9nsNFSPk0llm
057g+3bnOCUCNYvgqUy6KwjlyY6EE+IFI7EfYgjnEPxHGk9uvtUi70jJlxG0aT7rIg0p4GDiLQ0R
bsZCvQCkwV+gE4NDkoOz85R3Jn5F7ilMPDjx8DwnB9GIvyBI+dPmyR+9bcKVPkMKJsTxuj68azkA
dz0knTCyeoSOZQjQAP8DMXizcg7gXYAkSskcNi/BRRM/8lUnu41NWbSBMnBE+tp49Y4LDG0H61cf
eYcRrMi7IUUH0dGi9xJ44po3pFUsayyL5WEy5cG9ZocDJATysZa3ze/XOTC/3IDP7qZJPKmhHQ5l
lzpAfIIYQr7217KNBkMsUR3tW8X9dIdB1Tj1niPuRwFPd5q3kbuPHa2ZbztOUBdLPbwOqqAL1pqI
wrxafHTEASzbcqYM4y738EdDoNxlKpbtUQtgZQ5zfBZO+uXQo/xtZPrZjhr1Lmg8bF1DFHeUXfqL
0ELsHRq2Q2EHu2VVDj125SSgPEJLmdlbnxzRv9ePNQko2IPmrWGGGpv0l4FZaE2IhnavIfw/uSHg
EJ1Sy6tfeu9yXlNrk0vnO+H72EL0HrQgvOtbJS8BNsxNaXnj5xSk2x7t/O/BQfwIM7J9ZshzxtmU
bEe/8w5dp+uP2iyHWFbTrDfTKq3vkUjMtRnl9f0YDDoyQFXteq2Obo7h3pY15WRdY1pdb23ggrx3
cLJmogmumFLEHPfsdeITA8GmQIX5G1IFHnPbjJ+9uhZ7A9n+wVG2eLQqQ18t/4tF/GqtAYUbCs9a
1+SV37dO4Z1spDa7TqsVM3j3ZTlAgL0euF1Vb6mkq8d50J+rpKqv0unjTaEZ9VdRDOtl1dKOQFoW
hXwqEQse7MLCMoTV/ik1cXktq3iMdt3Q9b9QT5FXqwvrSpM6AWyAeh0plrz5Xvi8rBq0wRMqKsoG
leZuQSAVWAGVdq3NjAau3VpfKsVhMh9vzRU9Rr+8e9L9qYHZHJYHvVfak1/gGF221uOqKVvXg+zC
NmST2ZtWH8u7RqusqxqHcR1qWfGrt97ElBpf3YyjqrpauwNVrq4G1cGfFXJxrk0r/Y4j1W6EqP27
DprPdWQf1/5o5r+8gvllr3/jTis3FlmOl9HqTVgierhZPgLTUccPTrN1QNHQ5RCwgPzuWzvbVPHc
VexXP7tSt1RXleNdXIWETi/bBrOiyz25MdM7v0NBxw4z5JNrxWddi0GYd8sKmhe7X6N4WvbH9huN
PMVIuyappe68BkZKP03NV9dR95s3kYUQAogP9q9jqcd3WoVfOVfS/XT4spY1qEPUa9fNqnsunvIc
jka8VXTTPxsM18unSG8Ozop0/T5lOn1WMEi3IVe8j5Bf5bKNBkLvmgMUPgSuzGAzcWmaJ/cfNqkA
yxogLbw5ibTBJWC6p4lkjO2IdPUjH9vd8im+SXqqUUD5jEXE3KCaTuBuvC0/pvEd4ft+2Y4SUp/F
vckj6atk7nDP3dm2iN+7ID8u2wEAC6cF9ORjY4DKGl0yEWXM6cXw4LSsAaClXUWcEo9TRb6cgfN+
F2MQbQ2nuBUEcsphGr4iFz+C1EhgrmRhPMlK+9WLZPji5CGNx7f9e0QU9UULKWlAJh++NKzM1CXl
a2oQva6BpNn54M8+9ea8vNGQ8bBV1DVO3M/Tramhrbfd/HV5sSwISozG0r720lVXMOR4q+atxsn0
1Pda+xLXjX2UCOe2RRKNX7hJDa6FXwhX0F1pYXH0Uq16nWmGy+7PAidUkJl5yQOfxIOUhLJlg103
fCrpJM9gacwTXU/YVPMH5SGkBFSaH+UIT3PKY3XoB2ncJsc6LLtYAJLd9MGoQ2WKzAcZhLho53fa
CUCewUndxyi2gcmMXKt/Xpid1WkbvruD0ve5qHHfeXaCgtzaLJtEVYoOY4r0s9Bq/1GNUB48m0ka
cmXADrlOBGxT6Q9lE5l3k+rFevnfBwKbKfNMN1hfzM/0wdnFhHF/lAQ96u04PdDmQKlp+cl2KEmN
jWIreybM7uNnr9AsrXwk6PdaJK2LK+gLLC804XRNAid/RUVeHpWXMMcd2uRLYeCYv/l26uW2gvl5
DOdIxsIgbjIyiqefo9MQmlwD2uda7jtXidnlZ6u13r72FEZR2/bpaTDT/ucLTMXZ4Eb/6QaQmUwz
5yczFParW0dMT/mChS4ImZ9/Ym3QYz+Zf3aY+K1PgywkI/w1YJx5CvRkOHmodLcmQwLlwxQoCORd
qRYvdB3bn0KPS6BSsroUYcDQJDe7PUIz51ImMCtcByxy1XXcVdsnDxHPMXbQ0vQak1XdAqurEa0O
KBk9hgcJLlbTE3m+FnKQZqu5pbfPmcFyi/m2x0Q8GBEZG2aPAJ6esEVvGt8E7ZdPLHq0Z3SCRDII
Ja+F6x1B383238o8DZ17qOcApchRzsUxmVUHc0iqF9F4m4zuWaTWJ2WMQxq78tYaGPINo+sOrU3w
djh7hgi4HLZhh/R2gidxRipf/iyCzIDlTz1p/tLyk7PkjC1/YqvMTm0HKQWA296dA8f+ef5/rres
vCzMhcc7v3eY+YRBPp2Xty0bWNaYuposs+XPf57kMu6tC5RupLfEgrmThaAwIexvZQFN6QSu6slt
xgvbKhBJCpTmSX7LHYv6S8QMKBSKsF9XIal4z+hwMSDO0k2Nc/FE/mR5quZF0mqMdcuOMX8OQFn3
gbLCy+XggkCVLt5Dl0MEuefLURocIg+SJboVtZqsosT3n7bcBIZ463b3jtXaPyt0IzjipFDqlM2L
5a/krFGcOpiD8ZykYF4aCHhK+1MIMefCRNCWl8XoVSRkgxWnG2PsvF5twzYjVq/q3uERF8TaMwFA
z9OAptxasiKlyLxzgrqBT8Xh4SyDRZqA5S0SfANAjAwCl7rX5Z+jOopWHOKCVnLl6IuJPLbvRLFV
mAu4O5wI6zzglaZRL8QmoqJF/3xSPWLyCtz7tI6VfhdhYdgtzy2v5g1DdNvEbtiOCVAUivRODYUt
dyBW3QWlAtA771hoxh5GOmZxRTpn500I5fjS9gzHXpqEp81GPEDxw89odFcLrX3WMrV0PHOr51lz
ct22OZUjAtgCaeOaeNAOKFPrI3HGCUL1ilTY+XN+ti5xkJ+Wx1lEZH08SABhaP10P8bj5icHCO45
nhlI6Y1GhutE13pjS0oOcZQKUpAdgXQWJ2Gn6sfWAsSlhTRS4xa+kNE4dzZGmAyOA+HrdKFpiJSe
2GGLvUVWtHOKCjcSQFuY8WtLyegUajCudeRJpxoHC2Md8MMYBXTcpfT2yhKkkx4bI1ZF0z6Jwf/V
N83v2CHKzG3rhPaaebW6vNzXhX2fThUC2KG/dfPJqc1nFWyZv/+q6ZxR4hd9vgOF020VGd6HvDZv
ExqPi5/CkmmdB1FU4XkyAGHgE3GPLRu54CTt1mkD+LSuBPP0WMIAd+CsRBif9r4DdLCdsR2+gTGE
TJm91Dtva3Z6exUR8Itg6m5KttOZTIz0DOSjfJrGKkEKF9gXaePUiYEfrvFNyjVNSAdTrW+eulY3
Tz6QOw+T0gqfFVNjbg1oqIQJnpbAN7cFS1nNGvqEkXUJtk8bkX72/kMC0nFrkvK7lVo6PQlUNVAs
TaDSLTXbJIyjkz7S4YgljNG01/UDgSYEg1neZVSls/sx5ziSJC6gC+m+MZNzPGuWl0U2mA8ghnWm
s8adO1/Awtlk8s8C132Okh1zk+aIX4RHv2qeq9YMwJB6F+3NDgWSuYFmAwURsIrNSROc8g6mNzfR
d+NgPISmAROxkUzB3fgQmkx0oEvYCed1F+ETTzhAhl7vcZLc4Z8xTv8sChuNAPJEBJhZ8e2HGQEw
xZivQaH87H8PI5KbRGqu2rILN2WEjH1ZUHJqT5FzA0o9HBtO0JNS8X2Up3KX4pI4LU/l//mr82J0
GI68TYITMB2GEVTUrEOP5oUxmmKrOcN7kNATp1rzgKENxhWxSZu09cn/TpswzX5+5w7ke66GAkTe
SQqYR8GkHXs3Gc8yG+6SGHSgZoAddhabReq1p2peLA+JfnAQMc6vaLMEv8C70c//ybKAqylJpMUQ
OcxK+2leYO9Nt1neEsepESKXTwXxDtrLkioa+uzCsnBn3vzy15IluvzFxgj5q+jlA2PvT1C7+tPy
lzX4/364vKABcMd7WR6CCpfNsliSLpMqew0sI97By6tJo2ORVVzHfEZsPw+X54A30FlHXY+/qAHC
YRKtGeJzXSEmBYhj2q9tgN8R1sK4cue34mbi/eZUrGVWDWthOcNxgqvgzFEyWAVTcDEZIQR03SiN
osbEOttThqYFahDeUtysbqJQY2mPPqS+GSVSnEHh4IUbuV4A2dRPQpGbleKfWjJWl4XNaH2F1Sf7
OSRthsNOTz2qlPOvYvlPEhK69z7TdU0cctNtd0OUfGmtjKHsYUwYiU1q5+vUctlqOTs3BTVDGiH+
A+U13ACTCVk/7IeTtKzhhNDFpxuAyLWYzTpQEYNjAp2IKRIXbWzGam1A3Pj7sdeS4u636dHoydzR
qKoBzzDXWeWVp7bOt+kc9UGtgB97a+A4Sp0g34V++5LOFodxPleWy8Hy1/94DvPOqfJURceV30UL
NX9bojYg4jOLt2lYh6DoEdTTKwQQpYOSEyFWqEkLhj2pGYruLpMxo7BekhwQpTbE7gxU27VMc7/o
wWSbzCMCyUvUxLfh98e+EncVPelLS+QHJeCA583gsJgLTFQ8J7+CaTOE1aeXGfCL/Polk/Vwdjsz
3SSEnSFSzpvJu4Jgg6oiuhNcECrVIb0li5Y41l3cZSOBifd9VY5rWwm4gy6kvBUyqBky1NOmSbuQ
Wqwh73RZ7LPEDh8yhP0uo3cMAGEWUFKO5+mKQ+qA7vSPBhXeLXwL/GVp3z8S18I0Cr/sISQd0JhE
/pCR5DzatvmATjtfQ5BM9jXePYfiy7vuQcDNqvlqHeMLkkmX3OnoxFYEsxQ720gTuEJQ0drQNTZd
FngvaRf/rknMvSyPqMUzBCy4qKSxBxfMk9Yb0k8U+I7+2VrC3pqWjvrCyKI32C3b5Xmn7Ob0s1A/
2gR83uqMvKQilk9eX3zUY4BsMjGpKVUK1eaIAMaY5EupyfrNos9/LCOMpW2QN2+FPsnNEOQ0heZX
XVLaK3CaOAm9HJdbAGYu1UNx1AruzU431m/ktJwYznvflYW5m0TibUK8917TVEgpZxdl/fCkrokd
N/DKWZhNGSGeGLxjXAGIZbCofxEujXggky8B8R9MDBh4NDIdH1ra7cw9bpUS7s0k6vCQ98mFRkoL
gzo0HoL5rzGasm0YzUJaC0oirfrk1CTW+BimoFANiSme+Olig/ZLcagbLI1pjB021pC5lZN/ciau
QGk71kctlMahydM/M5Vm1eZleQNeQ28jaii2WRNBAiaiM5j5HV5MLIoa98rvLnj2ku4QlKZ2G9zo
1AwQ0GMi/l4cY0iPsMNIlpPP1JO1a9MIyU443EZ0HGoeWnVkf4O6hGk6bO2ECJo0TrgVeopQDBAW
ZzLh/T9morAEzoi4LQ7pY19X5a2mwdEGRYonE1OhNZhX8PZ4LHAsRKGpXsAfpqR2YaRWMVkrIC+R
ZD/bzpgdYMvksHs50yPbNc9RvnNGWl0j7+Fb41aXP4GfbPEj1JflERh0Nq1VdG4cElPNIFyb/hTe
HwSi2zdnSPf1VGTfvUedze/i4Nqlw0c1lOMdbVFq39J0jo4rjUc5L6ZuupMxdfRMsxJmLA7Xv4of
mRen6gHt07pFWrEi/4HULd8eH005lccupNvmE2voF4hF8pGGNhQDm4/LzXeDYuUqHLQ1xJzw220Y
SvigBescVCOC5s3QNPLke0Hx4nmULcCffAZzKYFSZXlHg6hdE3Rq78pEarQ+xvGXm2Iin8Lpw/M6
FFEprixoeHNkedHshDWqZ5VVXEGrKUL5PBtzHPuPiKsh2QG+DPYMz1xsdApfDQUuBJDBLnNDQvta
zXtsR2Lf5fCm4/p/rZDN00DkRmCEmvEq/ervh8urdDhpks6E5wID+LM9cHEeRuudaMBpX/kBkpX5
YVUP712to7gz+r8a3AfXDvd6AM3zfkQMcHZjjwGuRQVY2oCyqVpCT6sDeqXRSN2E8q5m//Iy2vdI
PMIXkhucPV2S8RBorvM06drchilIpDKn/gX3kgysvzTVfRc0k9/yfOw2iHey+zRglEQ+HGaNGpgz
oND4vY/qHdrE+NWKhg8NYDT41cT9MhpcOa5R/elt0nqIAMFPVBwo/pA22SSYOkrJZbkAb9GCpSZf
MmhOo2PbL/5EwkjMiGAvnIncHHCvW3Po+vso1T/SKJiO1tSoizU5G92Oy1vJlT2LrdfOtvvnjHM+
Ny11H4kAcilRjzMKw+LbcIst+vBs0zYt+FfLlueyU89Flb7oFd7x2Jw+U6OAlOEazGsaFT01gsyq
uoU3GExl98Z73pPaGlaq4sSoaRWvKwyN61FR3xo9AgADXBdvUzFAGmvWSWPa7yYd/iw/DuDl7s2q
AfsREkZp+S0FU2xKlJIOlJmitQTbdMi7nPA8zyq2gnycLb4YsmPniA26wkwYO2NYWwlpHEVuOM/1
aBHwV+T2KU1MenqSaBCVtMGR6tG0N1N5iRMt/Agxc6ymlNAkwJ67Lh6Yuwaj2IxckX81w29r6OnB
wrK9mAKzK2Aq/drE7W0QGEHcIpN3cdt8Aiyun9OgLE/+XN+03Vp+uR9DUQb7Rkn9pcfDRZxCpj/l
3DznZMOUkW9uvk74h6FtbURI9oFtkzE6+UZw1A388Q3RD/tmojBHooM6dtIEgV/j7wmUCwcfU+sK
kMpIvIKirhCBhKL7VVwsmB8zHuYSI9Le0i8un8oajoGrAHb+/Q0qI93ApHuxM+JNXC9pvpoo3qFG
FnvZh+kRXzBHRTOfqyQyj1qSkqno08fV9WZjdnJ4CqdBXHXV7ZdH0u58Gqxxc2mIYQIjmIcrmlsb
6UTm72QqftdSt3YZ3/42aACIp8BPwGlgLk0Yiq2dPKyuStHIIEDiFUtWv9bdyPrwutc8jMc7u3dH
BJWNuJialZ3HEbOrKLVzk03/vaiLvSPaP3QyHvrYR1goTIYW0TScBXjtNNTj10iMzlkgn4MSFXv3
Y9J695yVI+JvfTYL19mfQabaOsb7dqBNFT+n2bGuG/cECNE5BZp4bkyMs3nTUCG1jela5GAYJVOx
ZsjD9QTAape06bQzQnzoy2S6yVp19lPj2PeN95zqAgFMFD20GbKHwfaaK5cop3Cvac+0auH9o38S
l8pngFWRptW/Av9rLxQv3GujnIx5RSdvdQjc3huBNfp6eaRpXG6mqinA0PNeJSvvxOZeE61/i5hU
3Yw5+cAnZQMWaPkxdx6/IngWGyvubWIuZgBcRgOB/ya9WMSjrRT1hZPoR7WXZf6LCu+9SiPjEfi4
u0soj23KJiah1iVSUvbkHCu7OQEhbW62Ri09gHe2+Cu7BuuLEYG7xLP4rZVk3zKF7x+R2GdnYoLw
c4d6tAmKBngXBd7E9F8Dk0SGFB3rL38eUYrhYGOGwLeNF899NM0KlkbXdd8uNxa79cIt9SJod6Me
PUzd3L/3xUYzpvZ1hnVDZ4q41c0Z1SQLrck3JBQ1T3BxNeaz5dBlAV893RsiSjekCsUHqAH+LqX3
QQu/+cp6mkBtnf1FjYaumu5kd73LaMmwo6fKLeFFWXEBIgJnY0463GqyZXq2smLEbgjPDjYpsQ2u
DoOgb5GLTTNgLDIG82CF5MM5Rfomc40SC/X6nPCVNcVc71vjZgE9nlw1ErVrp9E2VgdpPzJM0HRO
2J1H/NVnULj2Xi/opxrtzN7tPrICYnbnZ+l5ILGi8RT3sCh4l4HTs8M+qm+xKfSygQFvblMyeqHL
ml3+YMSYstkF+k86UyH+bXbKfA0UPLokDx7LOMHbhwB3SwFLf8qqWHviBK6HFUlG9ZcFFGm06rtF
Kg5BqN6KiEwlewIp4nowpMJS6/bcP5BFQTg/m5Wqz2XEXb6ox2OAAH/PiMNf6Z6RbrU8neEyRX2u
ydw6M1e+ChtNlq/616FOL1XSmkfGJuSwWgZlvjg0zwyzuLs1H6Gq4oehldVZS8QlDY3k6iawesRo
hUCquSsnqRbeJWm6JziuOeuRf9S1TDzAqNcJbOJUTqmGvdUJPcq8valgF0ENvSrXTK+imvSjkuHD
8lSW6MhpMzJd4N1cSdt4CSLNeek0pSMv9d66qCZLo3rrhv1A6eQpjgoKwHZl7LuhwLBvJVu3oE7i
4PoPC04YGNKdWc+h1wx1MgnyOi4/AWj2K1hTn9Juq6e45GoPY8P+1ip9bRZBgPvbwa+ssNEE0Wfc
dt6uIkntoAI1vCl0SXE+eOsss1KSnazmGeb0JqX9cfgJdChkQOkvMyvULvkzR4OiVK3CM0qYVTB+
q3ae7pqfQwBgNh58/9BP3nCKQMyNHeOconax5OKs+FLIiiGCEncGkPHchsOE8YMjEY/t8IbxZCK5
IohpMIG7Z8yCkNKvn1rLhM0ZJI/MIXJyrGpvaxd2fZAUMObaQXBZFtGA5V3merfxArUmIsV5WRYJ
pd3RqOFDZYAZMsRQVRzEe4zeeFtsDwuOAD4Rkm3bAELdWlAUEeSp5JCqUDslfm9sSPkuP6lUPSjT
f4efeWAu3jG04lIQ4yNfua2bXvNPA8ANT+CtAyhQ7BraOQhSUoFsq4PFlHnA+mj7vKiJRo3HTKCr
xIq7lH6F6ppRsSfwx4yyF+ElxVmjWhsHSLcVExovEeOJ+J2egJ66PMMTY6ISaGjI+znyBNFernT9
MjZMM4vUqRibiHiPyFbym2TeBonqsbUtdYGWBvdsCJlSFojMMhrOZL5Qd0ObreBRnDQK317DiZZ0
5slKIkbXgBm3FDG9J7dRcJ6Cz8Z0vFtbOOUpZTiCRrTwbxPEk92NSX6OuyXN7xGYbDvH6O/CPRF1
wX0AUetVArnrdK2/VMbcDcwg50NxcY6Vm7/rdUiKeqPOuYqqo9na+auT66d8qGIaMlCZIxBnFCvi
6HsYTyre967hv1T92L8YU8I0JPlNH0tdhAwanJWCjDHf8/FQwr/LsqLA7BNXwPZovGpNb6LNamlB
aMpZk1weHZJinMkqKj0ocosYYLCwG6h7yhzOOIOyO+JC4gNjIFTRw0D5rCAfy+k1+RIqdR/kVvbl
kQiI+AtBSh08l+aUrrs2KT4IBqOB48g/Jm12O/dKBqKSUbz09lXuxoShFvqFMpV2yWi1XJDjqVNf
iztFxkxOWerD6RDWViqMzkXgvylqwgc6eJT7mL5Tc36IamxMlZm9+MpoH0GDrwico0vPODTTau2r
FS56O0HPuNU1xG10TY8Sog1y7My8aa4Z7aJRUP6H1XUzbOQCw+ikz32mU6p3m9/RlL46JTKdDmIp
01dQwDS1rR11vdn+fNfonfucOeUlTLItRSt5GgqKZGM9QgLhSodF3Gf0pgXmzqCqcz90WsCcoHmz
IcPdL0+FIJm3edGVB1kW1Ay5a6YR6fbcVpO1Knuqmsgs7+Dr/rIoaa2LVrxl1TSc/LbqHyIrGB50
CeYAMpZL56ZFREQ3OZYuuv9BS2/M+K5YlaoNQQ/JgX4M7D2ElzCHDZPKR0ASlVHdO0gglGsElx67
1pOinoGjUbw6hLZOjbR2WNPinSlM7M9tRCiAUT7ZkpMph+JsCEtS2kppiowUJ3OKqgcinrw93kZj
A7Lz1ZhSTr4pe6hwpmwtiEoIXvRXG1rfgegvBgx6gZZhLEFbAqT06sjfgiYl28Ly/l5EXu2dkhyM
Gdep8iuD1X5eFqJRiCHwBVJymUNAlUYZoaieEfvrj05bJActStNVGaQ2hE7moQggCF+YBtd6HGN6
B7V6jOdFla0qYaFAcip7o+iqbnT9HPZa8qHnSBvHUe+2NhG4J8Vo5ZRUZoyKU8Roblqy1LI4P9CL
1repW2ENH0rjPgKzs8btB0RWUDYce9Hv4bo4gJnDHgNP7p5ykCM7PaqeW9tx/4u9M9mNHEmz9as0
as8ERzMS6OqFz4PcNUcoYkMoIhScR+P89P2Rikpl5q3CvbXoxQV6Q5CU3CV3Tmb/f853zpS03bMX
hPFGxVO11USRraZEFTeRlk+PKn6y5/tuYETuvsv6+glpCBN51ZhrrVFQsJGZwDKBSNYP5clJEWsI
V2UHVOonr5xVMPmrIlL1MnaLGHRsb/uIC9PXnyHTNBc/QXqVVKZ21IzgAfKcvA5FK57Ghus9wij2
Pq/uwhEqH5qhYkID19RfvaqbvgyCOajjW/Fu2UQgciMKYpQHSgQrvcjDkzkY9m1pjRXy0sleQ015
sVRj3fX9j7432rtJkd7QFaiBWkqwF+aSZLvLAjvVmDI79aoZm3Bw7ND/HNtDt0t6XT+aUXvHhUYn
39ThXrToRUUNr9CYT9WwKFf0dKZT35Fd63dzAzvy7fOwLIYrVZ+KJMqAfLkQOQ9JYu1JJKZ+zfqo
2dR9/ikz+2qN0Nj6IqrpkE2WuK8ExgFiKgvY3T9Ia0NX3MbDQy+rG0YHxDBGOnJbgiOeaQcCOJzl
5K5Vn5yasbVre/ZD7nsotanpJRYZo5Sj6hiqtR+jhbQIqMTtTo/fzH9EVcCUJ1LXNO5JIwjC7mhQ
UDnJtltZtuk9oJuOYa2G9mHZROzVgaNugrvJNW7AsqNZ62rSIVyuFUvTL6iZiy2VUgFXEJJIMZNE
0t7kjh7zSDSsQD0O7ZdMM6MHUyr1WDBEhvX+JRe6/hwJvopAy3+tLfu0zq1XU2btZaMhn8R09Wil
3oUySvdlGilxlWOHsIlUvnyoPQG2gluGgQYJMypYdxmMXymMPlp9PTxGleopoycYAASC5bbP6ltH
mdEqTidrPanOebZhWazA7zcvfCQaY1FcvLaN+1wHwX3EpQ7Je6K+qDd37YT9hDYL0/bGFxMw3cH9
NrtkzVii0A6D9JjqaJ70HPEO1TjStBTaaTMUJxmmw9XSMZuFkZqdA0V6xGRLDLRu+Kdkl1p2fxOn
Xb5xm9Z/JdQKbXwpXrrYkbuigXEvqfwabYryxUSABX9Ce6CEXK6JO0i+IFz8DAc+POfAUDY9s/Gj
aJAnFJ4W3HP/RG6fYONLkRtRo6RVkFZD+LgstLHAfgPU5wTbqtpM0ps2fSmjm2URtTQ4qtB6XSq4
ITpLkg8B97Ttm8kt8lgFdw13r0OikW8RU3+ln04kmj/HA1qati3otCGvNnBBYmREzQ47EyUWdC4/
o6nbNTO7PdGY4METcxvZ7PVYo/5ka86epFj34FD2XSc1bbwq9JgC0Zk8uN9Ip/PuGwpc4MDdbE87
QG25pVlrYHPW2bDOzlwermzirBZn3P8SF57G8u3vf3v9kUX5hlFhHX1v/vYfb4wNm/H44+9/M9Fa
gcn618iFS5Tnb6poXv/Jq34hF1zvN3gpFv0qyFBwwHT8yL+QC578zQRGgiKRKgV4EcHfygumPH//
m+39BlUB2jikLorlzI1/Ry7Y1m82BXPHMyzddTze+d9BLvBn/mIr9QzgDXAdpMn/BwH7LzZ6K0wI
Z7Fz/Zzr9HeoypeSO90ZnTFRPaNyG/8sysZ684dwog7DiI9EmxpcvXyqYjMLfkrD6p0feigK7dn2
KfN/6on7VT8Z3KXF64S0TPtBNYneQDwpIKjWBCtoKDtGDpXLo7BaFYMk06Yosc8+1o4k5Uh3lPoU
mTnOk1hhDjoMIAOTA6o8owCFmXb+dyds6VCnwgzMM2iI9DbRXGREfq+FcsezD0yTrbdDSECvR7Ji
BfrTWOluOJa3QUs4y16k9EX2ZtvBYuWT0FAgfCH/CugCFzb+wkTgD0N5svaE44EGzckg0vep1hhv
zNESRdaLNg7rgdIJnfYK9+C68+1WrVFsK3Ezpm3SIQGncEB0eY+uWin+Wjzq6hgGDoSZLE6dyHjN
gHaFxOIxM2BSkTKorAioiY99yMBk74f2g90TpkM1HAF8wYOkQV9qltquLvzkm6n61oJ7BDr30gRd
FiGZkL5ZA6i10fpnUzjQSXSE539BBqWine4rAgNQLNPfHiNjPHn9wPirAxwN1Feg2+OWH8r+2erd
ynocJuC532O7sL/Ds0NijWsPrVhSUXOJSR+Ldo1jO7yVYzVfRZi0/tbyev+aec2ce+5bT7nhMKo0
nDyAii4nqk65XpCH0g/mKQECcg+gHnWCoVcFJCpKTPRf6eQ+t8wWQO50IEDuvdYk4x7zcgyF0xx1
41TXfNSAuldCQrOhTBuU99SI8m4aFHGJkRhNwi4rVUKdtcwWF7iCBLkLgUOpcRVpFKK8tNLcn2ju
LbXSvKlPkD40IOCZlXnZQK5OTWjoqouCSDtngbDGTWYKDGN2SeQlAV6io4nWegorTke6sbuPXUrM
BIthhNsSWZsF14DYFvMQRyoz6UILpV/LsjMeY7tETdonTl8Ru6QCig9DMMhPREt4Jjk2ngt6kzuK
Za8pSZF0vEV5x1HpMV4QiiH6dtiaY8Wg1OyiUzIF2ktpZ+NjJy3rwagJFNJ8Hnp0ZPs7XY7BDVcA
zyEGn7dGqRO0NFBe/ZHaFJK0WhGOl5sh9FYCsypYW3s6DcR96G55KJTtbz03y/dmOTRbqfE1Tzi/
4OzqOayftLHONvkplyio9PWU59YteU/kPTAYfkprYe77yMVjICt5M4Qkq3g+s7DAkAIVgk2x2wn6
R1EFxFGQoDLHblISbS2TkNvA+aQT6E3tnLy+q5qsNzvrx9eW/LKrrXX2fdH2/n3fTcQRG0Z+X+bE
awv8j+s+7NS9WwTtty6lWs0cxXoMEx1EVdLK8OKmA7+YVmKvht54yXJa3FYVk1wzcqkgm052KHAA
L7mzjiZzUQirKCCi1qvHbY32+wY0WkQxszDih5Q75G09xflX8tzibdV6wZ0Qtdy3jES30pHNLsKr
vWUIhwKOFuvBbsv83rO4u9CDrS+gSWD6amraEZnm3HW2r72aVCl4q6L81JH1fOe2cburYWfv6C13
t1PMkEvE+Mf8UDRrx4nsO91pzBDOnp1dGc/lmzCO9Z+ZHuePiNnU1Rjc0FvB/dEFxsjMPNIC1z7r
5aQusJcJg6cWLYhgC5MSUVkq7z3qurtxHFAKWpncBJbXbQFKe9BUTQZ3WmcphPRdwyCQy7w1muFh
EuiphW8Za9H7o44eCCukH5juGqGgt0f7QRaIIjbGoImLwraV5Ok5U/69NcyYM4TEnFpvw8euqMW1
Hhx1RWVYbH2Oz8GMSufoZwlhKmWj7ewk1nZliIy+iozhgBzW2bhkMl3IREt5Wo2YdRso6X7mSRIY
HPm97m3mY1MV3ehWTDRNXWpbSWmD+k8hKJcRiOBK8GowzE0mSWX47Kt0vIStO25Nk/k6VYJh3zBH
3XpFZp0cF25EiEQarblmbLI0GvZ2ZMtLmo3uJ1cB8hnc2Dk34UCiadLpe3Pqh3ufSsqV70ByS85p
tSV9UVA+0qMNJTD4xuNkbj3fNfd4LDykMhOpn+TfbvIaIxjpRPmRmtdIj9VvrmAC2hWCjfZEwQQZ
aerAxuO+uR0Csmn0ogN9T5Ps0hpBtxstKrc8ENz9wBWNqW0CvopudO3benJpxtr8kQYEOzkxxpZS
Oig76TTuXR1yc5mAaNSyiewEtx+OWhKh7MRiDG3QqrYWVKG1IDX7GGq9c8izNkdVv9DcpH6EaOR9
ljITz0ntmreaL1sY2AEQfHQHu6xpsIZoZClyeXMTbYhbSCl6r9FHjfRkLfdnaOsBlXOdFv+k1Q+u
OwriEakNxD1ZtxAAKkK8SZ5LJpf8GCqHlOm8mFy8qd7EXdvfMrsBGE/7izC4tN5PfpxsU0pJ62no
gn1sIxrLI5lvMx1UvqOFEG0LSMuHKLBIx86DGMEZPYzSS1EUG6gRwojCweARwm0ViEA83GhzO7ef
zkEh0vmBq29x+wybTHRISw0B6jvu/a2YACLLJmWO48Vg/Q2ujAww1C7OarUZcmDrIOXqXRPTphJo
btZlrLf7sM/mBwiOvZHn3cYIdGc9kOuy6TPIzungMymNZ8hm7zQkRTB/J15YT2+isW0fNC3WaLVN
OXrlQpBqHTU7zQHB55NQCmiA24yyPO0gcTBtHc/HBpeLdj8lovNW9khrpqjLahPrnb3Pi4HUWqDs
vaQnWIb3ncDrALo/9CFnqvpz2RIqbvVTeQU63ae7xLZNuSFRGh26QnrnX4bIboyNHgVpi6xRuA4w
waGfkMcKypxDNYnmabCnMtwxviRLy67L/sJDPS2QgoUM4oQ94qvNKrPFY297Bk1P2uMjNfwVMadM
+W5aCs3f0BLb5pRv/kdmQfu34vqavan/nKdX34tyRHURNv/15014dr9mX5vX5vVPG9tl+nHfvtXj
w5tqU17KGwVvxfyb/68//DWJ+b/MbzAWGkws/vX85rFom/A/Nq8YDP40xfn1wl9THE/8Rh/dEI7L
tMShK8F7/priGLr9my6YANkMkSVVX2Y//5jiOL8BG0HKQvwESCZpwYtS899j9mMyZ3JMIQXwZKEz
M/p3pjiGJec5zB/ROR7vYeq6YUBgQpix8Df/wHXxdEQCvo8JG4ubTwSCX25xvBNWzpBsPeD5VgFn
sabUi+v4hLCN/ike1AudjbsUCThYV31cxz304E7IndlNOHoOIwbUFIGGG/R3QbtJZTRtfBwhPlFF
DI/I+LRyqnY2Ods0wbYIArj7ekCqaSJjqc4elGhfmAztA33qV3WbX8Mh31eVe2eA1KbQR5K1VRuL
S2ENFPyLXstHDzN/PE3X3h6+u2UOH5w0QAweZ+4kJ9cfDh4CM9ATJC6G8pJ4I2miZvJQNNE3K54I
ZD7kpSZWla4eEgcrollFclu2MwKV9Eps31tE3Ig2O2gMcC7dDAFtp+U/kcrtdXs4Ax7Ny247qfau
HUi6NVN17AZwF37xsw/5ZfqV5aqx7ecWK1LfJlgw0ALkFp/ZQZ6Z9Oqezjip421F6nhgfp8Mezs2
PTEUlflQpcnJFc4joQU8IkuiSuLW27i1hnWueyqr/LUhf6Ahh2gkC4P5ByETsy2+IAd7qJ+JTWo2
Ooy0Cea8M0NbCMyeh9AXTUJQNoZPetxhG0XYCrTz4mR83IRvQWklle68uytTdKCl6WOMj8JDojPO
Kh+afDi4+PzXRpvcTLEzrN2ZiEtt77Uaw47srGhaAWf4UaS4LJ1bB3At2QY7wXsgzygrorGjetOb
OqOpknZLFySrWNOufjKLMZ3hW51BQw6R6RDKDsUOsm70UIrv+iAufZmiGedLIJNmeIBlcYhHZsXe
NwjXZyzUPK5b/wnr4V3IsUZYVTDk7o4O3E0Iw5U8QtLGr5/E29oYJZnP4XPLzO4Q1s0lKU1UNrJ7
KlxbMZhvD/T68CpLSCFMwHeKg7nqFFKwMTY+ww6xNsIiMCRwEyrSVUz9cV3aGD7DPD1gSLqiQClX
lvTFOuzyl8ydA8dgneU66Kbkc5mUKdVum2xTaXxK8vz72F10L7+YWbJzE3dOupzmiEMJ/HXYlU3x
WPTiYcoIRCWXmSyP/lQH+kaJrF1bgX8nGCSa+VVqzN2NyHmYJK7pCoHE5MEctmpiPhBFWwUOGEb6
dK6t5PKxUAI7JPlKUFFc1BZEOudc0P344rkUTclAJqrqDYkIugM3N3jEV3htUeWXzHk9k4SthuQy
yu9fKkbHJKPBlchJMNyUaQ69xbqnMAsblernKtKtH1VXx5tZtOfV4dF3mnyHV1w/WZFJTV360/va
xz6tMuhtrtLUzU/Lop3dScva4kuab8bbwXZffv1wNrhVizPq3ez2vq5NpYMRCq/R+/Yf3i5LOnxw
ZHCXpk1oW098CCfm+1ZS8zVtjSgeN5aJTMwcfGJ9qkxKQlxnNIcKSbNoo++M2gduH3rF5CZAhjSm
4QFNxlpGvncIiZCgtEyR+VR6RXMKJuwhyxoNiTtQksbuY9eyP67NazREcvfx+wiqfr1y5FmymRwK
vFqBVQIIcnmiP8qIS5oowU1SWpZ9MGBKHDT8yrLAhusciTz42PPxW5FMeFWE8YWbG9y4+ZXv79Qs
77fs6KL4IfBIYnZrzm6nKx5V6/g7smTspz7TEIftyz6JX0voB0CPud3Q4+iLZ39qjZVX0WGqClnd
GWhJV30zUwa6bt9iDzn3XfHEzAshkhmayI7y62IiaJsqWNVlHh0xkOVzpR3p/esQdg8RxGf61GRU
aOXOmnEtNLavU+bbN8PYPZHqW2zzDryUL2fd9IQetpZmdTCD4lnh51/DXb3RSjKbm7iU2zTCch6S
Oza9DAZ1D3dU+OGml5os6dbRvkyz95Vh97Qfhri5Fok60tIpTswbXytlyIOWE0KcjcU3e7AAkztV
eAAz4j5Hng9NQCYHCIViW2pudtTc4Es1tm952KoHofvFnYln0nI7igpN+zTBNDhNRX7X+oO2IvG5
+CyGZJuN4UMWh/5OU9CgyC6Kt0rqLx1I1H0SVO4p8XjgKoNh+Y+2HOqrGd7Dkqa1nCFJLEZcU0Y+
xpuR9hQo94Z4qGjFZVzC7gxwhNizD1WY/pmpUf5ufAprRfLSsg2mLrY67zj0rp4dFuPJsqDzddt1
st8xmsCTihQnWTWN6qeta1OMK4F5cokorkgpO+OYxicxkCFK98jKT1MbkQ07eKSakNF+WhakV2Eb
8+aT8WN7LHVzT/1oHw7MBNfmgI1yWUDhcvGgcobWJ6HG6jQAPwEKlx9Lm7ShIAmrU/372rLvY1NO
5SeCNmbXFe8BILo8jTlP99WYE8fCWOFgUD+kQEbM0fJTu6R0FJnWAPgdSuWaaCFS3cBfpYQXnZaF
AyVyQs3Ptuu4JMpazmdBbw+bAF1Bh1GBif3waACxPqFsa969Xx+bBpMcEs9kt85cgYFpMQW9r4az
8WnZ1nr8RXFSfmfyShIJ7IFVzPfJGcnXACcHHWU6yhHVEHjEUFanYgTm6MWdQwefWyft7tkoO686
ZSb2lSCCez7qYTyRBGaWBxLCftmLlqPczm4jNS+WtWVfOiZvzqgXWwqE2akgD+F9sZwIH5vLGp7Q
EdUBjtbluEN0ybkjsYjm02DZB2Gb0Ytfw1bJRPW8HHs6unPizXxuGIwb0EZp6sXPmaBJqZdHPfq2
OOx83bc3SYDecflGF3fdsmiklWzbfNZ2z96qZRHNXrsgVsbeGRroW/jAPhaazlf8sbmsLfsm8YWy
YXN0cesSsjR/p8vptqwlWS1g17nuejnfPhYf5+DHiShTG58HHuNO00nuClL3NsmZLaJtLEgwZrF4
pt69Wct2H5XkqEdI1Wdv1fuxe79GdYinMMQ4cEQxcGsjWeTjwMmA5EmGLDhb/3IMrRYbby/bw3Js
uuWafb9y39eduPwuY5OO2nx0Pg7RcsT+sg+eTreuYMetP65WMTuwxXLslqt5+Qn2E39bhfonI8UI
/X7x1opvYNlWseS6izqZHRn2rbBQVlyG8yWzXEqLu3NZ+9hnBMZeUuzeD6DYTgqaYAL+wEF4tYeJ
Vp/smjC05WfvvzDvKwJaIZ3TSkA+v7tIf1/7yz6txh2sMXZf2a4L6Cdi5rCTSPxXtH/qsxdNe3O5
cXTMdJa13AuRa3r11+UQGvMN5eOIZrbPPW3ZLiktHFSsvV+CyyVZqJBiSQAGj+Fa4m5pmASIgWYL
8nL0pqvXV3MBhsNpCULL+in218slKRRKfCo6ABDnK1RkPUO+5RdLy7jPqanslgOdV0IkRJVxtS4L
f4ER1JXPydsmzEDmCxK3F69ejvQftpUrtI1N95hb48A5936E58NczhenvuykeaPtkybGl/eP27Mz
h5wtm8vaslgO/bLPL4Bg5JV3+Lhdpv6EaX65c76v8v5f8lm8gmPB3nnzQyabbzXI/ors4C4fYbCG
+YMtPzODekLkxG8MBuOjw7K6/Ihx2K/XLpsBmGLU50IjVLsMw29+Q9ZOMH+kzuAjLWsfi3+2L19w
Ax+/E2TzV/PP3mJgrrKlGvZzeZt0eZ0f6GfHsaL9H172z177l33kK4vNBKEHLgP/6/JTPZWvsnf6
7bJVDM0aHVi5Mermh9HPjyPkUdXJptX3vgAPVJ0+9vXxfLGZurbTa1PukTYCf2qzvQWznNvL/LJg
JGNmtbxkefGy8y9vs2z+4TXQl7dObN0gPCHntLY+GyF8uOW33t/u/Xe7cig44nwbBuCN/fLzZSHm
P/z+0444Qh0D6oGeC7cJNVMUyoWi0IRVf1SUucFHIMg+dAa0CDGnwUWhy7Agz/fTfI0a8wKfwCzZ
smLuOk1hJKfpsZjHBhpkuFO1jBLo3HII/eyl1m0aV/MVMYaNTyhOf1PN2YJ+ibeTfpuf34yzx4ub
TH5qfl8sm+5y5112xh5QwCGkbr1EeL0vltv2skozmQexOzb3tqs3u95qf2R2WW/5v7lu5sWSSbZs
0ujBpBXnz7jwSFRigoc4nTsP2r+crw0X5PwJll3LB1oWATY/VF2I9D1nQAc3P7jCeZQQzY9Gd5ZO
evMjMJjHFhoPBqZ68zOQmJdk3Q452CoXteJqiUsb3w3KPD9Vk4UnQoun2YaPbeOL00/2toUOdlLz
YlkzQMjZkWoPzXzrHeZfXdZqwtFqQFqze5B/ZDbuJ73JKWjMd+xlmxgqikqmPiMfyFmJ5uGUnIdT
mQlLIQj8l2ZJXtTmweKS0Pi+pqNjCslyziwyceL5c7qzFXxZq/hgO4r1l7hyQnNrXmjIcAHNH3xZ
iDYktNaHblHOTv4MdwASs3mIVjCXx4caarDFWj/bxIppHKDpXUgFcE+9O9C3znw1jlpwB6lpQOU5
30pn0gFdHe6nyypiUh7Itn9TebjEppk2oUPdgDM6r7bznT039XGft/HBmh/q9EC42c9rHCOeCx87
9S7UNm1NsvaSK/exAH4g95OSu49dzjymwPURrBvlUyKxSeobNO1+ebduHlIsax+LYB4XNob6TKy6
u13eKF2eXcuqGDLyDe04gUDQOYfGZjJ29rugBbpQbZx5DL4sSI3iVHPCjRWnwwFbAAd4+YFW4NF1
m+oV7zWDrflscz1Imqtl20EUyenWWCRPltarCSAnx/bLYGA++ZZFRI1Qx7cW/KTYV21Nypy8tUnE
VF5Fx6rMwREFeN913J1M9n/fzoKqPyRwgPwaOk088wgK3O1EfFUhUoFlbxRF/HNO/h2ZUYdjE7YB
eZnEHs6b/8e+GG+k189xjTedmRe3FfrJK6lR9kqZW8Y1FIqAT3gJbaYJ8R+aTg3V3hSfUOLKXWgK
Qku9It/LPPO35ZQR76lP0bbW3enOyB5GPZcH2wP/UFaPpZrcczwUT4Q4zF1Y7D+NJb4g9oUTWIXr
upj0u7Y1ips0QHLoXhhux5d21C0svKSox5ILIggBCI5E0Rr2Gu3KnUc19xNmr+SYdCX5dp18iOk9
UIVprFWnyxPOSMAEZPMdan+6JzgxOlRKNuey7246S2BMINdZK3pnh3p+2ExCu7SS6ceo4gqbPaQk
rbcIFxyURaMVTb9vEBLkqXxvj5zRohLtER7ZwQsi+G6V41wDOd3EEcTlQB8/9xZJqb3sx3WONAHp
2VDsTEfHDmL2t1S2qnNN4+28rLVJ9aasjLxIlA43VrgMchF2JNoQYnNCzTOVxriu2rpDJVqhhA+k
s9Z83147qR1d0zSj8MlsfAced0IivNJxrB5icpjBvtTXqZNE26n+yWojF3o77FaD9tUKvVC/D9I+
u01QsIZmPZdBAsJnY/pPNWjj0QraG9PN9XVXkqKGqBL9QREVG40wVSuvcT9XRgYL2znaZJNSKrx3
Su0p9TAduTLaGg2F1Mxqvzs4aVFI9VtKrXusbmpltyxwvmUba/C2tt/9KIwZXgK1a+rLDdKeJ9Q1
w8UHV3KwnfF5ANuF9CRvkJe6zqmEP7+N2/YrYTJwgnMjXddU1sdY/4ZW/0eRdz/KYEb6TzoVfu8w
DRFxt6K9AKUBNGPRzqotnUpwGj9UAryKVYUoM5VVUhwb9Htl87Ds83SDRALXB0G2O5cnxTqpBlqc
gblKPWfbzfawoRqdvaMh49ZMcstIFoORMVo7zPzTTTAGsNQY+u+gyfXHcjLRR+BmmfroR4fBgOa7
xRD2ZtLiN92AMdYy7FvrRi6xiyDwAYBxsUjdo9TEHy5J4lql40wK1cqRsSzMY6De7qZBVoIiuXqj
78p40wIulzDBJNer2CA24WFvBjzNGyIPzIFgRnLqD+D8977jeXRAU3PjR5iBcXZsBk5QfBDura9n
Z08TCRiK5qADLzwmSfWtHGiWFIbV/M/05S7R97pQxc/mz524P+dM/df/T907unCI+f519+7pbXhV
f1Qm0nafX/GPtp31m4OYzQWKicjQnoWEH2078ZuwTFPqLth8151DTX617SyafZ6wPdeAsmQsvbl/
tO1M5zcqO45Nthql2FnY+O+07VCJ/SWOwTAY2ABEl6RMg1ZFhv3nOAa90bSuKkCu23HdHYTqHqtO
8QiYBXeFFBfiDzAk++VDFjAq9abxJqdREk1cXiO/YqbcEv2ZdEN4uuPWD5aTvSKOyleaLg8l9Qdo
mk+Q6BlleOF96biPVMFv6sLZEG/uQDkI4bBP9nOCfWCd6Ka6oanwmutASm3EvGO1GSLzVhhyZUXG
yZjN+qR6H2o33clWfUaj7KzsEOpDiXXGr5z7ylJXpx4Qvec9JntviFZaZd2lLSYCkCuoURKSf5uz
2TbBJpimda19hyJAKykxJX5hSVePcrCc2/+gmNPUyLaTPIJB0ZGrGeXWTWAxG+2njFnrZCQ9Hyzf
a1r0pDxS5Ho8oX0bzymiPbTBaCA9MxhpIGU711dfK9fYtbVND32mSJvhUUi+j7XVgzgyqCN0cjzB
AcnORa/xD5i0P8ouMC9ZNupnGcP5n7coqZqXZc2ohYU2XL9gNjCu08j3nBeRty9AkfIpbHVDq3Y4
K2DSm3GYyCoRnnabO0Vw51tTMCO3UR2gD5hGK97CzANF7FT6Hd4gxitQ8t8328Kv7mCkJECld5Y5
htsISdST7JR5KmRn42PqQpp+/ufAz7Vb3QvKHfY64JOa698ui9odtdvSLB4761vmDfLgT7IxVwAp
pmsWkBmZZ5RicXGaK73GTeJzlKHoxvbaykqxGEs2uLGsYBebRniGKG+tJac3mbSJe9PnUt7Uo7MK
taGEZjTIGxAx9SblfTbRDMoZahldI7Tq2diiy29CAitq3Rz2aY9MUejaRSRj+6jGKNyPQaQ2rXSa
x7x27Htyw6lQh7ZRP6PfZaF/BV/vPy4bJsNeuBPdnXSolvSxeO5A8JBEEb0wf07PSLioSgsVv0DC
Lzej7gj0ttYLptHxybeaT9iOum8xEvnVMNk2kg/fOBVVDvfR1/v10OrteeScpgOnvVVC4wQeymtX
QZ3vUugOOtO0k5e3zpMprKsnaCIInZwlTE+PAzb5H26VHYO+xPVT5FhyNRF+KXoucQJt68RG3+kO
4iGku/LVYBC1wtvk8qAmJDjQZbhTvSBGNe8mSuxNcKg4zveTn6PbSVznqzsFx7JL/G+dSVyPRrDb
gKtXyWI6hMBqd66y1AuogG3qC/PW8QHIEaRmoX4ki8sb++BTkrj2rswKe+sOBDBlicVc3gn03fJT
rzf3Bl25dWxLlzF2O36WyviMsL+4U7ZFxaxGWeD6DmBbpbofGWjR0n9IKGSsAR2d06zzrmrIInho
wsNhFrk3oQE83yZm8ilEh+PE/OlUMXqs4ql7QkKtTjgvnskHulAUCF4zLSKSLLCnuwJPHs65kKd0
NtjMro3kXJWWPA0uuK409YbHQuuHx9w0D63jkXGscjJJ5v3IJadtE43GdvkNqWrvUHe0eZkmrClO
jvcJI7p7x276CyLq08cujmXCkDU6R0IAbRvy8rNekm83uQU2h3kTTDZjj9Dnv8qCc913ONCN5Nan
lXTvTG3yPOJdF0n/Fdn4dGFInz+BArpGuQqAS7E1BD0aRLx1B9xsa2pK7hN3oGgdZqhaxyjRP2NG
RiDgOE/j0Ld3teN9Yqy8oTGZPhQwMO4b5hqElZNNLkZnyxw/u9j1kF60BECz1cY7NzCppJV0sHA+
PdmmxRSJQJUdyBvnsbQFjs7Ur94w4bVEqNx0lSSpWys9xstJfsmZ0N1y/DTa+h2hwKQ+H3Sv+BTY
mnrUciM7tzwuN+QJlTtJ6/hQCus20Lvoh+saty6Olu/DrjXEEaTY+BnwuHNqvbmXMW9uig7jft1W
JHQoW76knFWQJZLPOAS8swRavx6zzH3pPdR5OqfXKupLaytFULy0Wx759QvzRv9MIb0ilbf52Wlc
T6YwbjFDdp+EZlH/igBb1Z3vYHtUjOwDzb9Hsl2sPEUsg99IuXG7yr6rR5WvO51LGL9pgYglyzdd
W/sHQejLJ1lwUDKEAzjC8qtflN5tD6p+jdYvOC0wDOngNQ3T8cX0werjfIkgwxTtvduBr7H18LHq
be7VPig8pyjSG5SlN0nldnd2Umpc5nH7uXa0HdZ2yr0aiQaDgtphy1wdoTpGz2ZdzTJpPtHyU4jG
Er/zTZ5NxyDQwW8JWU93WNvvibJvz+/75s28iwsIivonn9iJizsvlrU+5/8hPJyosiHpgByYHToC
1hIExOuEidUmC5HMAWbCuJZze9JBRSPiw2kUmWa5iZOZlepl1V2KyVUm6iflO2PvdW25Tm2LFAB0
MKYtUjoZsIoMlxLdxJfA+UMaR5B5a058ixbyFwuE4DGJAsg0envMimg3ajEP9t5hlFNL/6ZEj0Jy
Wnw1T2VS32W4H+417rKQ2emya+LNmBgQ2TwU9ggdRxCwqjp3sx5DRPojIUOY32Ifxajli410a29X
JOUR+MWXwMtIFO/M7dAl/cHp6//m67x2W1e2LPpFBJjDq0gl23IO234hHJljsUgWv74HdRrHF7sv
+sWQFahEVVhrzjE/GISXjeq04AaHhwClKF86+uin0Z7f7Q5xgGxBOznMDxTYvbBVD9lYkt2GOWLD
7oGnBeXg2fZA1vinp/LHJe8YUYsQ54axEbhnDWdJuND9sLUIpeyhxrsYgMVg3GpD3Gwsc/yyZnWE
CYFA2zPwIGhOt2ls9t/Ugtjb2oi3CKzQc4mBVC/NnefO8P+zFqEsntA2aD8TQWWRX+uzNjjEvVjb
wLHqjUqqLQjkZ6szP40KtomnX2t6PIfSfvXbdD8Z/h2hv9Qky+nbQ04OQAY1Spa5T4kUz4Xn7IUb
012UUNxa9V20wkWlq4USRgI6xU+68yOh9sklSw3PmpBDKj0a2IhOaXpHaiKa3p0+6eRzjvEbTjZE
JV90jDmZBxkGfYtcTMZjqPcGPEEC1SaVspV3MNxnyadZrB6SyrlrA5BI5WeW938Wm4iUcsQL2csV
X3AVG+VFN7X4YR3jpRn0h9hDIIZLhh4kvyf9Z3I306SeYbZvW5PolMQ5xKZ2kYzDTbxoFz0yIs6m
7cL6bxlvZ+GHxO/RVki1+9HS3leJl56QIoYxI9fcg8IOWjASQ3GaHyE5kfBOmDntFyx4iAFoXS+k
nqOyGct7Kh6PJmw5wMyg/a28i/j1Aynz3U93Qk3lm/wk+xwZtCM2Vq6H84T22bXcq66wosTunhp0
XkPAXA8Xpu1uugS5UZ+KK9ZPxZ5RzQPRuUF2inBoCuCpTCKiNkIdgmwfPSYZJfBuyIPdWLg9a6+O
L82OS+uyO9MZYCoAJzKur8tgfPWq7rJBwF4PervHC/So83uMhn7K+RitQ2Uu2Am7eON0/BCRKNI6
dwAFBOrWUCASrbyow8GPSQvk6+lT+aCKCttFniO+1nu4/ojS4t7Ycaqzu/fJsV0S/VlvrOtC9whc
DKxs2zn569IhnhY4cnFTEx+OqGMJTKLWxfgsKuuVwgQ1HsN5Tfry2pLxFCq0YxuVfnc2vxFL6z7H
Nps2Qgr0ck9eFbyRYvmR+1/MALdx3/NSWyj2HaJw4f/4lfqwXfPKHAA56HXVhynG4UKgGcdcHME8
eh8t/1kZ9vfoTt8q667s9lsIm/JlU13ZdXp0xOojhbiTOtndgNlp0zjtOwrl5spLFdOXanFC5Vhv
2jcEeAHSQH/vO/OhSVNIhOMfYxpfEumgoHSv/Ta4K01yZZq1Q1DBO/PlqaHRaaP3ZGlkbpo+/aKW
351PwMpW4P4Ayo0yx3Dbujd94aKAUdvEQVRAOxKkQeOLW2hA/Cj7mpNkoT5uWfynTbeA3Uk3tN8g
yN0mzL+uBnmqmZdmNwp5lQj70I1WSshZRiAbDqnqdhzjdi8JRlySmsZ+Vd1g6WHIQuXcg4bQJIld
3QRi13+zC2Qh3bJ8S38Sm55SnwBIAyYUbHAcsmiAC7q4xcGashtRmsPeNcZbX4HpLPu3OJDHRvPy
nY0qHhSzAFOXnWQ3kn4A12PvEo1l2J2Ov8jZCq15h1Qmj/BfqZ7pmkNWJoKIpO1Zb4DtsrGcMyXx
GQTLnJ5sfNWKOLVbr48fs6b/KZRAJDSSlGWVuxh98Gdynz/40nqAiJg9Fo31EsdM7YlotUiDezs6
otqxyhJHJ+CUqgPCb7Bm39jdQJfMLq+m3gQ2mKkCO/p27qOOrdwh0KaTWAlAWvmY0dbbmE5rR6WF
YFUSiIyJKEoUo0ky4sLtAlLvVBrs0JbHYYeNeK/hfGHsdp/TgUgMx69vvELluzEg+IN69GXBt3ap
8U5XX6+ysBC1enmjafBaOse/mSZfoOGrdm4eIHe0+wAaIcmAPkN/CInjDauPPLJPPDoprf6FPI9D
72BNxidz0Vfs4uGbfxkD0QpIS/1owj3CXEPJ06yw8xhD90fQqh56tDJs/B+KCuDiErvvpmXBNWgY
+94oENpAE0GEDT77ZpcvH5CSjrwp8+5SFe/Y1vph1/v3dMHZTEDr1k2X6bInRFBDpZEM/o1w6jsV
M8BTqD4JCRmgzmMICdrlxPTq49a78HuC++pWaU+C/oxGTnDUB9kfp0TA3DvTibjBHzSmZBIMWX1o
iwprdmezsSaITawo/H4l41M6XruV//5/vtIK3JfCXLzt+fqposeHkuT/3u98c65nF+zGuv35oT2p
Ck1GMeKvQ55v1GNWhPasX50Peb5q6sYI2esqyGWija2kvqTnDUagQsZkQ42wHFCezXWuKCTV03da
sZgdlP6HgscpO5IaJDamNhwbMdzYQ3/0KfuQrzduaun+cbLxo2iXby9X352FKEaqOBKBdbSm6Xsp
0NwQSvXIJHYJkQzm7xwO1doCMm10dLb5rVTInjKN+tY4NYrUgfELDqq3K0tmgdExrjrsijamY9Ak
FmDNIUhD4UPH+Y0BGP+NBljK2N+MU4fLX6JrkRPo3PXG8x9wMtVumZynrkDrNSJVrlLQDzpomnGy
O7ar3urlwL5qAsoCnT0RPIy29szKx18xM137NJ/O/7fs8S9aeSiG8o60KX0v8gqqjGimTUw1SQXk
6hZuSWqzw+psMauX0l7S3eKhpIFjhRw2zd/IQyLPFQQgOQYWkarrH/PfSy71P5ZSCT/iuSpgEZvF
UU1U1M0ViofxVVjXmud8mS41OP1hMJNnWpCXAnrkkBmnwOk/UxE/eTh3UsTL5nxNGNG04lAsfWtq
9YVtyP2YLyfLmMB/2+ZVopEzix3NlDqpoeM+mzv2M1GZsunh3GCTssrT1zjfJBStuYUlWKBrvRtb
a7xQKChdbzsE2lu3BoRPHkHzc/DVKv+YiXizLhEch+VsH2P3AZtkOJde3V8M3d2cyFNbd1DvAc2Q
p2foiNvjKaL2xxK/2zoNUEKZvhmLfoJdxm9pScZV5E01pR8oNui3fg3BI72vCXI4WHK6Dma8rhpJ
f0sJYsa+HAkRBABWaO2Vref7akb/K4F4KSxYZpzfFAkJcXMu3U1fT/uRDfWG4FHepscZXIPfbCSF
y6a8cNhF+eUjcXtsDM34xcCrGGs5+wvajeaN7fXTTieHLPbpa2F4JH+1LQG8HS3IZBvban8KANFB
qV34yheX5iBhoVIR8JGtjXPQkBdtI/dj1QIL9GiCVd2U7dgehVPBgsa3NcirroqfsIbrEZ3Nm5yA
u7Bpb5Rd+/veflVxTFBJWodMTRdNfiudlJxL0XohXVig2NBlFjnsq3phfSnyHQzWl1j6uK8sJyyz
lAprmj229l5W4IHHjl0ACw5OfUFHvH9YWO5v/AAqTO/iYhC2eqL9zThC6Gqkda8pZQefDFp2TNBX
xScBL0RiFN02z/LPvKn8iMItlUlFKPN0sovybcbYdGGtSVl10m/tqT2QMwW9cIWtNXH6pZQlrzPy
QSvaSXPBNFb6wQsp5f0mloQRZSNbGYLr7Hr605UZiRrl9+SKF8NWeyKLPocA46DUimbnmBgsTXjg
1fJQmj00al1qoQ0s2NE19BQkuNgpuRpKmphPnEsdZju2A4yYNwkkG9BDd2PSakdj+GPb4qANL9LL
Lqy03U6yO+qlfZ/XitRZz7gGOZOFyONxCI7OT69ZJ82AOtTlN02nECbEgO4ECnpLWdRQrkU5fsPw
fU3yW8sgAw0NR1S3VcVq0rV2k8uI5jjDbpzSK3yoyatsm0/DLY6W0K5mW97EyTMtwjtrZBXig5Nr
/fjOCOYAm2q5Q5760An9xV7B8XP9kJiYRcqJObq4XLoyJBb8ocr7oz007wUUjo2e0etrLNjrsFpf
U8BQ+3axP+IcxpHn092ErPWYpsVDtbQ/KQOFuXQ/rdaFejzclTpjjgchRtAybuqPJZs/YgYFw6h+
/MA4DRJ5ree9KfB6EmAb41Qk7BqPSUPtfzSaajcZDCsF8LEs25ivwGzzQ7Asj4CRHsoVlWfjQ9Ce
SK0l49J/a2OwjSIDXDqhW+EFLid/xvWjnkgv9XeJai7qdakat/XPoAEWMRGhW7GFtjR7l4lxYwcL
3iJobYaqd2CHdqicAGMDiGLq21FtuysNSM7Op8kUBsUn5Ax+tYxryerNVfV1s0zHYU7uiAG8d20W
ZQuVYlQxvtNF7lTc2s008Va0m3kgWMTB6RvYp8zAzpNZ3kOXu0TWqqNjTVgvYp/qtPE66cF9Sssy
8TNz67E21BNz2UwduD2v5O02RJaEepFTD1GsoMutm7DgAep7t37EhHU8BmXQhi4jApz5nTmknxr7
stUxwzKHt5C+5hAXATDUEdxOtREkoZqzcZpc/qkJke4X5AtuheGKdNJbP/schaNOdoZp2nG0P2VW
vloZyIIsx4y0FM99gqpxeppqOs9uld2cf0hDyanf/rD4eKpWOlCyxpUOOns0/7ZzO9SLKqDarplm
6OkG+49e2yh9fvEIO6eLxZpdW9gsupJpslhOpsG+iB4q7TGONW5KizOGGZ1sT7pd+1TqxHYgeCtg
RE7GR+n5DPJBd5sY0OigQhAzTK5lafIB9jkV7HW73ShM3k1iXLktfXqjCK759o9jXWe42CiHaLOe
bkidADPAG0wwaGJbh1qNNTqKnSenc99mZwV3G09xSoFjnH5Y4z7L8gGzVQP/DZ0JbOmIcwtpizUp
UsWQQ4jMR7mD75d1pMIfZzMoFMWPM7lYZScIr7O6T1qev5Sj3LXSZkI1zQ8U4B26t4scg+fJkfJp
KhGhEy54vXQBHXCRkemkX5rlQj6Ly0YbPgXxtMqh5Mq6VFB80v1NOho03ZaQXPlml5YmrUNcvVTo
jNcF+MaUPytaMJuqiKkzrCNkJ16JY353LYRLPgm8LpkWV37JOhTqjrnhVOk3c+PgvMc8M8fMreNc
U3c3bYvdGf6+QXhgqJEjePbOlTjRegck/FjiWqakjWco96uoHVJjn6XJraelLljCYS29Fv7FAMVs
KknLyLP0qZfI7gWm4H4IXhZkUtY0fMrOtzfYZBW/ueTGKwMC96iSDtbD0M0vrRVcjwm9DOAWf6jY
OnotEeM19aEi2WzjphnzLBNalqmPLIWtt3RFyDbvZ4GhDOmWPSt9PrJ2wUUNHhMBTu0t9fXgGGcf
lO09fkKIGewBAq35KtZqCtPG1+zrW7vy+OLSotguLYm9hne/ccUwovlpnlOb7OaBFzCmAE7Gnqry
EsitUTXEtzt+BDdhhDW3djfHpItACu47e3R2gxF8srx5ShZ2uUALIlJbR9Yk6mdOh8+qt3dD5rF2
DTJzExswDOJ4p9dWAylaPhsB+ycY/HO15eu99BLqSYr8OTg3ViRJLmSfEkCWLZ68BRZmGrFYkva1
53bz5aibVGmTxrhKAXdu8iROn/XWXMORE7DuS1xRIH+3FxeS10jITDyeIEBkkU2sHg28mfKa2DE8
q8iZ2KfTgyIlGiQtXAy9aE9ewpgXNGzQilQdvaB9t03aSWlyHKqZItb47bf6nr7KS2Hk5gZt79M8
FWqXdTpV+DTfOdC26kJfto2hrlUjvmutc7DJWDubOr/RPhsDfWl0HhTzsuyjvZxFhWcLEoHWAvfK
b2DSkwWs/G8pfOr/9PXq1VpF4usmqWxa0BOkY1XtSJ3pN+NYIZgmMTZvAZPWZoA7h0+8T8b3WqoM
Oc42gL0ZDpbUIbrpWyG8Oza0j2k8vZsF8Xhq8LfQ34b9oFuvfeWpfTzIJBzn/g3SAt3JTOZROkOq
NSTuO2XcODQKnVhvUWMy8llacdJw3hFdaFNUz7cF3ZStGTOls2RH5ekhOWx7lyVo6R9wKLFGdzDh
g9bYuZDEbJ0djKdvDGmJKNYNN8pdw4hGkX91tMzCqc4fvZJt80r4CqFtMLJTBOSZTToCEdDGLJo1
8ebEKaGLFgtjPQbWQGhdaPTLc6KRw1NJ1JuTj+jNrX0VSX3+lB5XOZV560vkNf58kdB5iSiMcS0Z
HQDJt16KzCBtLiGmHtoe21Ls+gMZxn2kKkQ7ramNISX3eyUgkSpjwaPX1cPW9Ak3hZC3igpYTDov
sWfd2XNShnFGldA3/Cjw6teGhNBAPstcQgVpAnWAnWRcEouNUKjb2SaRf/0j2T5eNDLAXFQLejUS
/jLa+u51XPJLpvNkHXJPc4iUs/UdEUPWTs5MMq3bw6IojO+MzV+Yzky0gQOVqGHIXv215bFQ6iqd
xHSoygWrre0ep4ApLq/7I2tpCC40e/IpPWkW3YasnI9ZgTZKL/VjUhKssPgsQ1wbyAb+pzkQ8V6T
kLVzUKO1YIlg9/PORwPNBDP0IeRJ+idC+9P03kXWEbrbthHx45d60s4h3FACZXrf2NoqNy/Gchw2
cbEwFhGquFOD+kCoupxK0Id0z8pIr+6zZF7CTvNOZIfPNGn5YSB6JeKluKrj7CGWEwsPlOaUZ1fr
KsRfWrWHDH5MTneSJAx5zz4WRqYOqTenUzvWXnkx1s1+yS6EWd86NY2Fln02uZvl/USe9AsxQ9Rw
mtbRvqjObYEfwG83Q2ONi7MDcRObgAm1fMz2PN97SsjDxhjJnQQ1Gs5YtXYQtj/I3osaAR4CjhNj
rEaWgqIiYif5tVObF0yh963nHkckmJEzSHBABAxvcpg4mM1tzLuepNjmfaL/qQ8OYU2M6rmPJi+n
24PKEz47TQcqPhP9yMQzPmotEZey1W66or9MPe/JV+jF4rgsbqB6On25a3lLhwQ+5JFtySWmeJv+
AeUQpBFHjN8wtmziAfXqVsnlyvJAbKzAb30QxP4UtDpw4RrYTZgdcOF6yOhoLrFj6r1luxTpg+XX
QHMTcvawn+t3RH/QStSspy5o7scUtLSEJcMoZj1lcbdb7FVGSNPxiF8Z13swYWgPYK0Isonierkt
NRBDAxpVk4JBoV0jKkD5sdoLQb5DB5c94p0M0e+ivXdp/uT/oaB/WWrPk62OFsYz8lodYNcBU4/+
bU0jCRWixPKMz4VaEB0H+U507IVL+MkGecPdOIJUCgq+ycWaWbn6lbu1ySTa0I1+GU149HNt7dTS
dohbAJWq9m4kYWiTgj6NimrALN+4PnUk/zoNCMoRYEI3Zp2eqr70rrXCu0xyBxGUVVBak6/gRLK9
ask91quYQsWJaLlXqoPsRIY+CV0zLEzpb9hR1KHdp4CbC/u6hDM5wUzAF3PwKmDkFc1lLQTiKaLB
pJLNdHuJthqWsxg/3MYmB9EG+m+RPCnZVBu18WUIvwtzL8dzbRFAXQXyBGUmHqOpJ+1eqwV7Xta/
hRz3Qdl0rA63SmZsqSjKdxZySnqWdcSeLghXhfHWKBixHcTT/UjhG8oZ83Mcq2urhk2QJ9UlqBTw
phI4FVKTg+2BpTNyylzFjw1QPGr5RvzRtbZul11IJDHMAzsvJT48m24CR7sAjL6NFYYkPxufhiZ/
yOE58JXl+GSnJ8W7McfhTWXvgzNgWEOHsk11M0pdr97ZdV1uG6Vzqo/T+jXl94OF87BC/2MY8jZG
QVnzrbHdrx4KmxTDdknL/dh4yNab4stM6fLobvMYw3VANvEqab/jU2cgCjrxDoz+wEpa9xbvUCZo
rr2m+aFR9byMO4Zynp+q7SZO5LNnzCeh/JjAZ8p101gRXk0YjczKdxc4GiOneYmg/Ct2ydKYWfuz
vvUfR3efInfeNfmEWbu7horsYk9LYSGc2Up1S3yhKfZ+Ib7g0xdsPlkBw6/r7mRnX6IwDbbVUOw6
T4svSsN8QDk60lWhUagj+YU9S2Oq31Gs4LsZUgpOJol5ogVIz+RpU9EIs7l6c32PfJV1WvLTmXE/
uMiZx0NZ5vu2GgXCarJHZvaTrUswBDjwb1pxDbsPhFcJ2VQjdbpaBSWGB2v14eILo9lFRdMO3ZET
jkMzMuTC3veXrtdR6bCDBw2cEuIL8QUzmE1UCRDBdEmnUJZFhJxwgVmY2r7JWGwaxvOia199MtsX
om2OvR4U9/6V/2jMaX0pEn8zNblLvTN5cK1vl8iS2yZf7hIc4GGTRWAV5+uZmAa57rhE0aO3c4qN
chc4JN0pXqrx1Ayi3/tWq4cZnqFN5w51SPrGi+Pr+h9XOPe95Xw0TvEnqYx4b4MY3DGqjd69Q4F1
b+ErxnOednRyWHA2xJCf3IoBsrAhEFk0fHTY4GHi+Me5fSnEMh/PDkbd6T4aMXakkFohGWG3Q2sN
DAwsMRtJwafttX7bD22UJM4+HZBIKtEm266zN7VWXsdo3Y/GqNSN4eXo8wd8D1kPUWPRbygcEGqb
Q5glMLVjMNZT2WGrMAT7kknfDlTooddBx0gmwQJ7EldNlsdfaUWLbe7abe4Ge82NQaDRXyJ+Q9vK
bp4iiiP72YmvMZsxZ1mcBv6YX8M2eyDQy7qHR3kMpn51TxoPGb2ow6yDUFEDPiLHJSkb78pIY//C
8AOIIWYc6bPxZFAhdEg93BWxroVFPRkXYD3f85ayo+rtcqcqh+Zh4W4ag+AJe1i2hi0Hfu8tiTpr
NTvQs2djESng+eFdoLLfp4w0tatVEaAvtYnTgexLYt+N0kazVpTjxqkDcUQHojOUvMF4IbNoqkE+
KvIaWuxCGy4p5jD9VnQV+VxIvxdZvo9OZ9wYctxO1UesO8VzGZd3WWl9OGRrDW2lUYwdG6rSwKmD
nUyne1Deq6J26CPtvPvVothzv4Z+eNE6GWwztya9E79I2ZjOvmNe1tv+y00qFqaBJ9gHtjfTYDJT
jhdT0y7bsUuOjFPspur0Zco1Rl8ytlmxx/t53XF+Zf5QX9tZ9tqCAt5XlKtBctcE9BQEXIrmABcV
i5BGT6VjbT01s4z6rWexfFLJ8maxGZ4xirukhGz1hi5GNvwBd5ltCUB8FWYfgzSja8IK+XvqW0KL
BDiKAHf+yiTsuJ4Fspxg93jertI4X5dJCkS3gpGr58WadRAmWdavkT20IbzLlsHGa4DejZ3+orO6
j7xxfNSTnoz0tUxsN1kbyWaAvhAMu0G4ipqTY0XwSUnVZHAa8yK+UGSc4KFKn2rTqUKzsdHOmhDG
+kWrdzruNCSdabdNLPXeD9XPAFoaoZR32+DJ27vBQrgqfYcQ4cpzkbEEnJb6WU58brYlF9hDzfWo
d9R4zQU6TTs96uO4HDqIZZEqLa7pYuEUIS2qYxokM2/UTi/Phlh99WGdL1FPQay5OmX//+tMdu//
a6k931GtR/h9SMtSKHSxRNSXRl534fmI5/u0v15c6vg+5vh/nzEugKqzRuIVZCrlpvMD/uPi7/H/
ucVhsDH94+/L/etV/PMi/3lG5juxbP/zmgRrV+R1uK4u3Z4Ij9/3/88LOT8bBGvctr9P3GoFS4jz
XTtikTFDr5/VPwc/X/w9yvmS7s3YckdO0mMwviUulBWffKAj3hTzOKx+WyKniMdeL8UrruSv6/xl
BQH83idHZEVV7d97ni8lqxnw9zoRw1GLc7gz6/X/HOF86z8P/n2u38f9dRgH0nW44DMPDZc6+hYW
NgEOKrn5fSFg7elAnI/1HxfxXpAg8Xs0PD7JDpbUU/GPN7vQ1c6XOilwmEfPf/LV6gcB/3///b3u
9y7nS/XgXXlFHez+uv78+PN154P8/ruwCmXvg+HnfOvvDb9P9nvd+S6kDANi+G/HOl/312HO/xIj
hsNMQCukArL/Pd4/b/f8//npatnmS/jXYf6503877PkxxRJcBEK2e3eF54iaZZmBFZbdF/96cUYb
bf3z17+ksmGR/uvmScf/6e/yYK246AQenx/0++ev6+BGxhtrJoXi9xn+eprfx/71VP/tfgagRBrg
/75a9IXASS6W89XnB9ikiWGuX9/Z7wH+4/a/nuT87983a0HVHlQO7+m/fQS/h/19Hf/1MOc7/nWf
83WE9Irt5FnfMpN2iM4XGeEZU1BPA60Po7L64ZZwS+jK5+F0sp41h5z45ZSa7dN5NGhWez5EpOZo
k9wF22GtPlRbsyg0Sops2VxLWycx2B0G4ay4DvZ0f/tLhQzp0lkvUa3rbbbYbrvF8e3sec/X0C/S
je5Xj3rc64cgBSk6j4+dzCg5rvE+HnbqzSxQ/0kYI2083gijOeHPRVkmWTMTN3mr2vELe2VUpOgJ
rHxg70Eflhpgt8p1FWnIWG4x6cZ7kmW+gnJ+NNqg2KUdoohqbhAX9c5GGXG2NStWSUlxIhks3fSZ
3uCeadMrFxXUiXTlMG0gLU+quq4MtAA0sZ0ocGsEASyF6aK3W7sY4ru2k8dZV97GmxYdj7hrHhZI
LpbLdnX2XliasLUZgJpNgoWO6Qtys4Z1JUYPfKzY6vOZRqQHULHJb2zTcEN6PtqWCB96udRjMLUg
9F+eLJuc2LY9odJtw0zA8ZqAxjSq3LGAyrYOczsrlCuY45Q9U8pu7NibSNRHlUqSq0D0xTllQI10
0ijJYYtbdAHigRzdqeOzcwbrEPtp+pjQQ1xarHEamMyoZWMufHVTjPOP8Phg/DF4padOe3RNVVIF
sB1CxOI61y+I5J739M6uzJEMzdLK2bf06Us3/uQxC0hdZ0UwL46/JxjH09rhMJi0v7Xe32e2yydt
U05vxURwwjw9s5acd6LTid0l4cTLbquEpj26QB7rUkreW5pS96aGN19OGivzcgmh07yJkcw72vfV
AXAgUFKZQsJajGlvD+XOR6OxNW3eeIKuEWTy3Uy6zMEXvOh5QfOZYAXA1M8XDbAq9QLoWAZ5nomv
0zbgtzSY7OxT7WeIqyXq59N6Bpm5O5CntnzTwmaZLGgPdPbboHnxdWPKzw7Sb2jy8wuRAY6kDCGV
S1OvDW0dUG2Mu4Y2xRT1eEOAMM1RiXzLsgsNrKmO3nkg5Z6CLD0cc3iJswIxP2wzNGsj6kGDF8xz
uSjJonpYRnAAo7ropYOOTttViYjvlEH0Sed/gHmzN4mevKtR2w2+poUTqWGTYZ2oJ6SXpP7tnCD9
gqNUog9MqWvPy5+gg4zs2gdD+/bWyFYzs7KjZRD1E+T6HUEbPmz3MorT8VEZPv604EoSYbtpNCqv
xdgTq1N8Fp0hd0vHwpjCY7sjpjldV9BOjqG6L2sJIqGmFqI1Vws/6XAawCNnhnFDdtWwrei+Sv3d
6WyWPcojIaZ/EEX3hJi+DAMqlW7QvhrDeE0PrQp9a1gDRp4bHc6sLXIq45g7KdKM7DeMGZMzLGzk
U7Q7ci89OLams0427t3cfgbQ1NnY1sqSPZKoSPauc4hTvpFsdUMeyEhxuE29wFZ7J1S3p2vcfOXL
n8UsAJWhDtUzPL7CfPK79GnEfUCCFilv02Vg7HQAte8Ddt6IctWsEOPlBCts3Nj8qUv01Lr7mk/O
NbrMl5G8JNvkbpUxnSwd/d2wQOoekbQMrbiC0gYYslb7Ik3dTUaO6EF9uCC545LAdflmyJq+0KBu
7VyDZ4ln0KWSiEmCsdumEdYBPTBqErHRwkQJ5wSmdIk6Ln8f+ZDAuCGEwWZxbGcsWNi0unBgj5jq
rNk9/D4Cd3O76ysnvkONMmynOMjxBXtPIAciq5YMBBoVh7L8MyWyjAh8W5XxlCOEqF5awFuhMygw
wAWplsW0RG6vU5CZ6Yihst8KrXx2c/NunNfi9Mvo0vXtsgIrJYKIzPxqtOKrysxP0VlUOcjRkToW
e+lVOGYky7UqLsLMQEjjl3S1UpX8MVApzBW6zkk1D3reXXcCW3KtroAAfluCgpU58YJTcxcIrHc6
iY3bWXNXIGp7Q98KoJBrR5aXsG9N5mMD1J9vpC7cdodehPLo4CZhbhyhjdx4wsM8VDbXVUFhy/KO
XeeSGttum9m+Tf2yimy9PKSGB5EyHoYIHjz6D3+6GOisJ25tRx2z7lZaObr2aSQjUqN3g7hPoW+o
5yi2tE+/o8EXj/Peyiw6AxMaJc/d0/V+hMO194bK3je2uXeW6VSk9VM96zvbKBGip8hDVFe+Ztj3
G635E+gNpKIwSclNa7t7NMCPlVM+q2UoI7sXj2m/fDaz+2I26GrWHES327nJfFr8yCPaNTQEUlbD
dU9Ni4ymwXhNcc2LXBvmXoxCJXPhemq4S1CqvdK1fwuS8tFt5dXsOptcnxC4lgdhl6/FzDmRD2Jn
StYG1niVgnouFT43nTiLCObnbab1kdXz+yTxzimBGyDkG0t6fdnkIrFvFHRN500N81si6Al6JZJQ
ePoboIivoio+Jy97srr5deyW75wm7ZhY+2XMjtKuHumvrpE7zX2Lq1RmGt3xAqM/n8cDWe7Dvlmy
cVsYgLQrDK9kkr0LXxwTiS2H6iZY3grpx+B9CxD1BA7ROJdrUmlt037SkVto9kQUh14DnMUjNNR3
RQIJw0AYscUUtZ/d4PhaCRDaHW3NZqZNj0kNIoOySabKmJs187IrJfvlGEG77ZmHVUfdtXG9aT1A
oc6nXmE80qc/khd11NuXrC26ja7K5wDKASPfQ9bDm5aSRAM3uTagsDfkiAz5dJibeCcOghKy4GNh
kEAqkWG52ky0Cd9Staase+115q/qhUFsdaGISQ9IhW8eSmmhZjBrTCr8eic//iac/qIpJick8OkF
VciVGQy3ZESGnpzu2iEhSxIxATDhOgS3/fo/7J1Hb+RMtqb/ykWvhw36IBc9i/RGmbIlqbQhpJKK
3nv++nkY+XVldU33Be52MIBA0GYqyWDEiXNeIzCNAR+Sd8t6IqllmOSGJ9pGLEX/ScaUldYT0Qxr
ZxaBhF5otuO0R8zBy9Mz3ADQNpCB4MzwurQvdkNaDgHJYVH7+W2CHPIClg930wTPaaT+E2LnX1hz
AHxrkh7odfstJBG/qwKqKgB6BKwFOAbgzjO/OwLdChZgGN+gwazocnHDQPhD1N3JqNxTkxd4oHpg
6ZMQzheldUMBVwCFOo1Bpzq+wOFyskjyG9xkwW0UAgZBCspq1eoC7VY47ORZqKymj+CpC9ocYCYw
1AurrsKHpltjXdU8McARSd67n+rQtjdogixRgrF2jtc8YS/PbM5t38D8LsZRCaHLtm9V7W78zqGq
EWJQ4gKZS0jSVFRFkjwvV8DmeXkIwkowgaVP+YxaH4DUNMbfrHP2CKi9oGWB4BDQnK4AB05sPPa8
nnnHYBjemPCxOr+/HdyI5lKGDxrdz6puedc8L6ZMWN74Yf5T1CHpcY1yeWxgTOCcAZx8aAOolKmq
Cb0hCWFIsaHce2r98mgTLPok2TrXPxOCLKLKOulh/Eys/ezYRrG0fA18tD78ICtFscXphrPjMtTY
4yp22ne/wClM2PcKioGL3C6Bbpe8Hf3SrsjdWl1KtclOUPVxiMHsxNxEfviz27hmc7RyDUkNCwlP
hN1x3O3Xmm4NBFZoToeCebDd3kFDpdirxHcGuXFqrh+kxLItZbZbvLipYk5BhyjGwkDmd6U52TcQ
RB/MlMulFZfAXjUq/oJGo/zUPf09zOM9vlugywIEWsxzWqjm0g1mpfqUQHSyfAB3sYPbTLSMJutU
te4TQl9flHYM17wJB28N5B1rVwCWUI3WTeffRZ1pAiIpvw8VTgLZ9DAZJGe64q00FdCqLqAx1Ky+
FSaQ0aHwvuH6guSO6hN3QsoHKwsB3AHLgVK/BziF8sq062xMZzLrPWpxX+nQdjF9W9+Yxvikq5CX
It7AgDsc46A8Q86+LAAlq6TB4jlFOdwGCTK8TcOBus83hMZVXA76cp1q3CezN8/+kJ5GqMzzJEkn
HMMVPbZeFDQGkEdh0XWven1UtI2tDpQBLOURP58NBk8QJxTA1ci0wwMdn52Zu4tXQRHHdGyKcTSC
+nsXGB9Ixo0bT+8ekUZHrVuLlqOfJMuwIiJE+T2C0jW6awITLAmCmIDKYLAA0pfHxk+DcgWKru0X
RW3Zby7C0tKXKF3dh6DrsU4Sq9ildq+gGbIQlv5uOc5XCEkAqmC+N/QeZU7dpfKgPZSWC3RKcwEV
G1DnYsT0uGAdhlaDL5C5G5yYwjhKKRqgSKHhee6D511qLhAewB2vkVbuK685KgAUyxzQX50U36Ik
OwWqfehw9kSCtl31DX4KkIfLhZ3MlL9otchxYCcV8FqYnyOQpCLFC4uCFTyxur0XWf9d1P2PMG12
E0VtW9fewHdaq8LAxiGbMB8aKmh9U09BgMZTmI9dLO5biqEoa6enDsaSQo1ykUfu98gCfwL+CR9W
TIuxsnaZumNz4CDMJbCiDbJTYpk3pkblM/bxJEefBucUgR9kcOwQlsChQr1zzf6b3infVBc/Dj8Y
H2C4oT09iPsUy8Sui7w9U61Xx31A5RDJWj1F2pk68rJBl9jVCDBnIaNVpGN73FsHYGOLrmq3jQjA
D8F6Tr6VMECRTPN2tMllhRvLeoiQhgVux6l6mK0V3SbzfEBMBpA7RqqoBE7YZcA9zcS6L9VXJUkO
TtXqW28Ytzk+6HmXQHopRQukqvkRlPVqtIw98QWccAKMXiwsokpmX/2tGu+JpK29MiNPutAFIdPZ
fI29Jt5X4H24r1lpgMFzos9RBK9BE6zHEUKy0rXGMnJ1QFfjS26GydrTtzghOYusw5ML06a1HVHa
M9tXzMjJ0lDtXHkRT821K7AwLu7JlQaFU+w4LZrBV3b8bRgYva0cQGvRE3J0+PKgIo5adNBmgITc
g5l/Fp7wF3FQnBs/2BiYY0N6HY5FrH8gBLHzAkx+LJLgJEN+hP34LQbFtlFy10W6ex5EFMHc0OVV
6vv6jG2Ii8z4OIY+WM8GbePYpxSae/6y9NZm0mHrC8lulSAxvwrDz9xLblQBpokpGGaInoWBU1jv
ggFxb4c4GzdX/bPHzoUHi/46xuC59iZAs4hpIH/iouBjFJ85NaANLvKfqJu9E1H3m1IPzpMPULVk
sazn+r063VaBuxN3A6Mpr+IZpvJ7qHtoWHU/kWQ5e4inL0L6KE1U67QTz642HMdKAclRMovPjeq2
q0xwZVT/BNWr2NW3ypwKD4rxJrHUBl3YrN2EABhtis2LouifeUdBg2gFIJfetLEPHrdct0in1l/F
UbBHl+wbHFRlFVL9e8b3ygNf7N03wac7vJSO8QJ+5kngXbPAOWZpgbNY1p4XLgB1gEgCSymYLRDw
8m6C2c3LbVnZG+O7auvwP4znIW0Vbmj1kHPzFllv3CsJurSNabx26H5oft+t0G0CIpm4/g0Ugid/
shFaJkA3/aAmFEaoGMCIwxwWliz8rtZIycPBeuz0Ozfw74svOl7PB8xXGjhpdfeJyUzNrnRwO30J
hEB9RV9XX4x6fraS/mkAp7AZg/AuEt0NgmLKAiMcjFn8ZsUk8KaH5j2MxqP2DpT6XcBcrlUaZmw9
i8B+1O1sBT//FLiobDdQUJLxgMELRavZAHDY1Yb62jbWhyKAhPC79pCqNrBxScZEjP94vBkLVe/2
ZXuOS/tU0wG4JlpnVaN99+bJq6P4N1MFVgPltli3Z0Op+kdRDjNW4DlpS7AMAXCtHkEdVbUAi3i0
FqKYNsvR41JhU1lUkHOv+cjM7r4IWkQKI4s5TfuI1PARkEW9pEhBTAXU3qFiyT+mIOaaRl8EABpF
Gb1ZmFH+I0iDXWTFiL4HGzW2PgOnIk9VVQXCr5q/GcKtPhbn2I6HZVUm+6Ib4JOoxbrMrfdYq1Hv
phLr4jcXxfBvo8b4CLzsvgqtNf8C1vS3AjWEeupvMgX1mxgrvUWI/EVvPHiNAjvD+zllypM+c9Zg
7Dwp8VsHxsHC00zx1YKYSwfbmRYro9F+iLbZ6274iCKOv8cl77PBDZYblbyNWvcSZ1BVMgOmcZ3z
m8P+PMb9KY/CRygU74QQ7+oMcxY5WnHF+NYWfo+pKwO5krrxMphycznpAnhzKzOVw3agy1wZI6lZ
NdQPoNbJJgRvLpSguaZ6kyb+ERT0Q+r05kKoiMX7/Y1auofAxdCBLhxRlG2TY/SH+zaoGvT3+vA1
TCpz+bO0ih+WkXx4ReERwOf3qVIugLDRudiwY3BH2NgI3CFI7kF7tcnoJbFWHI0kfQQMucgEGJIM
9MvYQ2EKNEyMI1CxVovyy9SLYziZGGAVgOmV3N/aZYY57bKZhmghRBhvJl8ckzx7t83yDej4bZd6
zjqknfKGvMB2ENhFrdwsP4Wt42/1KlqKvvXXQsmWWKicFQ/JyqSbtqVlrFFVNhh/UGix8KfWebtA
UXY7qwNhPuOpBweK3fyjCsN9GATJG2SamJUT0dGKs5ORPKMggytHflcFzWvQgX2dm+A0llgbER5t
fJuGQi7/DN1vS0b81RPNmcztrYewJbMEvad30hCdLY6JmT42gf49HWyTiV5AWNsXW8edcJZtGBiz
8BH0AuOwSlKG5HGxYzb22Izpa9FEP5j9PvVO0+wFfBCca7wVCgKvVnFTFd53woN2HwSEKB6J+hvF
MbETgX4P2B5FVRyqKgUrWzUaDUKG0r9JR+UmF4VyZq75MqTkdqdWbHCLzFYgLbAxbADiQKghM24m
MVKDpyxXKBDwAWhYKT+Y9y7GtnsyQ8/ZDZNyLpiV7/00Jonp+Icu7Jk0KtXGGGsFnyxA9wVSemOd
agclActcIopOJUIwUXMCdZt62nYc3XJvKQ5w/NF1ljDA0gdlxO4ME4h6Kzcv+7x0F/FeUr5ZIXyN
xndW6IxVjcU0Ps23SeCs/Gx4dczwROEHzzsBp6p0x30u0hjGgXizySNrEKgXwmiVHb9nM2kEqi2S
mFWqpUumNs9TUtXbjgi96hnDuooEZNg8ogv83jZIQIU2o8+k9HtT69yt8H4KMSL2klAaKskbT3WJ
NwGMTaCvyXelHRsoTIT2dq99wQbmpSHCTj3vw4jwWydF5KxQVcKhFslFddYtt+mWHIRn+zlkCxRA
m85OeOJH4OqQX8xFNNIJe623N6bwRjXJWDWu/uLG5xYoAhzhUzl/XThXYAwbqc0+eOtd59kxUcRw
sE+Af7PsxuhmUu2HtLgtImQYQNY8Zj4Md4hM+6owSWmKWziMi0o4nzj+CQZDlLys5D6aSweukpI2
HKojFnA9LAiDN8LNRizNm0PbgXssfYQN8xHIGkA3Xmtjn3Xml6tazN7QTwEnXsZYZqq21y40UdS0
LAPHohHiHRJSt1XUvQ5pTTiE1ufWM9KffTgbIsbN1ie9rVrMlA3fZYAdEWGBVbV2A/U1HMXJ9X+C
goqOajVzEZhwFqGT0T1Gj2n/7BnQUjqHOVrgA4/NoX7jZgFKGG8ax42YOwtgeWjIbKNQ1V5il946
xkTRikmxoAZlbbXwKDUu7c48M8d+stX0pU6dZK1UEAw6DQkKX0ErzNG3uCiqywhEJg/RZ9Ku7kwy
hySpwGmS9oT4i7GazjPWC2SGJ8U+D1Ycb0EGcZV+NKiFbVTHfp8gJKY9qUqvo7jS+VxVzxpvzcAc
TjFQWMoSZxnbNlLJU/ekJTmBqlHCLEbpZ2GQsLKKzzgq7yo363fJOLOLEjgjurlv0gY7H5/CVD2R
fBIifm9J8jHa5ApkUzJmSR7s/aibA2j9u2XDfyVb6W85u7pTUzBLvQ68bS49eW8lGRaISwqxa3MD
cQDSIIRKP0FNj2Dk3kPmBZE5kp2tqrjb7twpswRN2hZrN7MqYn7KHnbXO3ssgDGrmtqeehkNxjX8
GA0OTAMJ7xZDFbf3ZUoRqLZqHg3ue+TlT76FrkJL3mZIgCP3pDWJpYp91EGhYTa1DUoT2YE2VE8N
ZXcYpXRiQhdwbMJTZqq3bmEaW1Nty0035vsJN1wIXuiE62jZTz6Dg++b9bEn3x47UBqieHjGDhwt
jOYbVTOefzYhNkdG1gvr6JDkpNWZt2JBAb6wMrpNphrVssfp+KYR1E/LiqR9YQzKsaIVowGGWGAD
3JMJxKvrZuvMmuPPvLGOE4ZRMT1pEubPmT0ZOzhnEV1YPh7Meq4JVersVp7C2xJxRVybWAus3Lq1
GdAscObQj9Qb04YXjWmWbT2nCbQxoWXe0jGXmY5KhNUX8GZ5RevCmV/J22TgK+KRV9hIKmtpmqYB
iq68gV/70tjcW09rbFT2YjA0vPardHiubH5xafGVegzBbPBtujVKMrbTvViuhQ0BhG+HpCRWjPcq
KRRaFIVunso6iGtUHpFEwKXdu9WKcWOUdKHYKRYLQa1nbTsgwSO/25lM3BeqglG73prZlmKxEVjZ
xgWGGQQd31e+43jXPKS6t+6i8QU5hpuiEx2qCVEOnhJqRTZSIpoQEEA5lpOUn2aKjLZl+R8FOrIr
4bQHnxoqiUNXdysELEib28WnjjnkEnbCXTczdR3PeU6CztnBU+rWPm6diwYM6kovy12bHauMlmx5
sKZ4kVBmKU7m2NDdDJm+FzrMTsIKizZnFtrn4Fvvqv6zG6bPNivv3SJaW1Z5N9W2eqhDiOW19w52
j6tN3YbQ/eShLLUaCrrMhIjHVvru3FNjtuFPRUG3rgPlu1uZGDZolbqkvwNSYCr4CU3OjyA2qelQ
9kKKlkiHeY65GIlYmddu9Zy+Mh3GeMWwvY8MbzzYUHEWIVMfM2sJZn10xJVC2SZF+NgoibqpnDvd
VAgM1fG5GxCoqlWywli9NR0VEbuHd+dnePj1LvI6QzLx3/unoG6+JzYlMuMn/sh3DrN9JsGMil03
vJg604EWvtoicBVi9l2VW8Gtn8NKyA3KBsQqfQ2eN+++Ix4Bpts7IbOLV1b7iSE29ugRKfjOV54a
kgK5nrgLX89skh/Gtw5VYka5Jl2DBXlXmLpXgRhRDgvNfRpF9yj5I0JjoW6DCw9e3i75a61jzodq
HMn/IvtSjf6j6VQiFrvfafQ9W3xS0PpMPmCUe1wLuURxmBnronrgF0W0KnhFVWEl28BAxnMqV7ES
7VIVbaHKM+7Q5Y0OObjkJULlPjcZFzX3SDvKlloJ1yZo+v5cQM0yK4AsA9JZQfs+jvktI2xEFGws
IJWEaKJm4ECKzRjl9Q3MMrL+blTcqVPxGdVgQZogetRVXJ+CktRrkFso9JUkTiDQtbeZvQxT5Qe5
9v5N8XdUX4GxK+a5qymzTUP2Qwj0QYXJ1Kiqz+XMzIk0ddr6qNrdhvPCIvuWKq44yF3wVH50FpmH
AhNlhgLnCeGCAd8xB80DIBAkiPCTU1yUBTEHXRUl/bBXaE9RG0a0A/UFR/l+pem6WPrGzrHhjJmT
++KHAaIyFTntvE77deUxkUH2nVhoUQ15uS+H+qkTxbTVISCtO8SUhtj0qR1TnUMLpNzy8sAidqAo
NQ7cX41KHCEcfawNyp6ZV5yvjapuz13hPCQZNzSb4KsWWnVu3KZYxCGSlFwPAF5pKG+UfXRbeSNJ
ftKMMAo/+lZDk1RQlo9a7dmwSwG6460oMw+LKAjWOdJllbhNqYitoLADJwY572EU31Fi1RKlXuWI
lkWQtjy7gxqeH+KqHTZpWiIe5p0RJTv5NnMVpmXgYAv0YpWYfIwGHtotCoKc4YsuFzE2MVtUVvdl
G5OGsVHiGKl/moxLftIwE4Cb6XV3EVbQ59AyulWDmP1GSZB/KzXnp7A6uIfN89CANDOxyVmKEYRt
DRXfMKZPc3B2lYE6a/RT2DTQKU1+lANKGqpoiP3Qs8Z8yj/2RvGtigFTNDQuvX4a4vroViB84Gmu
wZl/02J0DYRr/jC7Cp68oSEt5+rG0tPFjY6+dUL9Zd359t4F8nMoouGbNkHh8wsMc5OcGyDMT3QD
tm2gLGGKJJvBc6IVtiFPKERQNxUw+YGRg1kbbzuD6oFlet+DOxAo9CpLDy+wVm9WSledEB5LtsAy
9mPn3RY1BWJBLiLWBqA6gs+EBvWSZtZXNQ0nE3kDotRV4AVHCMlYstm2AiCoxk0XnlY8R2fUUW7t
KIDSHdcQNjtjV1rNXkMxqU2HR2WctFMLFkgvLIaBcIcuhUXwbnzpsYGcMVoRSo4rIqbyDAbcN71c
piWgp8oJjg21NHJu77rZNDfgP+ntnXGjNI2LQ3O+dHGhTtPwPsnR5fPp6/NqW5va3u4ShnIEkteJ
Vrwldgi1boCupCtfvtW+x2b80aCoTOvXt33JczFx5YQHFW/sqUauliRkFKVr3IqpoBnw+fQcSRAT
FhsZBiq2Fre5A7MM8Ike9hA10Tee/4P4qOBLrvD34/sckv61q8I7ZFpl+V9DPTzUuvgqkuYFX7tH
qhCokEaKz01vqDvDLkMpnimHNqN3qKMqcK5tE3kjNXCdRZtOJVN+laqz8IxjUWofmtcjs5SBE5ur
WVnjA3xJHMTCsgILVPvYVYfRGLeCNygDvZfScXu28opy/s9Kh4mNlvWwzRFq7j3Y89VXJuoXt/DJ
Rs8uCuZG8xg56dPxaXF3qdmdBgQl4M72FE/WrRMCqVPNYuMTqJaFSNbWTHOh8/kU+hcFTWcdTO5p
AJK2yjTzB1aQ95CFgwMaQofBmiSh/FQgEEbgnt7YCAXGWZlum9FS18DmLKILFBsze6v1g39TN0W5
8evyAR7YWrVyXv/YPFRMSv2mVCDKIz2QumVDDw+RLPoKUFyDtNDsjUzhdyOnaNpkcQhvmYTZ/loZ
eygQgXsks4HjbjaPg+jGDyJ7CorqzmgNLLCdJf9GuOrh0a4csuXLipyfjWDuoqRcvgxHNPSEEd9E
dnmPudjsS1lQsRooYgxpRLIq2ZaNgkBJcdtMqoZqc7eBNYG8WkxQVtS7HB9PuCv+KsxQ3mnw6HGC
6RSiX730gjJbqwVek060x6cIhDuIIw0BxjX6NS8hk8VkgO/S1YQAjY8OHEE/AhCfPgW9Ek9WoFBK
uFJG/d1uyltTbXapm4zrRiPeTRrYIcTVyjJLcrS2+7vGNz4K8+gb9JpDiKX2qP90wTjkpoViZed+
ibF5J/llls4zFZTtkPnUSuKjwaQ08AkjBl+/FdFwG/RAqvsWtIe2L/wk3WikB+zUvht0yHCkp6pt
UaoHdGWQNqv0l3pA76YkYWqlyKw0WOS6mX3OJuPRM6IHkz5l44h2G2P66BbawWMkNx283nMKZDaS
SVFENhIKXARFQi9xhAVGydbsoEoRiBEMPWO1SfdhjlR1p21E0xCVkGx08ctaFEpyYw7Vpxd1n3FN
rSKacCJ5SMq25aUZocLkr+DuP8PB+mqxT/dQOjdwENiqykC9bETIsGTWbgcfpGQp2EMgI3mm3GLF
/hRY4jkSw07VjT2kzHKlNPpN2CuzvCwYnZYB0arh2t78BEu9LtWCAaOulp1rbqySEVbtP4Cs3yXx
h2nMAgfxnqTuPZQwHBua/GXy3FWF9AFUJ+2bm1egkdzvGG5AWwiDGwWZhAVAuxbg7HBjpc4jXCsS
3KnzTa26m9bLb6WU/1+u4HcX92pswn83Ef9j838/5Sl//62fwf9zrgd4guMh/p9ND1CDyav3z/x3
34PLNX/ZHmiq/nfVNBzXtchMGbqD68Avt3IXt3JVFYZj6ZYxGxj80/bA1P6uaoZtc6Xqqo6uGr/c
yg37766rYZNgC8syhKa6/xPbA/6Nv/3Xv5iVOwLcBPrNAi1Uy3RNvBeKH+8PYebX//ib9r/UNChU
T5mUY1IhwC0gCh762bzM+rV22Sc9xCKgYEjRyHV51v91bPDQK6wgcC5+Oz5/ntyUi7nUfdDxMUf/
x71DBsmc1nWf3Ac4QW9I/OBWKfkRNXDaJf5IwLGk/6KkbsyLYpwnMJeTqgwdKvpqdsuzpOWw3Lzu
u5x53b4elmuDksJRa/vvHaIJlApnhsivz7tu9kAyIW38Ovzvzrn8Z7UigExgt7C6npNh9qRGnbtW
kmZfiKrb1h4KbdnUVwfVtFG3wQeI2pfcKxfCrv9lG/TB7MHIRVOAsIRi+Xt5tdxFFjo9aE9y/Xqi
3JSL65mX0+ev/e0L/t3hP/ZR23I2dWyDXaCjt/EGvX6SXDNccRJqaW+C2aeLCnWJVc+8KhfRrzW5
icUzh7Et/+twa6jkmlykbOQtuz7FPx6q3Mzk80dIfVqNtqAvtQsmMGQIisM4N7XIZGqWMw9eRwHi
CszzadTUtYATa7Ba5Ylyn1y7XCebtA6Jf8N88yzb6Sj3ycNgv46lEZCzm78k6W1ihxDM/2/XylW9
N+/sFqteuXV5Oeb/SG5ePnTeNNBA0JRzb0KQMUMdQLhclQty5N0ebmUWRu2B5DGp6bSGrRLPi0zH
nlpuUu+ChaCgmR5qyCVSJg+qnVxt5uy8Dy9SC9BMh1OPFt0vC9i2HvAd4OmvNK8Nd9Di/nQgVWNv
q2fgepkrzV58ELsiKL2/WwUbVW6sEzv7rg+4BMoFKf+/1ozZe1QajsoDyTS+THD/19Jw0vHxZXIz
kDPW/DJh/sqSWBPYSSUu5DfpqumL5p/GqpdVI7wfrJHXY0Q3Mc4TjiJSi9mkXIUSg5VbOZBXTO9s
H1mQ0lJP8ldnk8tXyFXHamEbJGCZlrnrRSQKhZ7eKgR+AhDiLjJHV11f/32BnxfpL+Ce9tx2ccmc
YVk0WLkpF+Z8QK7FaXlymGwBwp9JdmL2UNRJioGime9RmpoNVbb6Xt6F6Jd1sfw20m/jbjABlWvV
cBjdcDhEM6YyyLBeG0C/osXRDj1GlCWraNUhkh1nwAQoHkK6Q7+uCAvEvaK6AfE2/0sXU98gooXm
ukvgNf9T8pmYCloSXq3v5C75hK7PCgu1Anz5xRU0TtLnooZUd9m8OMNGuUKeJwfIBJIKh0Z/T6a4
PnjCenYHamC9Oe2jEtW6abaSk8fkmqnhBkjkdjEDVmZDOmn86w4FBsxKiUsd3n/1GqDup9P88v8F
pYeeKVmtEqEqFtkUPSISXGysDjkQ5qKkZeUquqCMWPPOOSKkMflQwLEelP6wcTMrq0ivc2kNC5cW
TU7m1uB7/Fe0KGpM71jIteumM7lQhHAUlbsI47+DXLTXQd7SJMTsfwkm3NsY/nRqZ0tMuSvwYSeH
dr5DTPGlAH+xvv5YR/ruXbcHNRyYUyjF6voLLz8THBytbvb5A8+v79X0RpobX3+l3JS/tyDJdwBx
txmcytuGCfZr1M9QCZqdLeXPFdLU0pJLuSMvUa8Tvb6L5lvUDuCEWh1+82/tVbYOeC14buECSyZb
GojO77hswFC3t2lgaKhk/3MX9I1zOQvy6BWln2h2nLwuKPAAorUwNpNPJXdKsDwqSZvZBrEnU3e4
mC3Pm9HVcdnCtgHBhC5auzIgaGcup1yoDv4CgDS7TRKimGB3BkrJOuIAYm7z9oAAdCpiMuxp15Ou
xK5Q7vOy8U3k2OfqLXqNcgGydMKpFA+PPkihCkzM7luN0XHwcc6Ua8LxaaQQ44Z9JR61fiSlkjn2
MkdK4ICQJOK1jHv1wZ0X3YBpmquiAearGuO39AuXDfyybZYkBjAx5vX2tZVdQBq/NPBqfpByMY0O
O8vZT1wnabr0J6FhyC6QO5YW6Y10taac4TZ5yIjH7ZONW65dN5uK8hlCju3aASMnSNQc5AID5Ber
I+U1zQ6a6tx1yoU0773uk5vUVZlxyFV5jjx83ZT7jMgPwK2gOTF/lMkIHS/keZdVufe3z7msOhr4
3oZ+z575TFVd3uhZWh+GkZ5Brwdrr9b3uW53K4DvJuocJKm6mSqcWyRd+gwNAlliROeDrmGOiWot
A9NpznXHy6o8TqdyC9ULl4KkIokyE777mTJZ+bNxt1yVO+WimA/LNYWyOoPG3Nyu18jN7t5orfDy
IfKQ3Cs/aLTnMQvd6Y48qY29kdyWpNvrJwVeVELDsrJ+DlD8Cwc4l/GMPPMPyvCFnisZzVeKrzzx
unkh96YybpZnyov+M8X4t8N/fBuCAf+kJVtulG+btviNMP3bf3k58fIVoqzIY5IQW1YxIz9kGQY9
aR8stz3d7MiZNfVlnzzQ9gyJck0uJofRSZ4s167Xys12KoMDBUC5YZIuRHVrvkC1bLBz8mQKHeyV
q5e918+5fhWQPnUJijhYyqPy+65fL9euJ//2idfP+uNf/OOS63lDSE/hhDtpKSxdkeXiapL8xyaG
ixAVhx7k3vyO6/MwVs7RxnVhWmm19qwR8Tj2q20IPtGdQ7PrKX9sygP/cR+64QA1MQ1ZyPMMaST/
x2ddvuXfHm87i8qzjfTK5T+ex5rr/y7XkHedjefnH3Q9R/60yoj+eURuX8+xNN/ad+XOLXpj14eI
Hc0fLBfy5vVKwyMXWp9ulNh+LAoAoOhcdqtcBnlp150CPxWbeo7SpFuwkCGf3L4uLjurTAMnWCIG
9udJxhxCXT5SfojclpdfdsptGDrDWstgDznQRQJH6ZdFr+JD1VfuoaFEQVHXatZlFaIKU0X+2rQq
THlJpQrq0qjbdXLYQ1izf9SGeiVGtIA6OKWrucpJf8W7ZM5hGxSeucnLSDsI+P1OVQH711TSVa1r
HlwAige5FpSpdVkzw05smervUPqga5xDJ1dGVVFmF2DZdew+Ej9Ul8pR0+m0U2kJP4RMk4JsdipH
8gVH8nkhd9oK1fpOB6iTC+1BD3BUSlR/AMwUOAdI8OO2a7E6JSuMnZSJAkXYALPxSW9KH2e5hnjS
PoqIGSo1Uw/NvOiFN4H0NLS1n1sfJvZuh26eEl0Xcp9NhLAyNAM4gFPDgAaQvc5rA7WsegqWiWJb
FBfxlKscJL7kcOzMI7Fc1JPV7fP85WKOLO+ENcdV8sbINbmQB5LC75aUiTLqh3Z/uCz0JNhhC4zh
6tw3NvOQEE1z+kE6R19W5V41C8+QMVw8coLu4NpwJxdJyO/1q3H358na3FvLy+QRuQZhszB4GDBL
8cP+tUh/rf2xLwTOColhsFZX02SIsIiTGwHGqP/qpiw3h/lWoVyNw8k8A5HPV65dF93cBuQzl/vk
ZqPNSZ/r9mVtau+DaWyRKZot7K+fIC+W14W+ODe2qW2u5tvEhtnhuqnIITKQk716Hn2p2DHwtvOq
PDUIYT176ugufzspMcJtGKJ8htveFpEpr97ByUVtVCTceF1AXQCbzazXxrqQCcbsRIm9bGdAX5SL
toTx27RA0NQBRJ6vEXTIRZuSh1qYprMCE1FcOvCym50jrn0YqgTDuujaEC9fZzwkFLp7Aw1KY56i
afPiutlOJlys67Zck+fIs+Vm4cEq/f/J2qwJm/FpLL7+8bd3SMLZKqybKvzR/J541YVtm/9dtvYh
yD+//mtfkz35/DcX/pWyFdrfNV1FqcGwXRtD2Dkv+1fKlkOOa5qqi+207cwWtn/51JpkeXVNQx7C
0WwojjqHajBJwT/+Ri5XMzEBJAEM++x/kqy1hfqvyVrgdw4QVhOumMn/ZQj9X5O1ZeW3Veq6+Y7p
J9xnP3gbD4GtPo0O0058te+qGsLCaOAx1WUNTc8dUNTLon2FBOAGxcEztRUfzfGye3Ly6Rjq1qvj
oy9nhDdOjeG8Rd06jt9hYp9ErlIMxdwxOgVpvq/zs4F/UpmJcx+hf271w7YDmeG6ACjK3HGAjU4P
4WA7CEncN70J4JYgY8p7ZB88f+enyRm504aMFAVYHXT1sown4MSt+txOJ1E55ioc0PMtFfMQGwme
MBGukFQPEa63fjalesyUtzwOBjwJVej+9tlFMwH/IrQ9GiptYLcWeTeTd/XoZzRCa3VqccbsivL5
oN3FZB8aU3x2+IlVbgonpAYpbuOgBEz1BJYaxhfzP6XfllX71Jh8d4SKl0i/eoQqlLJaT4H/NVor
YcCK8TCAs0DziVB5FNR6F7DVTrGXH/1ZrU8MCp1yd9+rySlsklNOxgsyAZeA9C/VvdKPd2GFUmao
HkN1OuYuFCpPRVjB2hnZeOeVeKfh+51qzxWCwlZcresajomdnOAzILeMXaISvnj1CCqnfdID67WN
/TUK+F69Frlzhg67TYeYamb0juTGcez5mdhHklt8CFRvr/t7BMw2JnbfsFNOMHMRHBiPkd2TO4kP
Pc5GVYR69hSdQIX/H/bObLltLMvar9LR96jAPFz0DWeRIkVRNCX7BiHLFuZ5OsDT/9+Bs0pOlysz
+r/uikgWSWugSOBgn73X+hZHRXQkFgbt9AbZ46Y1WzJMnJ2OYIFu1F7LvNMAeLhw7JdqhEOtjGh1
7GM7PqspUQMM8t+NjOMgsIsDYAIslNoBndxuyIM1jjSG5AwwF7Aadh2/uWgQf6VCW0Vs6LXWeCGq
7TWw0vtgWBOxcS5DawfPfB9T/ml6sFfr5Cg/YSbmt66BWzMxU0vSdysI36tWXOTbWCrTrXI5qM3p
qpH1k6hvo4rEQZPucbEdc3q5rrZKc4xeCYYwY7h4IKUwKg2HycZREiD0aQxvL7ThLHDTgKHeZ8Yi
0Zj1TdZJD3kHS3HQQmBYwXiIwvTdDVrQL3CKI9QJxIkcDWu6yWNyqqydirDUZCfpW+LNRfFN7SIS
cbXxzg2l+RKCTiUOZGmUybGu4tf5dyDtgD9inBvodMGAJrergncMujbyErElAOCVC9oBD/+aceIe
nOeK0NHc5PhrxzNm5kWkRi9WF7/XScMi0aIZjfcUskfFTCBlxLiFox1hqauiHm+CFISsd1cins7R
lBwTtLvkwh7QwT8hLepjsa2r/mKm3bVWMBXK5cD9KsLp5k3dZTDoQYsLgSDIKNPXpv/sje2+Haab
U003+Ql26njAtnTkCvkq3xh5POJcujjRsCJP4daMHeLjEfcqIVT8ST4efoHwxXDMnaXz0SjVdB4a
9YyQYFtI9hfZvkbNz6tXHn9P4jnrmCDsYbBeGsFYfbJ2kel+RbmH5Zfes9k9dUq4ksd2koiDfG1w
TQmq7ttrpAn8u/o2jvNjHLEUdOF0sK1uNfmc613WbbImfRemiRf0ZQALqkXiqmvQSziYvKrZVJF+
87Gn6tmt5Z0yeudFlBXHizrdVPOuUbynoGw2tRXvlbjekAzLMj2dnVqcQ0tcM9VCx0RMqDgr3Xhz
4mHr5oSK+kX06gbKM17rx3vaJCezVt/CGqCQH6x6Hfg2c5ST4Yg3z/I/5Si/PSt+b/ORZpe2hE9x
UIJo3Y77IrBPlN2lcvaH4t7AII6WHwlNu6umZJ+69sm0+utE/HWJjgrIkzxmLWM6GF/RIz1K+kRb
IwXS02NW8dqJs8J+zyHBO22z0QazjrGu66aDV7bXppk2k0Tk+uJAU/wo/1OgIxTVXjE4vITtbHCJ
Hyqre2t8cRYcm7XZXUGlG4vYLLc+cp7asXZysaIwAIkDKAWOZCo3l1e5YDPmXwVF/OBxZWvj6abF
Gd6F6pPu39ApXQ1feqFM8aaH35vIuwuEfZKnpFwTVM850SvfyJOo0TnHNLAjyz5wX7oO6YOGYMHz
zJeqs3ZcE/FTq+3FZsavs1ChkTqHbQxBS1zTnNXN646hkBR8w+ZUy15jb+D8CO/r8CR/V6Y7p/mM
08RJk5gYX5GsIeWEri9b02l+6HE5I32lDiX97NOk40cLSj3eC6U1cBMYO+JgCeez0BnF1evotfh/
Yu0tDuzgjm7hwml9cuhlkoM+2PuYJfYesH5K5sOorm3kz4lj77ncfUrJUtnF0JQzrK8IzZOXTIiz
VyTjARPYodWaL+xTCVEFI7qGG8ZFLx+QRMQRFqHcEvCOdI0sbPUq5I5Hi4duH0ns4Hxvfm6conE7
YKXp8PdHYaxvptg22G5G5n6+N98oZv3HQ9OQL3tBzCPdVJkHNvcDPSd47s1RUMG3904X+nukn8oi
RePH3j2MDIJKaW7ON8NYafssZtriT9az5lYL9ij+3nfzDS3s5xDxHmpZ2sMuWig8yQlk377ajBKZ
6mjh3YgUE5EOS0in7qrWJpNQWU95j9EqWecIOQYsU1wDsCm8uM27jS8zEel6zK1lLK0hi8oh9AG5
1IgaREH4uc7g6WGwVJpDORZAA+RNxxjvwIuDOe80JyeUYHna0iTEQXobo02qhOe8MIs19dfNXXip
9TpZ3i7kKrCuQveV3oW7rrreJcq3+xIJd5krcbjW2Nl1scPOxGZvXqTmDTNbu8Kxmi8RkSUsNwyO
WzrcKI15Z2L9LVUSEPHWySXGATO1ukxqd1eU40uHv5s2brxHwHlAcYwHuLtk3nRhO7vkZFuPPoWO
abmfAV61D7BUyHTztALbC8uf0MlHGRPnxcEDYmF21evxmpjFKbV9hHDudrKi18jcKQN+GzvZ/1TU
/6FV+S8MueciylupUlARVfwsaqBOxuUMCcDl3FVNLPh/rpNzHVV+MWY5plfqZIRZNOtjkE8tZ3ft
mDY5GOqhSJFOaiGSewXn5dCUd+S0P2H9B6Ez9aeaxahnAetMGzoVzvL2ZmGsqbiOyAWm789NJi4h
3tLG1e8rN/4sZbVl3lI4qidEu88En77GOj/f0VkeBzSZGMw2cKffc5Q7nW4xK+NC1bO+8J7lWrLv
anHpfOsEP/9WTf0be1s4NM0h8oc3x6QuT6NXxyiOJvJ8wt/2immtS0cgotvKGpPY+Yvn9het61Zg
MTZZ8UUupZA82U4LsELtBjrkoTEg4Vr9RdZudiluVaieWYbEYC4NSro85OxJ6Nqy5CwCi4CGTaAx
qK6bC+OUt7ETWA5IjmvkhdV4kSYjicSwfWfbFcPNtviLCYI+ugZ0PQrJ1v2aWMqFI6xd/fUH7f37
x+xyUPM/DfmMrv3yMQ+Y99N26PPd4OYEI6KaLzGEOcOwlVcwoxVn02aEHRz++tcizvnNL0aUYxqW
pukMueQ+7SfRTGWSLaabXb5rQ9wndUpgacr8V3Yj14PKh0Hsuz+0K1nlJXGPm9tEZlyvy5HygDpc
p0w0GgtZrL7KOworquaE4ruWkkN0m5r91eZyDzQeCS0APMp5R5zlNThP3JeeCImhivey4BiiY6co
2wZ8Ok5nZ+CsTT0SlLPxLfDtU6gbK5MSNB6BuZXp0SJ4PCuSfcxBF8P7ChhEgAODZ71uQEOMHvjj
ZLgg3d9RzTLhetMdLCQ5n2Zs3tvojPs2OeZkgGTxdBHpeMgcCnuTyiAwklf5NxuTeps09RZP6rEi
BqRJcG6nx9FkceJ78R2uQ6z4ut2sRQ0n3R4PjlAPLYd9w/o6mauuSk8Qol3Lf6Fq5Yzt3Rd5HQ16
BNhhuGoN81RO2bu8aDOTfcjrdf6tqDBgZeKotQRCDe91Gm/aITva5gD1YpreMmb7fi0vZMSlLJVI
nCYp3jcL9TxZ+SsCTiYI40MQ+vZCNQeI0hWQxJSwURZlpHn7UcVq4KrHEi/dGDunTmAtG52T3Ftp
VJWyJhqZgcN+WstSETvMm/yjPaO/6ol2rpRorzrUfHF30XhTI86NobdOgT+e5eNSHw9qt4goauoO
BxebHubNuEtkHsYEcgYFI5l9cIxTUn+j5Cjrv8IZrmbbP2gD8mGW2rG7uuPwphEdMFFCaJ36pOxl
wdKxlVP9+KizwdWm+NWM4iMguSvMyFfT5FUp1gtJRsMi68Eh+7G1SYKDZVkvsh7Mcr6AszdXrZfU
ZJ+YRkc16y9l+BRX9n1g8bPS8UbMxgvDwHVBVI1GOmAfdhcD4hGkC4b1MV5tql16x1jwYS3soctv
ZEWI5Z8iGBp1sXMp3MtyPMwHPFtzpRu2kY5cZOD9ZPUyuXaZeY7alyK1dE5e2q6odOGbDchdzF2O
U0puyfoG4lHwpirsPuUBJ/cIcWlyTLc4X6p67zGgdQougo3T37BlDwuQm+uePPl0gsZXsTdiOZbV
7FT63/96+dAM53fLh2Mxq7RsFhH1F81dOhI1rjPT2TXO+JY3vJHE3Bn+J6oxLssd/jxL9BeMN8BM
EzoJGDg5keQOSR5YTejZC7fl8tt6bGQgoF1SAK1y2Z5/gKN/RSH81tfROwk8b7GL3d0SJ1WPnjyY
UqrtBot0SOp7qpZh3TySESdz2qKliBQdLQHXnByDNcE47cIT3bgzqhIXcdedM6cqt4HOeMIq67uI
NMC8iF4gW+n32M/9hbBJF2Yk+4pQHihUXCI/19JrXVCxtwUVOC7wYXHKkaMu7ZCgML3YDujuPfZi
cTvePBiwff+u1siOC05wub6Ek3FXxPFyQLklV3Ub7tNaZ3GSa85ToKgntapl6Par6iYkTg03QxUX
AZS6LREJafu+qNfyGp5GpK0YzQb0LwHY00EugV6XHj2OSHn+Een0pBlPPbvvNFbP8qe1YXQMdLEd
hmifPCi1sy7YucqjAr/GSf4Qj10pEi0INd1FYdOb6GLfltBKG2yrib2zivFtZHbXsbvMRvit0CR3
ddlevKK7qPdR5ZAOMpKKiojRxv4VVM172nZXwxZneUK3Dn2svzn8/r2JSBMc/ajp6rZjORrtzZ8v
XlFMkR4PSbHrnOS9Su4GPiJChFkKxIlQLTxEh4ouk3Cq9d/85t+UZTraVRWhKeA21/7lsgklCMX/
6OQ7P9DOI3kcMsP9Ll1h0NngIFhEMd66FJCCZ5/kJfFvfj294F+rQsOwXIdXoCJ7Un/59UwBhBH7
ZbHTW0opdmLylFE4pD2VVWO42Eb0CjG9FY+RlR1qkz0fbT8oAdu/eSHy/P4hsb779j//bcny1DBc
2tW0tDz5/3/+BAIDAYiLaHInS2N5qlv0bVLl4JKGiurwoqftxQFu6VbWknEgmJzuIksuWSKmKe08
z9wxGaH0e/7rVyY72P/+yjzbUh1HszTnVzVwmQTDFI9Y6kksJw0mB8llPCoNNBUxUNYZFkFBSfd1
Lv5L0hCjdHyjT3UNiBmx4lfVE29GyPZobp651nQGaWErz2U63Vo29kbMiT/SpKHzZWe4V6h1ZIPG
9oZtElu7kO2B7GGq4ArdVFyyMN67GVdog9OOz2II3FVaVEussZe4q9ca5yrUiorWgO92YKfHbe02
F7Qzu7S14JvBgkpBifb+RtZRKtSiijJMZMFNCca3ZFJJljNP3mjg9KjPrtZd/DJ7By/Ij49f6wIS
HT003SQLyuGoIbUB5D2Yo2NWCAZVQ38NMSv+zRn6u8PDRDhuabamWrr+y3Gqp5GXFWCOGd82G1mg
dOTJZOnXue8oblpb3/31x64Zv/vcTRTnzDRcqlr3lyuSN2gunXvOTFmONSnBQzKE3rjFxXBpaAts
uDK/jjghsBj6BLr2V4YB+8rM9gZLcdpbd9r0FEKrBmRChszFA/BHTPQDAnYOBpV2XdqPZ2NgLEwq
NCyAqHVx+OaIyzo21kN+P7Fb7GhUyZ874P2EIWT19s6kPSd7pilHgheicdbFwSPyQe6QenrOmVWv
PbBwI9E9jbaUBQPTD1JpWJNJL46ar25IBYg/D/i3U66EhnTIKXfRqOOiHVz2YJoFqwcBZbDIAr2E
UJx2HEX+0XcxmDMJeSPcET8gVRxRMFkXPOQ45ZldX6OoW/Y0qKWR60WXRtK6WKeW8bmmWV+wVZMt
PXk1iK30lI3Nc91xWdZpVuURA43wUnERJT68C3B0ibMsoxI1O4au+aJTNg39PjPHe6HE74rONDKw
Vm7QbcYyfdVSf+/oFMJnURq7cCQ5lVW7b90Xu9fOshlOP+cwrhVOV8v50UUu7J3eTSy74b7KH4XO
lp6/Qxm4CgIWZRaJgZNSX+sPg6u++S7JlFAV/+bQ/s2OzUCa7OFbcB393zZOk6MUYA2NHMa6tpQN
b8HHrt0cv3yWfzLyhF3+N6vt71Z9S6Uhh8+BpoAu//2nvVqtjxGUppHFNqFd3dC2Z//zN+fPXLH9
sqI7tqabprz1dPeXXxKFFWn1Kvl1ptvDTLMaRlzpdK0F7rnAQ7NSLx4TtbpME50Tl52Pph6aMHmX
PUhCGA/IFteR4ZHYrMk51M5T9BMGyk2vmy8OC6GTp/s45HuKetnE8VeXMKlF1bMto98lLVFyIU6A
FnSBfgNNyqFYJwESZLac2bEBTi4cinE+/85PXnVvpOpuD4QzLeQm0jGmG0Fup4QSWRg0LJv8aDmX
aSAIjDawfJGw4vaVbZ9Gw74WjHQw2fVu+alk/uJ6wMjEOTHiozd0V82xXnAlHVw7Pua1QSYBfrxm
PMjiTRZU6gSA0arvOTwOU/CAPY2SnGkKoeEUiKaxEH3xrHUOGMMwX3eCxhSl67vF5UIZ6diy8+lF
std1slT5JN3U2MnSX/46tWah6WPrJbe7a9aw26scdjUkB7MD8kS6VHgtvj9c5Qou68f5MPg/k9Tf
zN25TOmUev/ZJXV4zZvX5ueJ+x/f8sfE3TP/YbEmOJbqWqbp6RrLxr9MUkzWLRMsqWu6Gq08WjH/
nLmr/6B/gn/K1j0m4ozX/zVzn01SqqsB9OSaxkRe+9/M3TVV/WURUfkFhuq4kLIsCjf718q18ls3
jRkaHDQfSFGcqvcD2qR7px1AtBHKSV6rTVes3GpjV/WHSOprzFk1zQVXirjcEF4IWrDGjtK7+blZ
MjPfm9UyHw8LPVv2bc20QX5r7n+JfLO8m4VCs25ovmdIBVHddYYUzH08/fFv83O4L5AqffxzWzTJ
tjSSQ+2wPC1DFyF2BErLqtJ1pkSf+6zQNjAmoFUrd7NOJ1GhMBs2fBXsDfysWZuTw7kgP7MI15Nd
lbvaQ662zNRrHsBBxe6IlloJD6keibVt2+9921VbLiyheV9nzc7tanM1ZZa6n2/Ismcf4KbPWkaH
ZTSEDeyH9xt/KRJF3kfHzzGFu8oW0zlyQKmMm+VxvzzkSvhlaohMJVKOnGqQaFYIICOdumMqvTNa
4+9LW2uwM6MHn28gm9IddjMXzU97n2JjwMNvectYyubmG2WSIu75riUlQcCD1gXBDJCLSHD4eBnz
a5lFevO9+YbX0W4adYCA8ielZiU1nPNzLVRnMUAxyOPKZ9yATVZqDyVgzC7S6s4FrJWGay6YjGFc
+M4LW/oO5huVPBXaPP1OtFO9aDOZLdamsL/68ElIDwk08mg/qZtIukpIZsYgwYxOjmpATUo3bamt
ugnOj5goQhj3JcDbmnt1nuNkxoYAGmwMD4HSkw5UoaE2tJiA+w4Xu1H4xUpt+krOM/dRFS41MuiJ
X/HUvcmwakEzDuCPHPMMmoWDGT+7V7j3sfQh+VJ2Pt/oXabuVLdfzo8i6H0bcouP8ezpCaS9Z77x
o3/eK0bUfFp68Sfz2QGbvbI5q6IJOD+sB9u9M9hMeh20fD/akTdc7jxCejy/IFDbTuHTSVPKUHrF
Iilg9ikq1pXQjWvaQ967BwR3GdN9W2YT0yT02/KryyzAdTR/pdng8v9MbHvUqMauj02fd7d7NDsf
M73jqGut199IxB45RGuxKqim4Ay0A5dNmBY4/GGDSMVqVuJpzvyalpN8O+zR5VyqpGR1fhss2IMb
tSwvv/ztBAHyfhCOt239mqhWKvYfcsRZKDcrCOdzky0lkv35rg+vWe1yZu0OpKDeY/wAaaavwo1C
Z6mBWKi3rrccGo/mcEg8aFPhZfBHNV9PPgL9FLoBuMGKpIsutFZ+V15tEY8cYowQsTB+Qns5Enfq
hZswr7ZJEkG3EQx/YNo1MKl+CDztdNtgCyQHHjHvrOO1Zy+KHhT6ElYCISlWCiZKEPLu5uCh/ZE+
LXlBkHpihvlVbw0o9bJVLW0ZpqkDjspZKVr5kAm5th6zgO08zrhZaKrXXrpRRPA1GDlAix4gYdra
0a6P3F0CxgfIViSzexpr29LK1Xj/9sQTQKeTetf53vycO2hEB9jx23z2M9XCoySrPKZiQbbubQ0L
B+LClU/xyTEh6zGDvbqqmT0J9oQY/XhJoNd2FbKneQ2an3I8gy6mQuI2Ld4PNWDiIl+kXWnG4MrA
BxQ7h8QiwpP4OOdj4cddE78XSdb9DpwPWSBJ8YUwGWOdGGQ5Jx7RqYF+1+mSaCe8wVy10GUXeuLh
KQv6U1iyQuhqN+4T3CeR4Z49rdShBsh3Fo7cCFoLLB0hlVbwydYfJ7hUMM9H1peQzmFaj5S10t8n
V+KcelSYdvxjXXZDCSIhhGLh1FG+UwF6b+kmPCp41oYQMINJ+FFUkLlZylQrZsAJVGOH8IcaxYk6
RcGqpuW0suL6HpbzsAVJ2O2VOUNM3jOAHy8dBc5B55W07fk4NDaWe9Jdee3yoa933yq16NZhCD9m
lL8KrzzLHklaY4LKuIiyFN6ZmhyI/5DW09njLGKpeJ7vzjeza/PHPb0hjtdm2awRKMM1bD05nkXu
aho+XgJT4sKN7DCpaXYYtS47dANxWYVCRyBr6a0ScBss8pFlRlQdnAdQ9h7qIJAb8Jf3lbqcjAyq
tcoKG3AUbcwku+RNt6pao1hXrvuYD/WunlJ9m9FC5S2gO+U4SP91eS2Yn4PkRQ5jqlaLbGCdb1yC
12gq3Dm5KvZW1TOYaDnjt75XPuTp4NxJEVkPv2c3DGLCTdWjZMaT0vumT2LkSB68YQXAXrQ7GlfL
yTeDLdPr/hCXen/wKvjQYg0jeaXBoidSpFCIX5SfT1Yj357vzTchhdAWIQoi9mXWTsO2CbqLGOVK
bJ7aqA92pPYijm1bI917zSolNGo/3+RuGW/oDUpUafHDiT3bgeeb2f/rlll8ZzFWd4hIpScjS6Hc
s1kWlm2Wfq/F8JA55XCvaxHrF+Hdia7DA6y1C+0MnZ1Q/6qHjJU6+ProA5+joHgdG4o3Y6ihbCgd
POFR3QpTI4nKecpKT2PCaqirZmRq4ZdrXwy31IIS5NtdvEyG5zFJm7XV+fe1UmL/Ceu16/H3JAxd
tdBQdrVVPWe9fQWyQ09aIYrEDUdSUst1A/6UxBBGTWN0ZAaWbnVII51LCgxUsnppRd4t00DsDag1
bMOAhmm8N2zei3Gy7jomLaJ3ixUa7elWewEDW8LdjCmmP1BXN7uPLHg+N6cVxKBR4xkjFMSINAUr
Dg2A1c6pSdR7NYLTG6EmxRwndQEeNtiA0KIJqHWUAyh1JgRCAuotFeMurUB/pQ7zoALuFEGM8jrw
WhYNuSdlZd21hZ4s22qtYYJs9XMV2p+I7MFjCT0YOKcfkaBltfLqA9FlMQFSJ5iexGzTszeUq93a
SVClMMWVSfHZNdI9DK/RMG3EJLRbwzXJ7dV32yS6BVbKW6uSGt2n1aquY3vhTzZBJD7Vn7C/aRKM
G3ntVdNSkL9dH2wDhOFt3msrYgrZxtJSW2dTtC4KieGkO0he1IHACJ8QuUVKqg+aueyLaIyXcRy0
xx6C87LUFwDdyoWtAyUexZfKKsKDbtV3HjHerGlNsbAc5wFmZ35nDiNvr+e/uoW1N1vysB0nZmaT
EW1rnO2siy9JBI8bPWy56TLnznBHMjUtVLyCfGls1YtSxEcGKwSnUDhsFAuYOui9T4D5iMsYJToz
B57awpHpk3QDoVpfFrltbFJhrsLJQSsf5p/7QgFhHnPJQyeSOzVRUY6VIv1RETso/Re3a6FSoqsd
LDJkY/syWCUB5oX7ORnhojqWSbOcxJfmaOvQPgkVjNeOKIZjB7Ypx4LjlKPGeMdFxDd5n1N3OCoe
r7S/dsEjQvxDaAMdZaUjViWEGm2M4SfTNZYpTeTdhPhbxnGdW0NLlkUCSs0c+HLBFGdlRc0Xh/+G
GMjfWK+tEgXwFBNZNfkl4LH4vrWQlhlQ1lalEpNnbUy7Qu8fgYCSuioFS7VuLYTlfWuCmoXQJJvD
LJxka/e+ulVUYa+KYSd8+6GPC4+zGFlvmhFWrYBtb50q2pYdrFTQK0tfs7ZYe2hT+M64CgP/HAyS
iB4shqx/KjLrm6KU21LjD1cbd2Ok8Rqi63NAfkoQdrzswe0QkChMwvlgoHqFXwtm3yAhu8+aaqZf
YVC+9hV5ymyXN3SjX2pPYw/lWPGyzePNGFjOCmNJOJbZnYaQZDGHPZY0ZsjwlsbGXsQxSfBDzRbL
Kn1/M3/Bx838RR8P8/k757DI+clf/vn/87ksqo+eAsBtDJetBDsEcldjyCuuNnMf5sfzTST/5ePh
MFMj5sc2NeOGKc6xlvZOlOI1PCjutTboCYLwFjUsCiVjzzA/Pd9k8qs+vvTjufmePQM1/uM/f/yY
WJI25ofjE6lq2EXlL55/OKaugERGlUxrnvr4wvnhj18w351v8KfIcnGme8zfPT9bUDlvfSggk8SB
wP5/nr2cs6sTa360SmqI8z/5Nz/8nvO9j5ufHJm/+xpAo9EiVyScMi5+OE0/vvfjd/6UIPvxz7Mz
9ONrfqTK/vjK376yziPSLYE1sfzpxzGaaTfJED+WpvS+FYNz1iT2JZeu3V6CMD5ubMnomB9WMzxG
YmSiudbqZwzHx7//ePz7fzP/9VPmr08k0gYlGHtZohqpyXl1trqISEnWlvNWGC5fMjzMdyfTYVMh
KgVgGJZqa/KhmMh7HzeRNMx/PFQB6acspruPp+Z7MMCSpd0IAnb+/A3z9//uOc4YHJ0fP/7ja1TP
eyzLAtKoYmj7MIM2Htb5d4Xp2borFfdHs/z/Wph/08KkTSgHA/+5hXnCXRf+1+o1KdrXnxuZf3zj
PxuZ9j9QdHiWo2tM0SzT/rmRaQKCsrHtMPZgAvIz7QkOlKraHv+s6iqzV6Zv/zQPWf8gWginD9/m
GkzO/3eNTOcX6QmuIcc0mDvrvEImfQCp/jwNMT23bFCF6veIieVObr5J28ggYtuYtpHq6FtiH6Br
yKZVD74AkMm/Hs9PtmqAJ0fJ2UnLrsVYg+9fsmL2GXDGHxbZtAYmlwxwSC3QJWzA55aOI3esdRLR
IsCXP7co5puBgVO2i2SHImE/KMv5ACRAvoskEGJ+bOn+AQR8uMW9JHXOMP2X7JWQvKPmz25p4RJ4
Z1zUIFV3eX8SpTbticda26Nm3ZFDjHxZrPKYThkNy09NMCGxH7r7Ycgw4+hrLwGgDumi3ICg1FZO
QOZaYLqPQxQfTB+likMo1yIpiwPkfWQkfHpr4SMxkZlwwVgVSyq6HmJL9WZQWiwQXpxLFOBIvi8k
Tz6OavucWsS66LDf+AupraHULZ2MdiRCeBwOln9fAatmx+q922KV1XikgeQUPOGSo1O2R6+LV242
HM3WUtYK6uYqGx+sJH/UjOiLVdrpKh2yx7x0Vrnup+SWXGxVAf/Xfek9wlsMUx9WAjJehqMDPGF7
bMPmWVghBCKKB5EjOsqoRJOBJL0m8MZNFpVkAVgCj1XRm+hXL+xsNZp1DLO6eGHGxn3Y5l/KgHcV
lkEGsB3tBl7yQxjVn0tQ8v5YPWkVc/XG+eSF1O4uU51giIm1t4+e5vO+x2BTq0ddqRcKKPnEBEsh
ysMw1DH1VfWNnTCkWSP/5poLUcgxMohr0EN3gITfIIu/ITJlJ4yEEk5lGNO4atK932BDDqINaJWN
AWRl5fkI9R37rlZNAgY19n5onv11YVbvus5sbFQncOoywDJ49Bz9IW217xSVK/KDrkhe2a/nVLdh
aL1n9Act+OdxG2AKYVsFSIYd3MQfrRAJ46XkroxOx4FXh1+ioRqp94txU+utQZTRIiJcCSC69xWC
crqqh/ohz18G6XHz5GZP43hYTFbxBKhf562ixUMv3gSS3fv3BhkW8ngq1WJXqO5joLGbTtUmXELd
PzNVyAflIUE+2Wf2XnHsB50U2yVAE2SxkbIdihFtRTJ+m7AepDZ9tqCNHzoX+nObGOGys/hOLXus
8dIuKjW51SSdIFQ5tR1MWNw66yDCtg4tUyyUUv9mtoiGu73TalCsEwAlpRvjEGHrB30Lpr2jbdyy
/GQN9reO7swqyXSabj5dzzp9IsVgwtYW33n06ulsEzlM+s5KNyKEgsOyqsg16hrznDMYJpDKJ2So
2mVB8kxfGWxogpi2MZfqaGw1PTrWbnsdErLPJHMeeSAIZJ1eem6nN9iZRNEuM5sM0rSIh2VbguB+
GnqXD9mRERDqehgtMsqrfNUltsLsNnhshXGYUvUQdtgclQeVOHJSE+Aip+X4zi/4nEXmWQnZvSZ1
9NXMxJ3aZ2u/qZ98O/7KfQJzB3vnKlT6AsdlcldGfbIx/BjFV0A42qrvtkNfTEC5+XsaK+CD0kGv
EhyNAcIEkQz7b5WNZNoleUyKuoscu3qPW2UXeKfcq69trV68oGSjjWmKmadxpnOe1jSHwPc+omS6
DTQClIb4tart7gbm/Au1GM56Pl4AbqZcJTi84i89vq8FRLH3xkXeMrVJSUYfJrJUffJiDma00dWK
Mdd31SJKC05V4D40afTd14RG82S4tEYNKThnj42JaWGOerLyiDVeh4SjAZ2X55X/1If9W2MUF7Xs
vwhosuRr5idTJ2OkJTeBv3wFaPpMls/dEA/52sE4owioygPYF938xCxk35gTkRAVjf68QGetXnwu
Ak4/vmt6fh0GeNhR/C6C/BCLaYNeol2jQUcs25r2sicbJfLIV+lkVmCyiBFy6MVJqSKbP5AI0y7/
pPLjddeJ16qv4Wc31F2aEe3ld1tAdd4bMPp3vYO47Fpv02iKtQhdfkgUHT0X7qqVs/5NU05PfjJP
UQ9rNc13SWyS+a1+d3ydqHfcI+Fk0p40nXtfJ8FSDAeHJPtln+GB8ruDUOu1adK01q1yqWYkY+jp
azhsVDW4qH7CZKK9N4w7kWRnM2MCA3mC62BprUmZ2kdEKumttk3T/DHt0+9BbBwnu6mJEhCv6GnV
lSuKM2nZS8KHnAX2PiQ2BrELYfh9stB1D0ydcLeBlCckYCAW3FCQ1MQuoEVvV+GkaQNyxRJSqpfU
Kyc399/6nNyVRgM5m09fWz24CRFdAndcFn1Ma6+rjB3tRtAsjvqSM9LbWAbNLcUd70SF3sRx+ju9
qlG4JOcxpJwgn8ZyWORzxV+FtIBVa7poWTcuKuZchV8RJCP4uYl5VHPhruI2QT5q70qsa5XlPAuB
fFEe7Z5eatvG9Q00qOMmEPrnYCC6LmiMrxkk8Z4NexDFWy97oYe9c0bx3RPtWsmcYzoYn9i/P+WC
9r4jus+x47fbyR32zWQsu46GUKEgMAvY2rI03MFO1ho3pFVRPBqFfoEXdnA9xo4kSjBOSDZebZ8x
eiFR5ovc/EoHddOUyas50JK0o/hWThyIakwoop0doKYgwbFK1jsBC7pwKnwdyC3+H3vnsR25roXn
J6IXc5gWixUktWJLLWnCpdDNnDOf3h9Qx6dkue/18twTLjBXkQAI7P2HYlUxXbCoNyM4XSwlsYpf
V7xv8ubZmooGQC7ba5WaW5I+uWJIgZ2ZyteNGmKY7T4q84Ndmxc2YiGjzQ+uk/UREPRlO5mY93kv
iYajcrran3Gm722nybfppLx7YHn82rohWugdp8z40ecxTgdN/tpPlrqv6nTvdgboVbSqVTWDMB41
OXLXJQAvS98OuG1tcGHCOZombhfNm2GmP8uFLqdtm9/YKaGc3zwaGaYfaU28r8zzqxrfZ4iOmB+r
xmM10lzj2n1CwMGq3cdktGPfcMJfWWbHgRW3L7qb3yx2VQv2371dhL/LslUDBfWNGQdYpEh/2b17
QSoy9BM1ob8RMMZifjfqGq+aSL2ujfe10og45T8Rnkc5/6W4Hk14FJE2jps2p0cszO6na+I7mhfq
L0VR6b9GakKoRphFcopaub/murIZ/KB3PUIDosckVTUTyQUjiKttIRJwaNfhRObdwmV5JcLz2cUV
zaebrjIYRLCk0x8LFvR6VT2GHkGuAVpO54ChTkGxu0ZMzrbHzEolq6NkM3FsN7rR48Ng5sdBTRgf
ZdFLbmTvaRO9Qa2/jlFY7vX0WgvVH85ie35ZqFgja5u+I5m2VlREXSPGGM9PS+n1VLLmYXWN11Kx
LyvA6+AG8ocht69Q0yDyN4doTSq7Ip1upyr6ZVXzEpRZfGk1Bv0uztl0f1ulNH8qOvERxcazy4NB
Xybzs5ViCl709W3IwJq/AvF6sdsefXs+QnF0U1n4is3F3kOXMM8+S00jjr1eoOXDR8sFwg5jQ43Q
2WnBQe1ckhRLZ10yIldMcveJVe1EO28mIHmdQxaxV2vAQ0CNvAhPp9gC3TneVUZk+mlHB7fEpJAV
DKC8PuIGFio+2Ri+RWb808b+YKOUIabmC+4VZlf9yjTYxXYDTt+8TxUhz5zHb7M7PTvx+LkM/W99
tbeMtN8TD9HGWuVZofJ1PyjA+POB4JEHoYDQ7wHFzXvkdvaLNV1pbXiJiESIsW37OkSdy7ij3SUY
cFR+DcALJxrnWU8LaPLNnxg5exR/8tdJd+Eru4d+ZkC/6tmdNtSe77Zo4/d4SKvl9ENTsxtPGx1i
7fZ7n9t+WDoDTjXig4fd6vQb+ULXj6a22yR2ccSOVd8vasPnf8Cl18XBK4wZ97p7OtyZCLuuOUi3
w7HbwHx0wGnMH3Q49wauQV54N9U6MQ7UZnoSZWhKkWKDsOBkzd2Ulh4GolV7iInpWunjbJY/lyji
8y+zhL5XkGbMhJFKrCrUl9S8ZECwawfL2jTWLNgFJolO/WaNnZspVG/0usahtemOfYNzQd/hxOAW
AOSGK3jND3o7xWjeA2qHUgUt8MOMlvvOyMEND80tsfsntXZfCKFfoRxB/6LSwFzo7aToiLWhPbtO
Bakf/TgmtCkE1D+XToMa4e7beWA8gC9ZLNzsGu9JR85iV3VuGhgJ/C7VMW9aEf3qtafMiQPbtfZN
OM4w10XmpLicw5/phNi6nYtRrYm0g53yAUymjaXA3uraeJcYcLSMaj4YMFF9z8NZInwJJw3mLLB4
DTurALtG1da2JXkX4HJuCH76ypjw0Q0L59Ew4yc3hOU4OTCj+LrVg99X+e9BV/dImF+V+i9TH38n
cfgZrdOz51jvQ2w/RSbjbc8Fb6uiXuBABqjvQtedt06CBnxch/i94fXlkfzULPLg5VHT5qs2uZk1
vpdRWO3dCtYdVoEId0IGZ7AwFxjFDtNSBYldppuoqn92TX3Rp0gPZSWTWg+6hr/i+gBvPKVxzgoz
vvglbm/MDOsI7Hsb34Mw3SfZvb4aEPeX+Hfqmrsh+mnx3QO2+zEILMRsJs6hxOZDCsHKxRdh2LQP
MSy1tSQ46cQWzT6uqevzWizFocT8Gt7VepBqklJy1otu4qSZjiSHGjzU6095HmRrfVO3TbT1ep2E
kdwo4+UlFl2BZWMret421/qwT5UZktYotPMEhEVq0454Ni7+LDTDVL19C0UgRC4mWtrQQgHaliJI
WzQTtqxIuub+EgMTVST0xcMzcIPs8usICeYfLUwbmMCuz7qHUQhS25l7Mw2Yea6nYMyUZEcLXKXU
q80R94c3B/2lE/JL8t+W4n9ZVhdtVZE26IXikizVUoFJFmX034r18GBQaT0B2/FQEM8Yl4iiWFRK
hMiEsm80OEakl2GxyL+Vdwqi3l+K8mhHQl0SgXo5Fdd8JEcONkPebxZ632EnhnW/1lk/PbnTU0qw
8q4sIDzykcqngoldve16jaiLeMzynchnLUty26k6yHW5MHKPbNkQHxrT2/bTcC8fReII3Ub5aM61
Qe4hkczs08vXrXwU8kfqY8vL6AV2Re8JdyxW895DCHK7PD49X7N0xjVQTGNXeKFFrSMEglNFZMS7
cq3Wba8vEDyIcUnN0yK1nf0arRhtNMDrcAMBg792OI0S2qn+jxt/+Q2y6OQGJgV6DAagmIuL09tL
MF3EX9rQMd2lcsQiijaAGTrYHb4X93meJaeHOxPuA3FyllMm5R8u+GLyQL8/QaOJr6tk7yprtzPi
UltR14hfFSBcBPZpjnJBE7nQHbfkG0etkj+pUsfbop0QqBW/BWDhTW6DSqtVa0S+saChT7pySlPJ
S8gzZel0urj2t23egPNyLCQMZU0Y05xYQoUtkfjdOmISBzPEuujfRiYOsJuVA0yGxXW0HGQNngeA
RYK5v8J+hQCVwiERLe0/3hdM3jGMTRT0SqwW5b3lLeWvhV/pMnRjaFjZ7fFUk+Q/Fk1Lrp63VY6J
Ul2zt/TVCUIHEGbs5LeOFCWVNU8uzq31SxU9FeX+lTDowRNxEJn5E/fp4CPvlae+K3ent1o2UbfX
o/Z4buHy78lT5Da5GolaqKIi3PVoqsVOspP7TFnZ5RHn879XQbku35Asnc6R66fit/1y9du2U7U9
pTHlLsTaCR3n5hGRlGGT6wdNUAbV0bY38q/rHgT6SCdvvui7FK9R1+qYDYk3PtlY6trOTbn2d6Ta
CVe6V3rOMBCjxX7K7koXbcl2uJTqycQa78risupQRdc8HJRAlKvtwVCwtGqU4aAsoMrkovIq8GVa
ayOaKDY6uQvEqsYrdOtUDjAGPcT+vURsLrNRRSGww/F/L2KYWu8mV3/I8hr9DPsnsoHxJfYC8SXY
CL4Ccj3U7QovdLF10Fu03ZFkn4x5inaeZYM7EDsi5FB928UUtqCHLkRTkQtPfDbOq+dts0TXyt2n
otzlymp/Pv6/7D9fOZmd6mC2eor/yNyuu/PpXy53KkrB4C9bT7f+suH8A89X+du2893lXoxmX8uw
xTbZ6Kzg287z+afb6aJyfLv8igPLrk76x9Plzg/n23Fffur5Mvhhz6h0MZc63wqAK2Bs9eWkoikh
3V+KUhpRLxbvgMbDCTws0y9nyPAZUCx3yNVuznYDQKf9X2VfF6kFG2UGIcc5igKC5nxGJLJUom2/
rGdFbfsEqhiEyn5fIkrlwpMVQIIMPUyukCPS7mRm5gQmleBSlQ9cYHVMaiTgFGkwYhq2Y5ygpq7Q
I5hPOZ2TiGOfgfEyMxefLQHSKrs4VgOZ0InE9wjR+w3yHvbBEXnW3AzJM8msp1xXBVZUriII/VqQ
OwhOCoxCG1eWAM3uocW3RCoTiKPgB3eY/zEzbwU2NK3HaFsKfW6pAlr/W/q2rW1Vh1noVBDTIIMl
cZByMQn179O2FEmnrAC8sv6DOR1xUcF8lbFkQs5aokZlSaJGz9uSSRe4QrS3lyUtj13bMfq1BKR/
Xj2K8g3LdbtFLKqqwkCm12S2LZGWCxIpfs6+LTXwNGbXRIxF4k1ihmVJvulv2wwxfmTu83GCU58y
cF+g1WNJTE3Af+XrPOOH5Xu35afolKGT40vAyzHKJgeZjEukRLssLgUZEfpk0uRZ0vwek7oO5BsE
VIQO9PmNyo1YjxGbZaw6KEIdeI3bbm/TyyNeI0Tsebeh1PSX69EClKUp8kep0Aq7DvWqukr742K/
hMJBwAMc+mXxt21EYA5K0mn7WNgUSES3XCC0g5wb5l7BedvSROjVYnPCFCU0txJLvCbvRuTVR2KQ
VjB147MllZLle4rkK5JFvEAeQ9QYd1rXUdfPb0K+mPPbiVuNSSrIdV+2tfPCEZ3TefXUKHu7CrIl
+y1fg3xBf3tVaPfx0asgCEaEu+RLqW1vZ9aFvZct7fSKZMtz09HySyEsLwVvRxFRX5zlkIUlBA6J
cxajc3zLQfszCiWZkNUfIZmEAFSkMHTgscPjQg5frp+KXuSM2Ngxf5aPUBXP8fS8RUmuaubI3BH6
i2wtSaq7QYdBguwgZYvxltnDtFo0qFNbquzkaCMUOdQuqWm7cGdYjFV6koSOFU331RzH3VjVs8Nc
TgH5SwLNZ4x5WM5KYK81QpHUrcZEXL8Si/OqLMltlqKQeGAAIWualAZWhHD1/2eHAcz7v6uyaqAd
/hu0AvnL/q3831EVp3P+QVUAfUNd1bAdU0Vux1BN50wP02zoYZrmIMaDsoBww/qXHiZRFZ6q6kRc
gGIITvP/QlWY/8OAEOo5ICosy7b/3+hhOlFcUBNf6J/IeBB7Ef5eUKchf36nfxLDx1g+XOIbG4+X
UGsJCWdVeeBrM28KRT2uZeXs0ty4LAbCRvmYvLrk2y4YcGgbJE19q2GUp5Yj4MkIBfDyDxhoko29
RXi7vzfrNiWCiaPcghHtTkP50emZJw6N89RZ1V0xWTceNEtmcnzvfmZL/76ueVAR/0aYMF7IUhov
cTZ/lHq5Bzfb3+R4md7FHiqlnYnPQeYSwxncDZL6DF9Ibo09PMwJgpCR3Tbr+qRYxS+gw8m++gPi
kYxpC0OadLmGZ/UubrN13+REsKIw30ecRlLJthCKi57zHLRo4iyfs4m3Fk+PaKWJKe+IK7dJ/7J4
y0U0vs2rmt0VPT7qWLfg3N6m0EOxSIYyRkCPyVw+LNF2nUx6EC/5bAb3En2ciqGwChRlq+mdulfd
al8hbu0n3hAQsc98jpj3OuKdjZXZF2rcJ/sYvbyNqQGOdPnnKCMNVymu5ZFl72wlT1BELNztMGGG
Aqh3m+rLbQymlmTMTVMSmq8zdBnNyPXh6j4A3CDo3aJAOSLtOihl768ZqW+7fuioA4GC8uoG15tn
re3mgEkBZA8cxY0kjnaJhzZjLGyriLftAPa/eGkODASYCRQr9UL3qumqhqmjuWaQajhF4HFeYX/b
DhgVJ5+IGgx0es6rlo/39mqaO4LFKmKf0UJYUwcpS3rIr9zlppni9jJx8z9ppiiE55DZNZdj3CMh
sYxcY83aJ6cuiw0G8h7uhvobXAcCkdYYzGk8HvMsxjs4r8IDABbxYudrxcDLPF2BkySMNQ1UgXak
47R94hQ7WsqPYvXetSgd9nbmvDIPK/0qjlC8X/p2o17HDSZQk1G/Fb2Z4ppYBiicpdeN1mb4oaz2
bjauDB0IQ4RWjNem6PjmTeLnOFaqMRptxfCsJvkatBgOMe8zgrlKky1mrwS5mBjh4t5VH5nSFwjE
6hnpjarcA9ZarmCSxijW63doHJbbuB3L+zh+CmMvvzQbtAP6xEJ6tI+3SlpoDGsZ3mMXn5LSnDtf
teM0aMwPqxFCO8NWbW/IvpYoo5H97AliF7RvR9taDsmtTBv9uDWz4+JWv5AXRtndyrZFQry/9UrC
FqbzVrThZw8sjHGlhqkS89gETgf+VnDxFuu3U84/DFXkk5FqIS44oJaTkH/VRqy2RyxOyOClw05D
EGkkWnlQmmq7EH3AnnzTagYf4PS5sdz56NQobLYEsuah7Lewv7AiKNygTTzoC1jqom5YoBaXH3hr
BWBzJ9oToe02rqu+orK+rSQ7E/SKipuxY33yxEHh9Lp2mU23fV8dW83l3fYOaIMIXYbSPM7U2TY6
GCGB9lKt9Mssmd5yG3/gboBRji/2hsx04dsqKZwhKQBujNV0TPX4ufbia7Jp2Gy6DCrGiirHEETd
IjNrbN2SSFyFEX2eVggsdtFONdHsrL0C3Ydw2nmKByQ+f44qjRpWzgbMlfCmwXpdSZF16Eg7axsj
N01fI0m3002FxHhxn5HPscrkpiwMCzuwFr2tEMcBcrx36bD8iB+TJMgxVtpqad/7s1r48Cz2zdRV
O9VOXAgbpNRQmTy05kJ4ad4qw3Gw8vYmTnU0hARrCIQ8SYQyWRg55QKknAiIce7F8BGtNt97EVIq
/26SR3TkKIDJns457RMnflnXY9hxywqhAYknqGMrKvSyBGzidlXsT4NYDjQPbX+eZcr5hlyVi6y1
i8CKzD/9uE6wEJ0ObbPOu9FMZlJ9hn1wN1u0BXeKbrq1O9p6NkIVmjy/gcy70lFDwXSg8emOch2T
21dXdfQFqNuX9DRkyQXLQoxu5aITM5iVx+BLcrFcyMGuVP8/b9N65J/LeKp9ZV6dO43P6OTAuo1F
TwiK795IcGQrwnGHCeDPiqSikSF7DY7hEHdJflgwtpaAWbmorUi/MKP4OHQMissWFZ3GuqReIZJs
2RjGRb/6sLhj/txvI21mYhr9cJkaHQ1HBfzV1lFxaLN/aHKJpTW7to8eZrtCWUDOFuVEEXLcdJyI
JZAzuECP0M26BdXz5GDrRBnm2X3rwfj2qdFc5pP1B/C2FSioFuxTp7s5o43llElFm6gkOIRTSIlc
kZgNO/qHN9ohaAWynXa0QhIjBydH5HIhZ0MnAwNZ1Hq6R3hreJAYi3NQ2jxAzxSuwezxAc9IHNUm
xLsvMz05xTCyLLsw74D9PZhIvCGWgcC8A+nVjvN9qKk4kdnjkcb5qmJBsit6+wjMrdipuXYowGP6
xdRp28IUs8Iwg0Ala4ChDiQfpS+ZiHzLO50Xkp9+XtURuQcLoouIVk94WcKiiy6d/VXMACTEuhUT
zYIZp3w254Xkl55XT6UUVTK0B+7Hf81F1n4hl5i0I5WpIjNjMlOBJwKiyZzsud4XYIvkpFZOm04w
1DCxAkfTn1FNyWV1WIVpXGQaddCo+h8ikSPZXCI1Zbif3CWJ3+M8/iAZBB6mEcHZWYRpXRGaO68W
GeJ4uCGyZ3YIowVyVyFpGauMvjpLVv1zhNyHMtvOHLs49bsFHcB/LzyWY7G1deCS8mqGaHOydLrM
6RbyPmLx5TZyz1AMj8RwqKf/HiJL8jKnn3O+1fkYua0KrcBcFMJwReq8ftv5H1fljm/XPP3U0+3k
/tMG+cy+/I0vRXkU0k8rIxDkZK5ykeb4dukvh//1n/x9/18P/XZlueqI2KtDENZEkdhvjC6GFUtw
tlq0Odo1qrYP27U9yB3hohGDk8UiSrIKaCuHy3WreKSR0ORj68GBG7GLkA9A3USEmf9e7GqGeEqT
6j5WRgDbvHzaGnNvwMBF4+5C0XMHcxNxFbkuF1pcjoc21NBBwrzhUOcu+sAi+m02lyXspJ1pwheu
O13dqnxGA5wFEeXLbdSgBFNnwVUb9isfoi0knRunwEnnf8++ydVTXkmG4+W6XJzzJd9OQcCwPyAr
iuw7KUW5aEV8S5b0LJ23Zso4QKYh5EWqAl1DJDxpSWMYk7CSCZhCbpXFL1sn13guQcIHtrD9WTzP
CNyqebFlHCcmczCkSn7sR3Rx/dT1FFT4dVBG8Vuk28yDRPOSC5n/SBkMbyyR+NWX/L1c9AsvhQup
rvNlhu7BpvOGg8y2aaQv+9EDE1v327hCdEY0R6P/LCalOMoLyjyHLJHy7F3TOdrJ9LniiNwUoQse
lmB+iMtV2EzZ7jtPi77XOXLe+ffp4os5LhWYmH+fYl04jM+l92nhFhD4AXhvWqk+oXjPI7SDoF7/
tUeVZqatkT/Xs2YFapt3qy/dBDFDb/aL6xyX0Lif23TPkGDe9ontFynkdpnX04cGEkCiRdUmh3pw
ykYiWHndGpmxkz9B/q7QTuZjD6jDQFVYNY07+VbPr1aWymH4SI0lAfFdAaeuhMOzvMs5g6acDSGz
k8ZJcaghqucAlSakGAoQQ4vVA4gZwGccpHupNKucRIiJuvCnjgtY/OL9yjdxTradXwyxsN/IljEe
BxFpxZBhId8jEiHDny6pzC3QiKDmkcm3Jat1pI5gh5heCJdU+W/kPrk4pzHl6vlf/8dVuUNW9P9+
KUALM2OPH7LJybomf4xcPVnkntdl6bRxTaD2A6zKT+8rUgb7oK7WKaMub8tck4yoLM6yqZ2KMn8g
f9wpYyyLX9Ltp3Pr0vVnxomKh+SZ+O5Lv89YwW48kM2EsAmK2tFivgLtR4YRX4ZDJRMF8vBTMRRf
pMQPpZWbBDTImipL58V527IW5m7BcLbWEv9bHyT/ey/BGLL4BdRx+vX1OgN2/DFXfb4bKXcwbHf2
DFjJb3LY97b57sofYrYXuqurR/mwJbpBls7P/rzNIS/hlxFiHOeD5d3Pq+dzZen8Gs87ztf7dm5S
Pg6ZAixK9Jmy4xxQlEeaWqzLlscTz/pLuX768WuNdViiTOoXPIV8hXLhrW+RiIjK6proKhoNshgP
A0MZWRH/XpRnn7qquVq6g1vDSREMOGk0K/sSuSpLctt5VW4725ied/z34+RpU/gxaW15PP16gYMY
ZQU9t5lTYv9UmeVWTy8HwUikk/1+lNwoF6ezzgedrvp96/dDv+xH4wPEqf1TW9X0lKU/p9HlbWVf
823beVXuPQFOZPG8kO/jvCpL8rz/eNVTiv18ijzw263+tu3bVb/dKRId/qySZ4oH5uhiaE8kwRib
Fc1DopHnxeoa9YrUDImi80ZZOm9bZTJJrsP7YQZxOvJsCHw+9MseWUSmYgTar9Mli/EIasTglM4N
5cv6qSjb1Zetcl0eL9vZP2dinT0n2Oxkq0ZIj8Fx86Hib6Kr5i2+RjaTp35nlbCk+obgmzc9ZnNp
+Go3qI90J4h9wHW4Iy4M/QCMyWOddUezMVToQvbyUiLwaTeG8gie0LsddcF/CceHLK0xRmlnL1DT
LEYfkoiDbd2XM0wpzQgJ6nV5fYVaRAlNrU+PhVlcQSYn3EicxI8XVBjcEWzJBH9IQ0Ac6SwxB//+
h0/dyVouZFiYVK3FLMhlPDSJJ5Mf2vPiu/3y6ZN7/hqfj/zbthPwR6SpTnf42zGnO0yZhy7RXsVk
5ZyB/5J8Pyfav6AXZN5fOvCeNsr17/vPl5O7batftg56oBulF52aPL1A/zS9kUeOGYYM+gyMVXx8
FjkR+3sRwajIt/LqQ0ta29cqLL27BemkqR/4bJqRn07xh1NeDUrNi66eptR00O59zorcRJ20PRCw
cy4m1cgRd7cuRrc3n7o6uQVpcuXO3rVRjm+Jm9avrmIEgA2sF2uw7tHL+Kj1EG0PuucgYeh/QA+q
8rsV/wMzQTB8LdduO2ixulUipds23dD5jVUg+ZBCWmuIM+57ZbhsX+0oxrQ7YmTYKBi96N0tHMro
gJJ/FqB1gGnGitLHhPfIDmbRwQtxTNSs7FLjO3uIav6JrUPVrhxrqyjhkz0ML1EMqDPKC30LH2w7
E2cjyjcSBSMQvmlcEYEP8SPwHJuGMc8GkYLleowjohQ2cP9SLSoMKCK/DglaLGgS+xaSLCbSxPuo
62AedmGOGUv1qWjejalg57GO/d6ulT+FAii9UPQkQIMFJpT1lNsmHDwCc01dObdjnL7FC8AE+Jwi
lRh0VfgLCYs7t4BcmWI5i0GJReIg8fV3A3+562Hpof806s5CEt9pQzvIi/JzcWuSpCOgxHied0yS
h2DJytumUr0b5n0fjhcrF2rlYDFZVf6qE7/WJhLd+RjXvrAw7sp610Dz71YbN/KwLPzIzTtc3fKA
aRuRc7KRDTIehxxvHAWp8l0BO2g3VRnDT5IIkI6KnVbH9XZCd21EHC+LCFtoZrs1eiKeSmk8wKhz
L62lMfFvKLdt0z16K5QYx4m8wHS9h3TuFz9Tu+QutYbnOE6BOczKzwpTXCyWtZ/IGKFcqnu4/DLl
uRy08EcJYgYgLjLAtTEBUcW/rmwhDyGoglL1ZKIghydRYVUIc2T6tp5NF6R/0V05Woeik1K+DC5O
Mt3iI3GNFlCmECjXnMdi0d6YfTKrNHNtBxwWPY425O/OBJ1LwkyDUvmFNr7bU+76ngkzGc2Zq8aY
doYDCU70/rEhej3iTdu5RApoICabl1ftEAH70wYIo9AyjCPZRdizdfJiztG8ywiwNkN7KG5M2E3M
c8lVeFr7Au74s/CsLsg1+6cZkubpyk+n1uL3xVDf03ouH9oRV5XSqvqtXWlbqpx23SNtviHf4pvt
dOmtifsw5dqVMzEJQ8FxV03R1QzW9zAhyTujQIcFTBXtl+F35CTlLQTGT1ebDkkHsSxtK5JzPXqr
UJpQw3rQB/V9tUv9Bz1FRgRhmDZ8hl4ywdbU4Y4GbdM856mFI5nXOr7SJkwOUUkS5qXZEL+tvV1v
PKG1VME+bkPzudrpFVo6md292hOphHR5jiYH8ZweNf9Jf1XcwQsqBXKwNwZqd7/UH2VjxXepWrQb
lOzmXQRjFwIx1sBGi56r22KnY08v6J1TSYgRLwnQHE9xPrQwRqJHKbIbpN4IJSLB7UAqwazMgRNg
Flut0ytsI4RC66L7YBoV/h11NsWVYxS5xLyGE1nX3mdBqK2Yp30Nevsqj8s7p0HNso/mwHGOGbI3
mZb/8hK+huPGLVuqn9IqD27EPbwWXRjinqVl7RGwuYM5hOtfcs3nz8ZiEWa4c4x4jwGs5Upt9Y+o
3NRo0U4lhE1IrbCbcJzqch6koiEklo4znudaDgH8CRbhL28qlF2+LMGs0/kzwLwtkJGfsJwIDGWt
NkAyYhwuenujNbTaAbcrfrT1NFqVetGEv5Ad3MI6DoyiezIZTMG7dyYEjfRLt1UygiDhnR4iVdSG
KazuvttOa33Z5iJIDsLqsq20H+6QgMmr52tzhkKXmADqk4XvUhFBYgRmhpo0MehmbP+YlWmjSxcL
YDgqXzWEDyMrmMGbxGlX+NXCZbpAr//YmMwIUU8YSGjSyqNKQ3hXx7Og56UuzTT9CGtUo1ySzLua
pE3i1aAVhxkioSAv0PPTAoeJfDaB3V1bpfQuDsLsDYJ/W9d7wcqx2ugtqSBUXf4oUf8RrUCDewOe
noEgUjUWNCh9N5tZ5sfw/0orjn4Yq/5oqRh4ICGeXQ6KcWEsb01XK9e5jntkHec/JkVBqahIxyNJ
OeDjo+0jKLTPGzpLuoaNU4xwLwVZt2+7SzdC/XMg3v+L/vHS9gr4gioVtVzMzWDQWemaUgeGk90T
jd/2BVholSe2zQwv3RtZ/Jpq1XXqwiTLOjJ2fQu7l1j+D10Zb9c+vfRaurchtN+ZMe+7hmCtl2BW
SPQOPjk2hxlfIyWMfui2XmPs6F4D+UsQx4PlN4xoNBOOurMSK97XucnfqtaDUZbeJWar5IJnmuOl
qjzmGk83IkwPOcc2fTyo1G5yg/wtDMnqK+uQ7+aUgXUSDSigP40qduCjctcIRLhu2Xe4S+5JzGVx
BHrdCY2Nqy9XHmqufuN6QbeI7M08vJLdpoGGXKgyC+UQ5ppvFdpjtsT9XRS2ENUqHYWz6TjkPKGS
zqX15vRSU5GPU8Kgra+mufPuoySaji2m4kmx4geEO4YzI0dXVNUWcu8hVZEpJKOcl/omjazbxU5G
unEDgnHTXOiF1/sT/PdgtFCQ1xOIU30xB2Gi0fWtycOgLzj/FLawGcS8DorbstGULgp0BRu8Dm/A
ULt11vw6m0bgFa+Gt2b+YoyEtvQmMLDcCVR7FoEfC4vtOK0RZ4VC38yIbw6JABDDCq+zS1N5XqbM
2UfGRKvPldYfk+5lndRNg+rNz3lRbnGQ5DGU2bShkujIPip7LMoQfnOtFxS88CNA8kDJtSCflW5j
wKE5JBiZoLh70JyyOfZpO/u2k4F6N47gxRUy+zE0V3vZWh4AbzWJYfQqt7E0RRT9ZLQ1tHq9T40d
keE8VszNCtXRUcL5OpyanZeRfNJThvvt8kakLdyMVvxZl+vVDLkyIF/Lk0i0XXysnAiWejLerAWY
aOMBlATosQTJ/Lnng5rb7SbKWgaY9XrBV4lM8NDQBBO4xEX3PIK+2EZW/eIi3OoNDhJhnbv1vPhP
sWQvIE2wkiEucdWW/T3eht4utkZLcMzf4yL7aSG+HwCIwfXJQVisy2eGSZBzY+cXTqUl6WiU79q8
tgOtTq4K64ejvDpR3OyTAfjzolwq0zpdTSJXtSj2rqsYt0Q9QzF60wrq4n0ydpdOtTpHRwjGZXGP
SyKdcgNwc7toDlnfafS1YZPlxa1uGOlxmoYnd3H/tGi6+iDssB6Erj3Gy48RGEDWooRruz0mFJYP
OBX4QjbUx0S59XS78RdBhXb19qg7Q83kFAQsitJHvfOsKyYXzBlwJbZC4KER5HO3MnfKczlhP9MD
Jr/UYcWWhXvka2g+JPQOjnukR38sVkhshKku1fY2m1UPI5XpAw+hP2EZYnIMBChJgQ8VpuDuptu1
Hg8pkr54uVZbWyggVpa3HKcwvFa7Ud9EzdERucKEfOea4KaANHG7VWNFqHipCQqCogei8zO66XaY
5wssiFJGVfl+7VBG4UFS7z1sD3HY2yvzMG6MXj3MaWHeFesW0AuJ0PgAweulXNprlA/aa8Q1gJLE
rXKTR9qurcudjYDnNeKsG81Vy2shGGP2YmoyNRiZua9FoZMgNBCmrm23ofa7jzEydAsjgDms71Mk
MCvN3Jtjn28xwqwJxnbpNrenq7xcoa1lqP/Z+hNWkZ/OGuXbGs3RTeKE+a62jAKSb7pn2vDcVMjS
DWAOctXuUIObHN+d+Hxqa3PA32Q/DyAJcJmd+f0X+jo8ToAWLsr0dlBRQsCAJ4YQULyVhXPlJASA
LK9B8nQBZTFo1nhJHB42Q3TMB2rhhGAFblbFwzy4H5ZrTc+V6/1q2rzdQGL8TFLFRn8XPQaGu4fZ
oH7l5nWbWfoTmg+/OpA9JEi1AD5rfrGWOmBdA5OzvkM8YAaXFDbRQSshm/dm8dDB3d4W+G/PK2Cn
NFEeyxTTyQ4L5hDTxEBFUp+52vrLjtsmUOd8h+3ZXrEtWKlK1W2jdoHbNQ/xzmY80C7wsFyAaX5F
fkiLt6Ni4CYxTcjh5ojhLZCokQVz4Gb6k55r+8hBRsJGT3rIZwyW7aHAmJWBjj4jmIUMqrt12lQJ
xuhO53uzU5yJPEzOJzcD86WBmye8CVhFg7Kpw8O0MOlIsPTczA0s2gjsLcRpJ8MqRsDKi//J3nls
t65kW/ZXalQfdyDg0agOQU+K8u50MHSM4L3H178Z0M0n5Ulf7WyIgxRJkISN2HutuUg+HKb9kJAi
ELQlWuyW4nPqnAljCFdR15rPGdMlZL8EZqJKg2NUp56PhG3u4SsCMMv2emTCe6MtNtZDRDQrZj0I
4MaKcfB1G8PFTJl8cCZLkwbW7GRuwywFUpNNPi7rQcqcZ4uIEGbJvdPsoOqAF8ym/dTEt5llF5vQ
HQ8c1MUmhhWxilu8K37mb51RJ6oOv4ld1v1tnEGVJJRjHdqEm6o16jSVbN81s3MOOPbArYg4+we5
CSDMxWvmT+kTWAFO81y0htBSdq4N8hNYgX+si7txaJ6c6C402qe4xYYOLKMA4LZFFm4d2Bo1QeYr
P/YUN2DjGc68TpoRgVVXcUCj+tcLNfWc0H0Kyybc0Pe+JYrb2qEoy3e2QeCYwAgM6B2N4CzENb5n
5HQ+gxlRa9p6IPfbDt9T1qVXKZO7K6PkVzRY3+nfA24I/UNsdd9MqlwgVtPHehyohk3t3mwDqA2w
JRzwe+uhe9H8Ztvb7jlyt4FJFldStebpvaqINfV9zN1cIu40piDImYFnGkHG6CjAWjSzSUuz3zKv
WAVBE166woa+PvYxNMsZDV7dcRnoHmete8lEoF0K1t41pPWLOkayI1DYVEFygsC6NAfyoN/HjuzB
WnawFq2sQUzXXVXU20bAjY2qsVzlugggm8TpycHe/l9t8b+jLSbQBVXvP6a2QTrNf/1oox9d+xXa
9vG2P9XFtvhD4tjYNEiMoezIFNE/wyds/Q9SSGwVnoljCNuVOLe/hE/IWAqTaD8LcJZt6wb0uL+o
i9U/XIcMLQcCHIIQx/2PmG2O/TfZTLauu5qqkX+BSkX9PQ7K1GA3WAzB9jVwsxBfMwdrdcb9HHkh
dW7PbNuXVnln/nXnqH28ghbYIiIdXaJHLbL8nNSg2dM4Xu/kz2VhXKut84D3PTkGeemf+uodh/u5
d4xmJSPnoiIFMhER7Myo2YZR6U0d2Cw3cHnYw79PC4OoCyfycssnn3R+RHAbwyeYLyJUbkuXaUup
22/4lh5tV7tNOQJoMg5XhgJT175RN6aMCdVKjO0VyqJA8CXrLAPGtvV18RaLXNK7YYKPj74zI/mP
jFt3uutT96HmyqXM+QOzovewJgzQjL9TabhurPBqqP3z2ObHRK0v8Kh6OR2Y4W9wBi37+mUOywea
sne0bV+btAZ6MG645HWg+O0ncB83Mg2vr/nyllm+MMJ5L4KWMJqC1UwCya1VmqfaFGctZz0lAd85
sOsXztplFG71TNv55JYBL7q07gKB3xF1cund+CXt/V0gBkAJc6Oug/ynXlGAqZ1DpLLaQMmhi+Yt
sW+Cy3V94qkJPbdTigbWdKUlCogxi61qJNQOEGuHFELUiu+Q9ngk1TjdI4JcBxKgEVrOplSdgzFa
33y7/eHXvC/quXKlMVOGITsBcza90Mc4aS17ikLepDV/E9a8jqkbbJMwVVfJGBysyiICPTFuceqD
9tK1vVwwmQfgNuTW9hvlp1E+BxProUx1RGaj8xwz5Vqh03JgsaS3TQB6neh4VAJeRHIs+LzcPJhD
tR6AIzRGw3W/GS5djsAEHBQRtEwj9NKSMPjgEejQyNm7Y7ZQ5O+NPrubNM73RRRcIptdh79d68gI
XVtKdwv7uW4dAOVp8MNPFQSZtfsQwxJaR8FVQG2ByYNnU4ZYNSphkiHptYwpHWcl7OlG6cUPrf4h
kki50xp/LRBmroIO2akerivXgkrkHw0k6tvatqM9LP3BQeKvN3xXanmH3rcPYZ97y8Hiu+6IG6bf
zBW1lFl9pyYiMx7126znmKlV96Eag2fEvgxs2b5IhTPVvCX2HUe5CG6rNo+2yeTDZYbGF1c5P7OE
b4LsdfLL8aClP0bqFhTgQHLn2p3boqqGDzV0rSeT7LUiGzwH51mXur98snaj7K7U9I3IJ6hfcLN9
Zr+zJg88sh/TcERabpqXcUreRzeBCqmxVmqteMYcHaakMRgJR4L6LMBBso+CtRBKvjbqM0o5joy+
KL0sY1sFeV2s5iF4IQPcWbeFhSeoarCXNfULkCaxUg6ZpL8w+Y08hYPOY1BZldnZZ8qNL+jBRuu9
6stkH8BunJPvCWq0xMk8CFFUSvkWqgjejZrQkmFrzNFDNI9bkYgbB9y/59gcNHWPFjakOolijrIV
Qs4w808tNZtNGvK85cTf8XbAch5dgCuV/5LX4bTv2IS2YZNRzoDLoc7FM1T+3Aj4eTUmTBw4n+qk
mXiBjJIzh3QD5PvFTvhcSEmMlUnEDpvp7HD2TCxbZpXeoN5kwzYOZCrA/Ksyyb5TIwZA01aHrOTE
kiO3RxePrh3vahkwCNVUIFAqRbU6FXedQ0coDqpuz8C+9LSSAtpQI5x1NXnMdlS+psi+jDEny6Ku
37TCfddGSsNKk5IQW41rH/hgkZT+DvDYyWlA0beBfpOE87EOdW2jV/wgN3xqGk5HiQ3PYBr0M/5j
0AEA+2THKASQY5BXHOVcDJIrnRUBI9K5CvyTGjE3ciP9XjEglbeKAbUCPwVxFGvalu96kfleiHZ1
24fmZVDYgr1hNqgg6F30eW6vwslB72buCwdLHKP66orh9LAqOvzPatY1a9cuOL1hbVkRyLAJQBrs
Br81vDHpN73I1XWf0PAaDPeGtu/W0K+VjE2h+PmZmsMP8ImUCsj6C8v4Z5en9/rA1krMl4FQaOqP
ybwtytrdVVP5vUwkLqExH3ouvp6lhxx6qTOtCAvzCLNrlnNJ0Gi3TEfideCSzZmG92rd/Ry78bG2
8G04bcvJwgpu7OTnspePLgyZkBIoEtPW2g0GXYGMlLNVaRfXkR5taYVyus2N+lDpzohjgN3FJLeG
+FW+KIwxSpMgUFc+8dFebOJD7MvrcWrfbNxBoZHt4rl7LSp2AyHSn6rCsZjpresFAIYyQzM3MOhQ
iKHGRtRG/VxFZhi71Wls/J05QqjhbD/53UEJZKmGPIF5sK+GQfX8WOUM7KPkrUJ/0yF6ZXDECX9W
f6lW+wS2lDzNdLoluoJeQV69RrDMV2XAxUgR8Pl0ou1WtsWxjK6y5uKUXpTG5Xfl5KPbcfamDslz
XapHMQPXH2kZkQ1Squovk2Ko5/jjtxYrJSRQ+qpW8GYAxPP68mwOryFEGyD/Jsp4Uc2remxVb7Bk
PSmxDm7Hu2Hj5FvR5FJ2rYLXZNaeBpykAgENsOTkM9jKQ9PPnCocZgF+p932Xe1V1DG2szxBWjLh
sm+4EquUNLAlnKqRkh/OypXf8yOGDkBnHA50bQx7lYqLjqUkS8FcZ5A4VsvlkINHJ3amphvDxTFm
ujcqYkfwTO/Rin2Yp/ZlTAjVHgtiUGSHojaNWwr460io4dYlKZgq35VJ0YfxG8MGxSzvFVCnXuhe
Qe+CZFqkCHcqNT83gtBshckLQ5eo1K5s7Kcr5HeXaVZflj3H1ek/Om7tOcp0DCF7beylfsklDky8
lWwAhtY4upvrofefozjbpwZay+CCdy5hRzJyzxztlvKMf6PNQ7huY8D1oUokOt3HTdFOdFDyX84g
cEKbFk1N1X9rYTht+h4GZOfHK5s0KJvQeYZKicIwy0q2puujUW1hj5U9Me3CuGOV53vNspApEeTz
cVNNRXuCHEJaxFTnDJk21khSig4z12lLsWcE/hpWFlcJdPtNQ5YUg+PhWMPM3wxF+pyq45qsDbm0
OzO03yjw0zgpSy1bocgVx6Dh5uOx2szpOu/Jj9DK2T+GRXodx8ZI9Ui9dxyZAyVDXESeNUeMfK1D
OEbUgZ4ZpKLc7Eg+kW6c4/JwuenkEz7A/oZQFOP7IBJUuIrM7qoINrAmzBYdoKlTkjnXhkXNIJER
Za5Tu6s6Fpan6M3J1WoH9cbWcgZtj8RjMzbGRWShoOJFSyxMIHUZRhULL046d5dh7msMKf/N5XfJ
WY9HKsmPpsxDqpYnqoRdro0o3gtpzZ1hhx6nbhNVvdyeAZCjxJ8PUeOu6MUmpzC/TEmrUlwHFgRJ
OTjbVnsu0fp4depXDNqb4Azi/qwUmrrTQ91Cr9xZR9fQN6FljHtLIYcyz+9985c15v49DEUGYG7/
oyjq/hzaan+ebyEKXsqKvj/eZZMKEsFD4bfSCayjDiUhCvr0kLYx7oWaHcZpiLVpe18BtiHvJqTy
8lnp+/KIaB6irzpm8kTcE2FrYYgRpOIs9wiJMHM7OEnZxykuoo6gKvs1pylCxBTcjrmzXmwqfdtC
wz9FZJEOLVGnWvf5WIOaBLAo/Jm1aH8hC9vY5pa7RmIQSZswdvT5HKUutaNQfIsMkdA9YYmIiB4n
qz0anXlXZBrIsl451TGO98CEnysfaUPEdMolcwRQZF9SLCIRerlp5NMfD4fySY+IdbCKFsqJSUGr
yNrh1Lqt2GgDyUSqbfWnTO2ZG9oMApI8Gs6WT3tA10zS9ergAkvSPAnHNU9VlhNoKO/5Rm2vjVbR
V8v/lpd0lX/Mm/korBhajXyTLl9q5QS923U5el2jXgndvPLphP4iWOpUIlF4TQg5WDumal2oKWPO
dDsCZcFaXU2Kco5nRuGzMdxHbaNc2sxEdK4hR9GH9FTZHZqDJnchIFqEDsmH5hxesM/BFBgYm5WD
qj2kUSzODciw1YC/05tEVpJY6AQIkvXhG/CznT3ayS2l0YTu7PiadXb2VHauuUlzBghJbjI8lxDJ
jrUd2tbDl/rCzYfn9//kXXYDnKJt/t//FX+Trk4tgFxv3bLYWcj5/g2wnpLcOhtF3e3brMl3Gt0u
5qrobJ21njsPXc2oBl/fOkKrjVKHq9f/z+cbFMaxPau2rv4WHu1OUPTctuz2jT0+gjW+1DaDSSaC
epT8ZLCvSQVNZ4Xwx+Z/kbQrQ6K/uKANR/50AnBpBhO95Tq/fTSDf8WI5rzbpxPzRDlhbDr3YUxh
ZwcocGaDtD8k995/a1//Tu0LI7xOqegfF78uv/q3n39tq/94y19s9QJbvY6t3hJEW1iqSwnrL6mr
ssj0pdKlsj+7hK9CA7edLzGrJsEFJvuZ6hjMC8kr/49iVk1p5P+6B2Git22KKZpLxQtOk2nx/Jes
5rA1xj6vS0KDEfTEfY3jqoZRTIhOvwrCLgVAOuQeTmcytt66juIQo2zzXEs9xazVj74MbO9NlD2W
4u/yVgOoTEFMwTrdYvnwWkh+nM/rhrHq+CbCfhv6Q7PpMPsylZiBRKHx7pUZw4DIt8VoP9aZP23c
2EfeKfIbqjXmTjiEGATNVT8xXChI5JnrcvLyOYrpCczHBvLKvo7be70bqzODuwdHD4S0opKNVKuB
pw69vYm1/qC2CsPgEnypIGHoqQ3qB2rYT5T5imfdRdqUjxfX8RsGtxhu9H7gzKXEePyN6hrXpYTP
0akzA/RmlOkJNs5h3A62OPmacUxVTmIKZHVbhMPa1bDMI3TLZMXoViHrr02ymqQA9bmzQRPAr3fN
FMZyUL4WRXMTqdPVXIYhtZpKoGUZjg5cjFVEW2AzqvNtMryapL5R5reaTTWT6DXMAiB5P3Ba5h0o
YzFnWzA9NCePQBp37hoHYebZDfFX7WilXh33JH8mN+YMbLItsmajb8UQ7USW4hSuDFZ2+d51gm6F
2hHj1kAmj/ItzhFSjYyfFiIuD8azlzLuOKEc9alcepY4zbBhrwcaN9Bpr40KKU6VT3iI3OHdbobX
0cyqPUKLTQBidQ1+fY1WxV7HcRSiN0ppCuVpcyD3Dqacymw/rynsyNa7WaBVGzSDzlvHzF1toce3
aNVgBVB5OvYdbcPIDmR/RKXXMdON6BVxU9YDU+epjgmFdK+IIUWcZyf6Jg1chIb9kQypGAxomvT0
NGU02BwrD62/LqmbEjUpr25Dz3HgkKcX0LUu17aWpjdlpZ581Gdn+97RkmAfNAWG6u7drHv/qhLF
9zwykl0jmRL0+a1Vihzj6Jfqc2AwvAucwWD1+EQXusWhBNe5UgJj1fe9ftGbxhuyoD7pkN+LedCf
k9IhHQ7Zao3ucxT4wYiwPMV6nHnwN+e1MJARG1Hw6Fr0y91KZ7cFwbv2M/WihWNDcUQDjy/G/qpm
K2LBcXdhpCGUgGO8RgNNDVNPD9ZAUwaIvnPDtybPW+OYH1Jzg16TkL8kfwYu25ydQkKT9Qc9DbvX
qsvv0yB/VFWlXxc9tFeSb5s1fqwRyPepRrJDWlNtbxlbOYwVhvnJigi/pe2svCl6dCWGZqC/6za4
RTiHwFDdC0U5JIauXmrZ/vZnxd46Ufas2VlxlWkoDsqCliYxbmSB+aF+cTLnHBpatpenq7xiGl5v
gmBWXrHEXrWq0/2qkFifbdU/zw45e0mcMnhHEndqVNbBpIXUTJS2uIoUKmKUqF/Bv/unoCI9GZkM
4tcGmaLvUDOyJovkZGVMr303afYWYLVDVBoppRm0JR06UC+oaU+ardLD6mroA/cklVQWfEi/zu2N
0iOwUYUpdjWl5nWcDYSQ+P5TC4rhoQNyhWQUXL4sVJGU5BwLsGMN86Qbfmc76awJbZooKSOxKuLs
HKam9XGTxoS9m/6hsQ0ONza5YjFTFkPbXrv6+AublXmfBJEh5cdANqb+1BHIYpptSQym9W1SSgoB
ATjyEi48ZebaQ9urrJcZ13Kjy7lXFzb0Uz8fL/dyXfKI8ID+5fkJuxbri8fL858PP165/NOuXZa0
PPXl7vLUaBJq24ziZlnE8pLl/78tscNxftQxCzpvmkNeTidkqvM8IxAIZXTOx12l4O7yeLm3vGi5
+XxPYrNH4NrjhU4T8fbPpz7f8/m/5d3LE+iIDWoYEiJNssHsLf/8+99AWb7X8oKPj1uW8uXux9uW
T/m4i6qNdkeSwi/li/2+6OXxsoy/+1s/FvHb71zeM9ZQxEe7rr3P5X6+rqn7e5Jnaah+rsflbR8/
cHnh50d/rpPfX7688MuvW97z5Zt+fuLHO78sflkoqAFU35/fsCx7tOwN1fBaU1jTy/uXG8OqGmjz
cuN9+RLLU59ftHSNQ5maNf758TUwe+3jDR+vGpGvJyh1shZhm5W0wMhrlP2kYOfCKwKY5U7IXJUO
8m2miAJyLry8uJTuzDF32F2W/34+1dZaSnaucvzt/8tDU755WcLnsx9LIRuRZX1Zoh9Wq7ik6jFW
SXXCUxnLoN2ox9S1Wu4qFYbaj8dThI4ozCNn/eWfuZ/0h6R4/njJ8sTyPj+cxHZUh2s/iVzOA4pV
QXp3MRvn08ypH6xr6rinKiGdinRo4F3yXm0AztM7vfGMNo3XWka803yJXB9ghTzel0OUyCVOBaV2
0VpN44gsTrU7c7lK2GaMgfODQ0OiafpfdvOLM7mxyvPpW6qUCLSFDZV4ljeT9M8uN5ZMLPx7Dz9f
t7yNrUFOCw2g0ra7/Uh+EShj+2CUMj10/J6Hbr2tF/yfO4c64ZnDq59Z9wVpG+vIQkRdogUioh2D
9WLSWx5WY+sZ6NH3KG0/Syuqq1BfsePGQ4DT0QgOiBaXN428cYoEhUOWSfKiVJZPXc+LiZVW5b3l
YdnOFCOd4qBQ6jwtN5gKqBtPXM0Leju0ymonPyFzLhBQs0mphf/JKsY0sdIG394vHqHF1rPcdJHy
XgryjsuixIDs+nokK6k3FGCj04RS15uwEHtjiVIt9ZV9OmIpJc36YBiuTda1YtLgsej49vTMVq0e
E/otazC23ehggJQaIXJMyVPmc8e1ljGCJoLK6qtX3PRXNSMSLmdsqni8wwEB3Aj1Lw2ORDLXq9ZH
imf5B8zO5kTBD+mZOArjZBsDMQ3QrtcfXrLFpyg9a4NlrmtdLz6c3KOGRjoFdbHJmbccs6DTuGIp
f95zrZBBVmEi/9P7j23Anl21+6CrUgh1RFYv69+WG2FoHXGo0jtHEi9VCZhDFAUk0U/1Pa2yYfdp
k0xsE5/9YndbHI7pnDM0YJjXSYK3JreIWflOtkfUju060gPv06i32PiWG1JKMDfpmUELJhcwMP6X
3m0uKG6VBJ490R7e4p793AGXe7/9b8LZt6ZbOK8ceTakPRMzZtw2jAJlHAaVLE3+pC+PLTuMNszP
CKFc4g1/c3d+OkNd2dwiINP/4FUvP2/Z67LF2r1YhZcdzfHBI9jq4dOF+Glo/PxfmyjaRvr+fzP1
fRjhPh3BZJgDs2mbar0cdcsutNz7vPl0FXM1YbgaG3tThuHp8iaoOOsvN58PJ+CvQ0BIWD7BBYsG
c/YW2/nHXd0YyfNCGIA1Ahu6Bs/xGC97tbz57WHRGNtMD3zMhbCCOhnR/nkzSfbI8jDQkECyWxyd
QR/xegzar1ad0K3LQPjlJgybkrQ6theiZ39PTR8bVfeO5MrYLLb3ZdX9Qyt8m8KV1mpx8IHs7TpI
aWjVOYBnvF3TYENg7eA8jYQTr2lX0HgOTCr0E9e85QcZHNImWezrQaWSDwY2zVYIqtK1htWDI4vy
rAbSBPnBule1a8cnqlPrbYvkb0MjFVtD1EVK8WnU4zOhPUQ9tWDamjLdiJrWxfIDusQJIKnJE7qj
YWGXpr2PowCQM2AUBBAzRCf4JsGpo/NdBxOqdYlkaPUsIY0wfViM0suGX+597gw0eOOjcZ+PeU7w
TqCuRzk3MtK3kcCro1vn5gmZgXmiEbpVqpasi4Is+na5qrlDdExLup6ue7QYWu8jOjx92D0R26Fs
gzoN1lWq02DqQ6QxJDaeI0SRuzkc4lNr5N3ObsrbKkFSbsy2wnGeKhBkDUhf8MDWtUqLSnE4g/R2
gZVtBoUZqtFelM1Bj8HndDkmnESeLFoZpW7gKAAHIR8LvyC/I+FS61odZd6cPiE1RZIXHIbNqhxr
j/KqimSKmWqnPOkg1nKtvxCM3G/sxr1xYjhZTl0/DNZOZ9rrfSydyqecq/nOevmcYS50r1LPWW6v
kcsQUj/S7W1hfVhWsc6aJcaXq3sz1MQlCBlS3YpzKVQVNrz8Xy2v/XMc4rRp2oewk9RY1CG+n/rb
GAr/qTG+zwa9La0JxImQbJS2AHaR2h/pajyaSoOkOaNi3dFDAMo4o9iTKyB34mbXJdoZafV1TV1g
o6J0WSnv1CeLU1j1L6IJpo0ztBs/GLRtj5p3NaJU+cwqzhUlwMin/jIajkWnhmnV0C3yq2gvk4Hb
9pjKm+VeRx/l6LuipRnUoa/sr21njDdxSCsl51yC3jBFfbu8gKMXI9Ob3dfdto3pf/cqeXHEQO5V
vxk+fltY9ranjoBcK0uedOVNn0GJIh4Jzz36htU0PxdT/RQoLRFs0SzI3CDsx7aSJ3w72CphvhKk
FE1XcZtTmy7RY7T4AZa1k03ksDOj17ANKPQhF0/sQvFe7n1x5C7/XCy1SjOdQF2Gu+Uln5js5eFy
8+G8/WSNL4+XBSRRjqpcsAEHaciXYBfrA8Uv71LpTkjasN6//I8UokOUq4mXmz8S9AKbIiUBfija
ALqhoawbM77Ps2S+cmeR3E21P+/j4S6uAbzoGn6S2pYlNGUik09HyaWO9Bjd78GQPc3lhPI9HcBA
jkTTI+NQ2OUqvEMWeqcu32WOAKmVgrgLO/wTOb2xSu+xOdTjaYDS+MMfm3k1lO43RBD4jiZqSn5f
2Z7RID+ikIpVW03QEPWzcjdr4Q8BUcXRjW+N7uB0CAb/2g6D+soXNLnyJJre7Do6z6jFHzVqX3tK
THD/erP/liin5flBT4eNhcEUHE7t31eie7TGeXwzQsIhI6Q2lwqO/iUn5m4pubyFWnFHSCgwr7Qg
sgg7x6GdB3q21GPeGnUlxi55a1zi5LvZKg9xYOePdThflqWy1tjVI9O4cqNiuDapC6+WJ1pHeQ1j
BOZDWWtH08C8kU1lh2CbcX2hyu6XO79WYrS3eW6SF9O489NQhoflR0ztgEatifRz2VTihtkPBwTj
9RvHwlDUTLiDfLX2b+05EifcZRPVNb7tTE1hdq3kJVPqmdYPCXgi7cIXKD0os1kJ3RTSBo4t7TTY
qXNrJg4a7mXtBPDqkLHoN30wiXOuQxhdFjkBjOlHE4NAHrf7YiIoK0Ez/0of6uOdYQHEtW10/diY
dnLf9eO3ZYlqGpmrLPDHa23KZPpeO3iG/CgRFhcnVatHKoPFoRlrvLsK4gaT5CS5gY2K3SmqG+vQ
D2r3ECXz3bLAoTQzrzed9kLiu3UpcP18bEDTyR81eilMC5N003RdchRmjE5erhKV1nGoDd9mrCjb
RNP9vabaJlLm9LwslUAlgRaOXQw7mn+97HbLG40KV7kpU+zUKTqFTuKul6+fC4aXml08RSQSiEwd
sf2VxiG0C/c2DiiwupOe/8g74wj3SnumxwkhT1MCiNb1eBuMSBiXV3QBaGlLiV8wxpNSP9XVseSE
dNsoJh0iXN8/pB7Ex2b10kW5uwn1aoYvRXVUFNbe1dnRluVkE71bIw1fGW1pmzjQnaPAl34ztQ6l
TbkcM0JNPyj9a4pLe6PY+DBHPQ9v6ho5yPKKICvWsHr818a1y01SZsOJiYG4pkwM31H+nhrqJ76a
9lswaWxuX+NC72TVteqH9ccyLBrNWWs63+bKdtdjKeJzXlCHTkPEPMundLgR+nlu3lAq6us4Ndoz
ziX1YkoX/fIpI+cAN3beSDAmoHhU9DNa1vJiN1g8lkW4vYxtSc/LC9QSZZTd1tFV29ruFZcI/+NV
KPbLeLK/952FsdCym6vEaWd2QRFTwm/SH+mfX6jAoTEag36lG0NxlfJZ66QexHfqmh/fpyIerFMQ
lfgKgloIoLTHdSP9nimn5fuIudS9nEvbBVWteu58EAP+DDa2N56XF4AWmJA5VsalFVN5Rudprdug
VS9Fx+bBb+lRuq9/0tKhFDm06h2WrZJr29zg6sj7u9khs7AXVvWzSXGaWp3xVumZ4qURy6jYP085
33HTY1x5Utrg7mNpbnhfOoX55CupsqGblZxsoRgXdiY87KHjvzlsrOWliY5oJeui6s4sDFLOEsKS
UcmYdyDHu4+X5ESl5RRn3/ClxOsyqeqLJozhlJgNEIa+rJ7VtLpZlsbR89CpdftEaSXZthwSx2p2
wuuhcA1GPnnzXQd8bMhfrDOpXVmtpdyKadL2DJ6U3Wzp8b0dUJLGW13/hGGGraNXvsWKFPWuU/yK
l9AejRM5tuMmyji8DAJGl9VjaQ4Ozjp6Mpq22mJnF0ctyuvrsVFUTzNKOTJ6Xl45dz4m1l6I2xEZ
036YsCS3fX0au6q7H2yygJeXTQHQaMOdvikxUWs95pirQQ3C89jhsux8O3yZuwQZt9x6pfui9p3+
aIdKv0XbRdiJqqrXAigulmN2ONFfLSuoYiYHwG6ub3t8sYco7CcChwPzHmFy+rG6fTQ8Du2qbzKV
be1o7nBla0px9g2Rb8yoaV8IRj4tS6NS9xaFOdfJbChOWLaynVBGuEy569xaZHtRfNWNH11WbzS3
Vl6TTvfXQ1s0Z4wx4cWMk2jNILL9njm3U5eZP0Yl5aLo2sq1jrX8WFYG1pmi756xDV0tywpb9V2J
g/iB/gLOXTR/IKm5dCNLRKool9FHLhQ0X7y45ozul0DFUzznwXXWFBBZ5PdZbpaHXeAqF+KPh5OQ
p6blbfL9yyv04L/M+V//Tm9cl9n2/6w3/vzWhFEe4Gz66gv5823/2x+3/nARsFgIyVy8HF+x85rx
h61/uEXowf+lUy6J8xoyCMEsU3D7hThv/mEaptBdXWi2YYj/jDhPX/1rn9xwTNdyhCsMGuaqxalH
KjG+9MmJEas6hZCw20Q1mZjVyXRo2uDQBioWui7LN6CMyeFGR9m6ItlZHCu5Cq51YVU1pYMDuHb3
cdqpV0qavH9Zk39HAqPpf/vtXFe4+GZcwxKa+ZsEJjC5ONv08m8tMGPVXBhXqGKqFeND8xCl4rYw
/DuTS/oqL+IOarXk2VtC7MnBNDw7c6JNEtA98mcEOo4Zn/25c1cqhrGVLobwuvOjbZYRxDsjqdQL
//u/+Pp/LWNZVi4YSM5WjoM2gu3/1yu3DtpkAKaA9wF+0ytBqcDJ57jyErssvXI2NCDBoXsTqquO
Su4UqO1NK7QTXr7wrIdGdNaC9Fi1Tn6xCzxyCudapxWPblkfokJx1nnmZ9sIWfuh75s7zdaakx+I
VeHDoNFL1T5nSnr7L36TXOWf0hz5m2zNIB7BwZnEPvj7b9L0KMghzMNb1M18Vzeq7QE1AqA9BIcO
VAVxoVQfEvaPbZk4zt7HM3/kjDmdR8MfdhEpvc44VSdk9ls3rsTFcB4Iv+48LU6MOws2PQYAwQw5
aDf//KvLg+ZvvzrHDgYswVH1u6AqL3O/C0qMRJDWUW4p8d0kdkNW1dgoIx9xbx+e8lm6OafkCsz2
+K1svNYZtiYnWHJUBRSTGvQ/pUtQPV2B7T5BZjCEWA/5CScl1q6UnnHhRF1jpdV5eC1ZS8TNEABv
uIy3bHg1cZS4R7+w0y37BsMEI5xXuqMh5hLA/dtMczdVhB4lGcJwS2Ew2ilDWext/doMuAqk1OP3
M/7H29L315WPdb5TXMrBE36W0HKvlhvk5XZvZTvTkhLLRL2aiAk9mBEiUIEZhBILMaxBMX1zAbyu
MCM/90rRXTFYSDecKkb6/T7MhlgwusZXf73cG5L+JiFTcaPqJFfrmlZc1Mo/gPHYORWF3GGwVoOV
PJAiUHv1CLNZEUa7muK6OoyNis1SKX9O1ugesqh5gWUNXArC+20oyr2ZQbD659tb+3u7qqXb5HJo
piDW4zcVmUPlFkFGqN0qRLv2OIDQLtT0zkiLwGxpwJ7W8BcbzgHE4GMYEQCAiPZ/CDvP5caRrNs+
ESLgzf1JB3pSvqr+IKQyABLeZ+Lp7yJrYtRd801PdARbZImSSAKJk+fsvTbz6LiKl7cUtlNS1eEQ
aEsja0HEDMbDpK1gFEhsVmpGrBOcAqcM3v7Hn337s/48w9yAhdnzWZL5/99XDVfTPSGd1niYHW3J
wp08Qsq+4D0hNoL4mk1TmoIPPkZbS0Ai5I9un2rZUxe864FuHlw9/eUTOrWdfNvadQWgDDspcGng
P1fJkP4PqZ7xf7zLluFbvofui2XhzzV6DMghaDJpPNCjaK666pa+yr6lU35MhmpY+n7ZrETpAzK3
jyj1syOBDi8pm4rdP79vFiKzP983C7WgZ/s6f41zP/3/cimLlNdzaeJTQr7w1GSGfWzfABWQOp0S
pKxrw2sxfiVMBejBnJ1iE1tjP5nm5f5Wqq7fpGrKzwAk6AMoIkiA4QhzVzdlvWg7w1lhnT/y4ZC2
UZZs6wtvZ6bjI9a26lw2aj9FBtbhyOiWtIT0I9xLBW8r/wJ7T/stVPwu/1/8s7r+pzT0pqH7j5cK
X4qSAiOn9R8rmWnTS0Mfr0OaT7/bA01egnfpcbeWtwLd9Egc+i+38h80oM7rGhrSN+FaJ0ON7tpM
rXlTi34AxDu3bL3NgwkbfaQ/R784KLUVjJN48c+fjfufF3LPo7jgmsF/nmPePru/fDZGLfRUs0bz
gearz8w1HUMW6XD2hu+1wqfOJAPFcJ6CqPEyZz14enUoUDXvOmYDQ+ZcjWSGIV3J744/+kcjyTKC
V6pvto7rjQsw2fS+le1Qll2m2QIp447WzrdJbI/pdiZWy5CXpkvJb9gOzAKTAP1LgeF80+oW3A3D
K44Deb5H8r6tgMatZ8rHTDf9I+lzwZoetbHVbiLtbCR71R/PjQ8MSBv9i5Bzv9JL81p2sUN5Txs2
rY0HbfD2lhjifSWMJyOIrReIaC0Bq5W9d7qKrJNCniLXYrqeIC28vShcY+Pmn993+7ZW/LGWePRk
eBtsxwpYUP7+vos8Jo1HBcZDENTYL715fFTJXB1mhBOI6l35qAUj+yzqi6NS87BIJkValgpoABXQ
zHQ72gydvYfiFtqldh4Gq186NjNYocfjTjTJKvZBhtTxC/CJZYSwe1OjUlq51kCbDe/kFuzRU1wS
JDYKccm00n32ffbgpXlA2Gae/Ipc+kZFEw5GezNP2Zbdd/4E+BMkCqaxAhQNuExmyGS8Q+p3smBn
oor+H0eo8Xdv9L2uQXRs+7Zu8345f6qdNWkOhCLYbGzr8g2Kf4pzIfmSoaA80EW0V76rYW+a2mYZ
pUUBDa9fMESYsBcxpcdk2S2sWp1Ky1P/Q4ft/lm2uLrDmsbGATmV7jOx+PtnWPSxiZOKOKgJSdNB
TFl3DRynZOryEkFaPLaedpTs8hfoGNuV4eZlGDWQtny31lC1cvjWVjZusb44i97UrFPr39KPhlE/
qig4zWYFYxE4QmibtYaXNcM12s3Zqh8SxfCPCbStPyLem1yui4BwIFrUrr3NvP5dI6l5h5EI70Ma
FsT6sOsv46UE16GaOVgkDRoPmw6V090OfgtHgs6Aewm6YgUFGrJeGpBM5FUtgUMZhmIi8jZsnyVu
WAvwkKHOWfYuMjUwz1rXOUsztUdFrW6+ZoVhME2xWqyedbEJSKLH2AQns4vNjtkZsdFke8QgCwGv
/vNpBZkQv/7fTiy2S1g2PItVzbQ91/9jQZtpaXpNquIHaC7VudDmcWNrubd0ysTDdHd0nOZHGsl+
483KB7uU7gPahs/9rLW7CTUUpooPX7bZ2cETby9Mb55XpMpRNhr6zvNa+rNTr4DCorJcCvcj7xgF
e2KM1iqY6IB16Wbos+yqG1/7vjEes0i+9KOrn4bqCo3poo9ajPKzZ9gv2u/p4IYFeF2S6h0neZxG
030qem2fWTGkKWGOQDDXcgSP43NKg+RIh1OpeEmjbVCrCkABBMtg5tOhNwoRr2T+6KV5vpoTqqTR
DbauD6DUZ85W0+3FH6vKUG/xPReSpOSOTOQjnTR5/P2VOTzIwt57kbTWMSaUo5F2ayYZ2cVpAP5U
N/Of1nqhl5erGgHEonP0cl370tjGGUZlBvwPqBHc4Vi6zPr7RryhuWy3AkK0bCGpzxltqnZWHGnM
a8OEUKq88dJLnNA4bEQ9hghfaME4Ola7ToDNnyI2YwO4kcyRYqVXEL8kRe+5yb+o1jB2RB51t7Fc
vHYh8o+gRo5BbRTrtlt3AfVAG02SxPs6XhpiEGfimsRCRoG7hsEFRClTWxzCvE6s/NIejprDX5Mv
iyFuL8R4YcTPCDsZrQlOANDDRaETYSYNf1k4409hYmrRp+5cjLkeujgbV+2glu6sDQ/2xNHDx5uH
MPp/GAKxOk5k7TRDOHIifTyDXWAu0QuGQvN76ZfJRmS5+6AQ2nLNMHbMI692G31pRTJfGcNs7KpI
V63BASFsbaPVXbVtMpdg7Kr7YeemuZMeyJ12JB+uJbSp6vT5wMeGFdtHxhgog8QvVCR5l51TMnfW
op7Rimd5fciVe605VbayDvoTwNGWqO2gTFDiDj99o/LpJXTihNaFtDPX6pDUd905Uml3zttgNRdD
u/MNvziYgVrTzoCxGnG9DRp4bHM3FeADu9OQekAibF8+eJ07rGoTqGTJy3LJH7z4ucnk2E/qTUrv
D+RPhXJnKtrFpAZ3NUbswuJ55+lGdp7yX1XOCSaRKG/hzZ0D/uaIkquKO3lSVhSvBmQMq9Skp7No
qMBZkFt0a2jIe3ccwglS3e0h0pvmuLvY+Uy2s2Xytt5ECMDG4nXl2CClkO1JX5evNs86arqO+mvW
/Dep8frHeVt3Qb/AXKlfc7zBVzWr6QqOs2REnfa8SZi6y8VQWOaiCOoS4h5gg3qM9n1lO8cicd8H
5HFrx5u3KWr5CzFvTZhXHYZgR2My4M837znRM2YbfFcJovTR+iYjOLCj6KIJOBt5Ux5H/ppYlHlv
zTFrbdL/9HpxE2dz49W4nhufphB7O+8A3D8LR5n/UEUcAyyc+p1mRtcKgb3WzPZzVXanFv3DCXon
gVBBi1A6aV+LJjOf3Ng8JJpCjqeHHr2HxWgRvKZx2H6k8/xDRZoXVnOByK4PcPwBV6IYQweA9uNQ
Oy/ItTrSq5JsWdjGwg5m73qvZRDoXzqpwTrz2nOcRAm44QKWRgZllVYG9d3Y2EsWAneddGO1nzxv
2biRdx0q+a3BTpk3MnnCmbeOHFwKozV/cRLVbAqmNSQXNhm+P696nuxLLTCpZo1xYZ1KVkMttp3p
wJhIumjjZSPO7qJY9q7L00bZbpNR+5n0hrUb2ujK6CDB0zjYL2RXvmgJ2EDpR4R4p5gzFigI2/1f
vrznCqtQmmhP7umn400IxLaIuOMBraPZSULc7l/6IriwKsOpuImNnNKf9fWMZmn/+z6ggEWEf2wZ
3AS6zU1BeL+BvXwyvc7byLtE6K4d+vdNG+BarJ2dV9ocH5JVFmOB+eMenWtb1EWuF/WrDIrVPr3d
AP9TuAZwNKLG3zYEKtyTVJNpHEPTLJgMa7CO1Pj+++EkPSZEhIV1Xw779nZT3FRIRLzhH7WhVeUN
ypLCjlbAYoGESqkQYd+SZe8399BYTUdzCqruuws3YQMyD4Fc0Km1WelqM5X5S2zHL1DD2tBHh7QI
yiJfCx/dZq5yLkBJEuCUMdKDV3KyzO2IVWhWT2ZyS6UyCwQz0x5eg7Mbbyj6z3inP+7OcBBQ2jfQ
B4JOrCcbssTYla/mLfPvnmV8v7nHTX3ebZXG6LgTy0Ak/4qa5VpckxLD3ftX8WSV+eJ+X8hqg0Gh
Q4VRXhAxPjEejHca5mII0Z4WTiz2K5P0zjYxgxW2aZyjbvWMjhWLeswccMzUVU8RS8LtPrRNpa09
46eOInKaBHY/3XHZ044GVC93WvTN3IBJbtDYYQVb982kr/IJUgiB82fIOlBESNAmL2ZNbtD7FHTh
PDHNZq2UTI5g3UfwCjx0xQxYouWQOJBeFIKrLicEc2oK3ij6FfupZVgSaO+BiZ9d8zg9E3a4WZ/v
CHJcw+ndyi6zV/iE1h4lztHPFDPhKtn5Ddf+3DYa4OjvpZZuJr8cVv0MJQZI4IC4fTzCt7jv1fOl
kWtPrpOCd4h62plxDdDOgD2LS/tAa2hb3jQ+gBARtKQ38Hx2u+HytQvitgvvD4mbkvL+ffev7o99
fu/v5/7Xf/78CQ7gj2U/agkz0b//zuIeUfP5a3DspCE5x4e//Ozs/j1mM+ahUXr7+q67+fzhECqq
NULsn9hmTECOt1dRsTzNy2zs+USIlfr9W+7/8vm8+59yvwsV3KTmB0qG5G3ltGJY5JCbheAMqYhy
5Oxjg+RX/Q8hIniNoJqo0+aViYiX6RwWr/39ZjaxqgxCJ9sGZ5uLYGKDdrQneQrRmCSZF5ljxvYS
mNZBdzPkX8HIjsM2aYbV5vdEpOTE6YmzL8fG2WeTc8OMOIG+IW/zafJvDIj7P99vBvZBe98LsqWJ
zmAZlBZ+lPu/cBXEIi6wJggxh/fvuz90v7nfLZzS3moQW7vbD7k/7tx85fevajQYyKlEsPp8ApU8
LGB2y8uiVv7WwbMsfK3fFVk/7x2ibfcR+aTmMp+BwxSzsxVgsqMnp3D8Ne2nah/FDmaB+5dloSHL
7+qbLP/+wP1mcvUa+fxNYFzVN+5hYwWru/rwfsMgvMSMywXhfnOPnvit1P188L8GwvwrqIInf/4Y
GXcQaqDoNftJn+3VgGEMH97t8MTX5M+3mv057qd08ztb5FMvfP/qd4DL54P3rJH/evf+D39oj3/L
jv/5KZQDmKgAhqyS4d+xMr8jvO5PnMlGJvvp30rOLs360OGS49hE6CZmtP2ds3L/5s9v+/yl9wii
z7v/1/fdp2Gfz/3LC7//yx9PmYJGW8/WKbDqa0v7tP9XvpMcPFi7vyNyalQM/dNdfxoVWVFs7+9M
jTeg2M66t+gKz9neP7PPT/R+93cQ0e9Upr+EEn1+6+cHnVYjYtff3zSOBumFoITmEIXmFgEtdf80
BzWaoGrVsBG/C8ZJpgTSfz8C5GyK7stdTf07c8PFkroGSM7Gp4O0UZbF7s6iuPMj7jdtd8ug+7wf
ObG2JIDLWdSGizV/dthhcHDdf2hyk9A7gKzoS0SHXIOu7WjtJtX96XdM2/1zaSl8N2ZTPaMaHnfR
rYIxbx/w3L8g81h/Cng/P537Y3/5iOp7RuL93//yZZQBEGNnNXzzhxhbbMoUCzHQQVVEiM6DDwO/
8cqHQUYHGWlY/2ZHPlZkXiKDY8el+xtf63A7itrDRBMNqP6YYdqw+UG1D8m67vsuhGlwizRmsynM
uT0xgjhJmMFvzlVzI+vol0SAO/Eug6sbk661nLHxACU1Pmajs8+ERDw705juTNIlMr09BIX90Pit
uaXR8pESCuKos+2h67JZgrnmMSXqmnZdmY17SofkeW41jxLBfhZTI0K38T8qFisUrkJfEBGcrLWU
a71Mg29NWxrIbgDXStvCAgESOY9qWmOu/i1IfJTcppi32BK+Olk8rxV408FEagP5rr5kNxUXEuJl
pEdyU05s6DVbvYPd+lZqY3VIBR0oXWfzxITJpDYIIFd1GTt8oBwLaVVyFxjy+8wAeAMZPwijuIuv
KEkSb9UBPkI6pl4dtyJXrvR+gDxVG5Jzgm3kTNPC04PHpozTR6+bmxBKzMtYQJpiOJzDUqvBW6vK
X+NfdN7R42hLi+B0nIrpbuJkuMQV3ao0ycdNk1anQOhvjrIxbpcR6eCFjFe87cRQ+ESTt+V3rdRL
DBwSQn0ptvRBryxIzcFGyLHL0/wsBImnOTo1O9CLZyRd8ENt+0OaSserjXUVSVKl4aImd7VCvqLC
wR1BoM2j2EV+TFp6xqVQNMEea3iz5PP4PnsWbECIgimksTKSJPyZ4ldR0adEzeoSIYT5y2nQF2Pj
spMjsfHlq5+xF7OeJf6cd7BG0KPNwdwaVZyHHuEIvRyOmUsbB/l9czU7giGczgjzzgjAjfgwqjRJ
nR2RMVqNl1ENzdYzpHpMk3YLwgZXsjM8mL2khWKBrm0KPztAy+441AQbPS50mu+dZzuKd6VgiCnK
mNjrPBz6h364wV5H2z8CJXyNR8/Y2VW6AyuDgpQAhoXu4P1pIwIG/FE5Bzlp36BEZPaDkkT+AGdD
JVok4yE1PjQNBRG+GHy/KLDJmgRqFbmNs7NcJyQnKcDo72ssF/U5oIm9jir/ltURp2cRGK/Mb6hg
2aFvDGNac3ZXZ9lwYClUfVbRlgej9Z7Q2pjH4n1m5PzaBx9mrR7BiUcPRmp/s+DGXWNJFA8BvSdG
eMXZ8YiIp1YZd20lSbiuutdWts6T2WSn3GzFERDNd0BOaA+H5MY5KSYYdcyRAr1fzQzXn31iXSYd
fSaS5HZbdsQAWSTIsD/dIYrQw9SSx9FWzC/ScUfGPPvfsj2MBtBD0xT8dbzBCzI7sE6p+QW7Wfuc
kfocmfJKumLsxt2DX8AWrEhNT52cVjFTUSP3KJFyk6R2wn7a1NZDhjZySbEZk4gd60c/cauwypkf
4JCPDwGJjqVDgKxJ5F+b9c7KQnpy6OfgTY6IR+1unvEGDzOARnqESoeZZEW2daDwQi9XmGJrNBbw
O28ZGeWwdAoBGZ+/nN0+voW2/6JVeKzNMY9Omlf+VH35JanxZg+i3FhmxNGtDzXErWF4RHrwZLZQ
hTzuoi+sLaYtGnxx7yPIZ+Nc1v55SMjTUh5Ga3bF576GSKcSE1ilm+6zfC6OjF2/m3r1HMjuuY+V
v4lrb1s580kU9ZdKa8GHtjLUI2atgfyq93DBsS+otQjaaHUbPxrWTx3oOyardwPUcDmftEQDRLWr
b3CaVH1LPcvaVaP9jbRidzuI8bF3xC8nE+1W5sxNbkE4OeTjkb3sM86CeMGkod0V6tFPG31NPJeL
ya+cn6aRDqNV8gFYBGBBjET4KLQXw9S3nnc0c2E+J5a/kowDjg5gYuLZCScrsCAslD/qBxXruypp
N6Oj3ma7wc4ed/3ZGUuxrqomAFj4pAOmOsZlT6MflZ0Uox9qETtApRH5LuhHIW6OsWpNx1LPtZND
oFs/1E9m59PSsuoL8Mxi5afGcCzmj2pS7YNPu24wpydKOXc9MT2Q+aS+WB28AwSrOMGSJ3BGSWgk
Ahdn19b4f6bkRbOi8cHTaYTNAfKf2R0eRvUds0H7oXVw3OtmJpIj46ClG0kgrJhM7PY3UekYT/SA
svoBsTh+hbwjKeM+KcnpJgzzw9jbw/7+SGRh0rFk+TMTQb7FdLEsVOWGwNCPvu1o27mjhjJnmA9d
xAlDBFqY1vweW4z1KRZy2EzOxHkxEE4PyVq8qJ6smBheo/ILcemj4Ua+JTRtClpuZHmRhZPv8dAS
bWNZyw69+dBxYfBcpJR1r34QOXZWlYHQWaXvmt6SNVPelu2CXrQqoZS0FJWUXi0E/17SuleIHoZ+
O1NDXeFuhXtLr5yd9DVvrY8NsE+SjJ7yzMVSYP8q1TC9wrFHhemmCEXy9LHLyebr0jjUKzFfkyB7
txJVnboR9STadX3fP2geQ0C3wX3FQh8ydmErb3tho8qYfjdw+J6uqIkqvXKnF1orHL7YSQDWWcvK
iu2977q3Wml6pzmvh7lgC+83U3CyRYB4aDYJwMvkuZ0e4vorv3Le4a3syeacvyQuuR9KvzEZtRFg
g7LUMrJpmaLx95Z16b30VUZ5oTntqmgjb2Fk2VucY5iFC4E1ezK7TesqWnM6s906SkqSJWB4Ual+
se38ZZxsCGi0WIOo6Un6nlzqAfmcOaWJuMzONhOJ9rKl+ymQQC+FZnnL1CdFzVJ+SFuY5gqGUt19
Z3hnnHUSuXgjraKYvlol1D3XiX/GoAgXFXOmBwlpNCCO/egFVxmP7sos86cq5lAeU39cdQbLPyUM
R4WaL8aMnyxgrzz1XneZDUKm3Fi+puya6SDDNY3c4RTHpJA1+FXDWQVLP7K3lgh+pI3MQ33kdO0R
EK3JjT9rWd/imrTWorO9N93+RVWXbwNz8lalA25XDvVPhjmPzmDqPywtpZEcuG9cvdC8K29l2Oiq
6tx7SeZifk9iF6MU0lWOD/wqEsLmwc5I+KhNMnMCQDLYdqdg18UgDSz9VW/KD48c9gCO757clXmh
7FmjzRYNxzlOgmPtFhfD9ajrUY+s05x0oi5jpwFGdziyFR+CzHvQulvlhQh7iIYszAz/YW7Kdtvf
2iU69g5ma3W1wd5TbybprpLYHmgLY8dKigkBhMhI1wJ0/TWI828+ob4LJ3eb42SMq2mS8UHvVbLI
skkHyNkEywkGKqkM/tUpgXt4dDDyKT0wEtzSyqavYuNQCYrq0LAYdIxjVsZAG66ygFqibYv2zWA9
CjQzS9AX/bbROqplN8t3DKt4tmRgl1PsJ7kFqycwj4gS6BfbEq7/S038yqLX+3zdezpCpMC/1jIg
48bUvwLqq1e5wQXFY6hayvFIqdDzF9TWtvbkj8YxoH9u6gkymiCZB3t8cEUFejENmi1GU+4yoKZL
mGOrtHC8K+keX2sjO6RDrYW6YQI8mj0gf0zfwm7iz6GsEmgi+nGXGMWjUBr5LP6QraTm/6LgsQ5a
20WLNrDnnTSmncu17WK6wQ7UElUFJHFauPLd7RjA2NqQksWUXQob26CMKJvcjrTAtgEvCSXHryyH
k97ul33unkty2giL+ubUyvtZdtG7XX1NLV0+ukK/5IP1tUJaevGC+o0IT2Pfm3axNutOUW9OOCWF
42w1YzhU2VTDNkbql5RGcXJJHLW4sCC3HIszWqx9cvuZhdPnS5iuTWA8kyGxtbSoYNI2+/s+cRh9
6f5jxvqbq8E5YGloiRdBO4e4sAh1XM6hYUt/jdr2F73xxyQpebMqj48PhJpbu2o7x8bXaopOlEdY
AC03bEU8n3XSitNWXsfs6MXF18aejKuZBDXUxaZeOVU1XySfxKK22mgNNHgRWcOiMnorjFR/c7EM
uwzidGU/uRiDTvglnaWMjepkJuMDVFEIoG56CqJcLWtUU5vcwIwcwNH1fD8J7/LMOMUBb2tJvmF9
XdIv6RhyOC3TINimVQJesL0V45kmzx+jxfxmEDFYXC6jRQIwFAzYeVLddwPErs2AGjr8tNX9bt7h
06+I7KsUI+AZB2GSru7HODLZFfCBejel0y9kiGFiNDw3s5n2M6xZSJNxdSqpKXX70Az5TwCUQMfl
jEGX0fHeRT3qRoXxmCzi18TXjkxpqnMsv2k1Qk2fJuQVQTT43QZlxP0mQ+x6agr1RvjSsKXyIwe1
cLaF37A/KxNCw0B47nK/Xya2KrZsb547v6Kw+NK1NlLJwIgJl6ijjY1uZD1N7EHuY6fKHPdiiqyT
iJrXf7UGcs3axdjtKh6U2ZHvGzcKuens1MGxZD+yEGycVxkXm20W+D+Y+G9ZDIZD02UYeDPjEAvX
3kRCwUPw+MB1RzthNcK03JjuysAFZE/qJ/vrbqsp58OUZb4SWplsCd4Ena2xcXecLwz4/J2fJQGC
XP1HNdcT2qBSI0jd6Q7DgJ+N82ZLZl3GREzrbqOVaKWbPSpdsNZWadMXwiJJRFyO539qsOoGRbOj
BWzump67SS1tdARK32teAFsS2/C6KwFfCQYfITtiUAycXEvaNvmhrHSxVsV8dfNCW92ENkPL7KZM
8ZMYAQG26BNQX627cdgyiLDenOqHPlMfqWo69uzGdtThbxwz3aGzHnu6Gg9ZFpy1mi5Nr+vFZkh0
eYWPtOixrC45TFOyOmz7wQk07FwUN7YoT3lvbcq4sLauDmyWLWGymWu4Y0k0wA6n87o3BTlwYw6V
10DWtYnLAlysnb519BRPTgs0zYn7/tbgSuGEe7CpFMZSdJhTSPgMLxbV74EfpmzSdz3VKAxZLmo3
MC0L7dYgyfvuR53C3ZJ1fDXj8ZKkUfCKFRGJcqkbB667PSwV+Mcpu0Wgjea+JJISlYNdbAOEgmvL
I/zLdgZcNllzLvKqwSNjkb6i6mKtWUKuKoVXBpCtrcTPamLGGnelDDNS0Y9BkQVbh0HZsuyNX1qn
WyevK9bz0DaXCXDwCuTVLRSIMPbWH7aly/g8uw23E4LbzlqxzboqOdaMvBBC6sWC+ZAEcxtM12QW
e5f+jJZMl6lzX+paO7nEhW1sz+hXQ6DvEHeoUy8CG0NOPJy8OL9oTatDuGVDEjeOADc6vM1kBXlj
Zv6AfAeeJDChyg/my8SSGPRu+jy2PYPfEZ9qZzbfgmLctHb+3TSDmP24+dQ4WrrFpqWHgANJJbSG
4mG4Bdrg199E4FvWVTB3VOY1Xq+8vCK/JCat5WwgB3BNMQaGuXfF2qP3sEStQwrWhj00WtsB4xVm
ORMBnTeeTNkgiqrMtYcvctvWEQl6rGkovoHyYMtmt34rSoRhiH1cs0dgfMmkvW63TYL4csZlvSYX
9dlyIBtEjPkZGETmWgq8GD2BNBLDpok13jaHKBSDMTDBwMLQ9XbK/E5/D6ignKblPc7qL2OWafvB
McUjJBQfDZ1vtzA0b5YE/0Y7AKztcr7G5WqM4w/byUC9iMeY5eIMeJ18NYIFLbbkfiaR8iRBAUcN
wSUeYNb9OdeXLVu9JXMUbUPcLVbNLlt65SSOvrpoKinZNxIc5CZQQv3uRRP4MbHOajtG8BZqJpjf
WCJ7kDPM7LvC9vZZryjTssHc9FVqMHCyyW56KBFKcqK2zPIi7WKSBAXozga+pw8HPfMXToK6Kb/G
vUxgJLHMTopUrd5L6rAam6cs93xE4CdQwO4WnXfBwNfe/O6v6d2jCKio2zpQFzWzXWi1XGBGi95U
3dZryBjxws7r7mJNV65G6VHrvC/3FkzuTTa4ddPYZl+tKjf23owgqFr2nG6zLRkiktnQxdkQau1P
sHc57dTJvpbj+MMpXFImomndCR2lfj45S086T05XEpJYOcgmGkV1gDV2DAyc/HXLntWSuNCy+hcv
+8Fq0pcC1/iqo2W6tBzczWXtUByNdFGmm4QjifRvvSFIJI4zHdltX6wKS3LsJKV7IQj2hsbYyLlN
wxoR94oY83mjJVGzxaNL+8+jsrasOn80jfzFH9PHQMb2Lo7hydkjBQjRH8UG7p+9qQrnLDtvONz4
lfrZriK1d2rr54DE4mgUzkoaoieuD/VEqrccbgD+loKQZTL/uMKlVCqrOQWo0QwG2Zz+rcAY0Th2
tXNKsrE4iCy6TKW+8b3KeZ/qkzkn/tEq6CMVAveJI+Yf0C3iZaEPHE/t3OyGNAWiPFQ/72L4SPof
Ze12bwt6VWKROH4U6rxIMrPm7uJO5B+aLw7BYb9muHGKHRPiOEydo/FBwZUS2AQtyGolhDy/uo5u
SrOxyq2NqJCnZpzNS7rN4A2G9lRN/hGUZvlI39ZcGqnrraimXnrRgKQkUWRVpI5/RHD01a7r9tDE
eCQGz07XoLDJp+zyntxYaN+FLxl9tC7UZXep9AJNkqgO0TjoTLYDZvtBnDwrRhJIddGHlBX47gbk
EKpimL26cZzz2j5FyKKJOp1s9QQ/gLDppIVzLjAF31uPBEPMRJdfzUzSpddUtrF78aVhM3wUrvY6
RsxffDSfhzirL116Ey9C0zMtpqflBPR7Ch5rT3iH+02u2RxzXfGYk/iJctP+mbBHRTiMem4BOOhd
iTNVcnUsM1e+ZSnJClGyLo0Ee0OZBc+1HTzlnAiHuAvWLtgAzuqMZpzMaXERqnhBCdddTCJmg0jP
WePXOqgJGr3E3wb5ryYY9bVXz1zIuvpkZYV+YMjS79QMSiSpkn7voPk3Mu3Y5EP+kkqRPbQfpGCE
ZVplL1ydMe8TRb1om9DWTPGko6xfF4ZiZAMN6kSe81Kbsy6UHU7UsQMTcO8tGO0jWxRtq091Gs6E
fTQJ8w/db9Ot/kMmGoEJI6t9ZmlPZc89c3BWqjeCkyqynVYBD200HOwY4L6lzeCvjaLljPIbcjp8
urypNBcTRa1nl3KLx4EeVmJay8xsyBix060i0Y0lyIi2KESQC6mC3lLhk9IEYXvFZsRdaVHzpHeW
DCcj2fSJ5T2WngqtHq0esRnnosy+9fNNQTPW3WOZkWw8TdAT2asd6sohrqekUWikUPQbLQkraeqX
pKxeeQvqtT1TgivLuFoJL7+80csQtxebxhfuciiB8FhUxCEa3Xbv02FJZIVkzzWPKtc+tGl0w9Kv
541XEQhep699XMgtLF216Et3pLGaniISNkmBH/tj7sf1Al5ZQWLhB3E+q9Q3i3fBarq4sb5w/MSn
OusnQPP/n70z220dybbtr9QPsC77BjioB5FUa1lyb+8Xwt1m3wS7IPn1d9CZVags4Byc+36BQpa9
LcmyREXEWmvOMY1sS3Icq5Gd1oE1YeJQpGa8WiTe0Op4IfogOhad8mg0fXPbxaxbjqlFO0EsTAJd
4q6FH3yNpt8VQ/lwTKguaPnMVzuJssuUQ4BxqtdWbcD4YxlDmqcio0mXEY1s1Z+HqtHD0aJ+0AkG
grp6xnRknW0v/yRAuTjU7qxcGPY/kDKk+bTr2tsJogdhCAvNoAf2HLAronROnR5GgI42Ci7N/ejd
0/fOHxTldzH39Y6ZIbCdtdSRTX4z0Rk5F2qBEidOudrA0N7YuXHJzLq+eJpT3hbd0x/f6CPXBZJs
XwE8f7LNyjkpxkrhqoC5pqbJi0xx9pjqkotEi8cbo7d68lhnkKvt4ux/DBe65ASld1SUjIrqHQGH
jKZs90aMjKz0GNe1nLOXQdLJUzX1WjOw6pKB1PuJ1Fmn0Vo6UWsaAacn/gRUv5myd7qe9zdjvXet
HoGt7ez0dBl8R50janSad1M2Xa2YijOO7tpEA5DRUZZF7gzcVi/CPKqnEM3vrubN8jnTaMQuzc7Z
XsT7QoDzllRM6yhizd6abf4Wr+uJ4wCwEb1yF3fE96rjTNzA5CgBx8gVUCdCiuq7ojLkmbmBshMS
YrxYx45Nx7YvPTR7ZrNhiMWJteJYjCQGUvTA5kCzy90o+C82VQ8FZ+xqopVtmk/swwKQlZ44FXFd
3UlANQ67BtncOOI3429Ck9iPO3egIYcd/3msKcuE/KSBme9nc8ZaLkvX15oWdnCKnN/Qe3gnUjs1
6pJdqJPXhOnUAvloMYuomhqzKMS1tre0Rxr6I2J6eqx7y5Hzo5mZ2V3MkhWDZB1VZ36QncUt1NRF
V6b5Y7Mez4gzJ0H8huYCRiNQGpu5BkUftQO6HCw0BHbqjw5pRD0SXnJjsNcYtHml23zbAPQOCufi
24qI8ZWzkiup/cvAo+jYYPwHo2dhAiutrYtn6ajDXuV9U4Tut81sc/gjfofwoHavk5lRFOVpRM2H
izax0Eiv9smUFiFDrGMdi+wKj7bw7YlWb9dn/bFBbsFMk2gIt0+DhYLrprX1l8j+NcXE0PBmPaXS
lStaTm4sY0BdQCjjhggVc5uY+tNo1B+mLuRt5O6Iiu6onymAmsjj/GGX90uCIXlqd3BoGgLrlVCW
6UOpSzK4B7u/LgRImSLzazB8/s9kLi/4qMMIdvdQLXj3dKLtW4AOt7qZnZz5cTARoM914bFAFvOl
TiYEWjaUbNfgj4S1q9fGXqFSuinMDwU57i4e4oChhGDbHJyACWbsz/A4Tj3JmmuUTvRcEkjsJrhH
YOEwJgazDSQmpRsSo2AuFjMOutlodlVJC7aXp2Ee5fUxRqx0IktnU2bPHJ0EmR5k8Vh5q4aDvezd
yGBUotjGQa/KJ6TS08kzJ3mCdRNOQEqOg8zFuUWwsvPc5cMx4uqk6kZ5+vmqJqYF1rb2HAvygyKj
Xo4xUeTHn68m8JDLpMz0koqOLGYa2zZG295CJ9Bq0ezrOrIxN41RTg/1vcQ+xCSZt7kaE2SJmadu
aodgJyhd2iNJFQTzONjY29g1AZMm07llfP9jL6sYrz4s2efKShJmZL911CuJp701kzPcG0XanBxg
b5sexGNjK87JyFdTQUozsKuXsz728s7IfiFLtB5Ao+3M2SO3Xh1UvzzVTTcEWq2T19f/Jpn8NeHk
v2P8QFcX9Tqb8uJsOdseGZlx/irTYxpPr6ZasswlMFw8F6AbMu/3H33EFM+0p2UqzqRexGDRSbvw
JDwy4boNEenjY+Jl+o2SsFLShnofeCIksVDse/ZvrSeKx7L4GLeqvepV+tNoms+lNt0jz/OCOKs/
s3QBgREpwaxb2pFc0zMZfXXQQbo/eOZAvO9MYUgyXsu46ORFJfktMbF1DTZes+bUbfQDdg0P+LBl
PMX43o8ckyC2MOWme8ru0ANO+dHJjq1+mxKEswVSJ46V4pL7mxa9Xwxl5zf46EL03e62K+mepJK8
jrlKmCU3j0PhijB2WSUqldw3VAGpn1Vz7+dDGW+6iYY5mT20FSWwzpGQrbArh5HRXm3dpaldoE+1
DtkZDWT0ZHSCYTyrvQ+5TpDaXNAbreZ3pOEC8N8xVhT7TCuLY7+uhCmI7Se3cL5LgS6KfXNXMnkh
XkygendTXJf0dBfLYh+Y6z3CKrmHhUPfjcazGPeGVNW9Un5gdKl3Y51eEhqyhKho3b7r7LCz5S4f
MudT7ru6DQkbH+4JF7iAWm+D1lKKQA70PwFL2Js0H40gyT1thaFrFzH258zEtlzWryUtNQLuTIf1
pWk2euP0WxlR5TmIJmavEuHeK3p8L7YzbafYI5bIKYvzVA2fU6bRl4zygzE7T0JjRCKcXNlMZoZb
HERK2DcWDVXGlZyk9cB2Pe1MgXLXRlp7bKz2LYZzrtddee0tfWukMj4TWXedh2ShUVtEAQshuVEx
hnq1UpmHMX+i/ls1j/JWMUFxtkt3/+Mn6E3tEYFnfegJwLw1TfJ32nrcL5X93JtOQWntzLhUlC8L
xBVd5lyEBP962G0kNj2mTr4N8f6m6vv3uBX9iYCUVUBq/WF8/j9/ceF2//gvvv+sm7lNoXj9x7f/
eKxL/vdf633+dZu/3uMf5/Szrbv6d/8/3mr3Xd++l9/df97oL4/Mb//z2QXv/ftfvgl/WCZ3w3c7
3393IAh/ngVu4vWW/9sf/u37f0NEAWSCA/G/DwsJUpaE9LP/W/37b37NR/Yj/Ut0yB/3/2dkLmAU
1bM913T/xUD5MznEcf6uaQ7igzVZ5IdQ8i88iuH+3cOSh5fYAI3CRY/t9c/IXH7kqp6h80PbcnSd
H/3zpfjTWP3He/jfGK3/6gqFYksqiWqCudDxz9rMsv/qvZy1KgddMfHZpdXIR6qMf1vLCU4yCjPo
oxzYVDMLMpeDkPZtdfg3xodBTUjv+NIJvWV8wagiBhyZ7aW8SuhUtBLEq4bRrE+v//Yy//nk/z0w
CBzeX0yJfzxb4oI0Mk88U/e01Un6by7r2rLthpYez3YiDiShTdyVzVV1gOxH5uvsNTfdmIcxfizL
YTUCmIXIq1lwq2HJUPoPHTTEaHIoL9UwRqhooq9JsWVJwz7QTNsw2tikmFQGlmMma8Z318yEvJab
JLrwMKIizxbxDWHA1/XhZrv0o/XfuEXe4iwT9ed6G6bBm75Z0dvdpragSHmRry4KD+1uewyJDcrH
cfj5p/Um60OKRiMoj1Kikdv1oaQFq9IdQrX5NHn0fz4pAetqfU7rE/x5wkJua9UKbaf019ukPFxM
mmUksSE03LZW8IS0Gz2ls8nXgq87GfnEQ250eK407kIGJIQkAJAp7bAl7jDhrvzYxFMYN9xlvWnM
v2XAqQWBVf3FzKeDTptfQCgTxH+v9zYhM6ll9MvuBAFkPEZK9SqSBi1czCySjEQY0/G8EzwrWXrn
9eF0zJZjtzexha+3yFN5J7h13c859QpvBzwp3SWzNR+Il7wwuTHrbcc98ooH4Hf8PC9+udCc7T//
1PX3EeHJfEfb/QS+j2w5yobc4p//n/aW+tHhqtMFcQ/rH8DjmLAXIyXdrS/P+revv/zn35UsFFW+
Xb9eX0IK9e36sw40ilcHWf6o8tRA4D2bWE/1Nuk2esHupMfqDiAxWxUfDc4xNl+P+FZ1JAtloMJi
UfsjRPYNIo9w/Xa9cadNGwJh97OKClApoAWsg7lxO4AbH4bqtP77CvoZIWhmy6+U37E+boeqI2UT
J9bl5yE4aCF5psMxpMA1+N26RnPtj7u6DLgE2TsoC8IUvUDE1+vPxPqwYWPyl/FouckQJtVQZyML
Lbn7+gzWu8lia3tvmqGEOV3/EbXgSI+Z9KH6vcy0jWdDbLfRWuHy7RvYPgT4EAv8DkrCb4f8flKi
Ry9W+g3F26+cuUuh2Sum8BqVBXRLOwvQB8MltoAu0xmgqqVZ4S9YWvqMjnuin4cpHQJKUI3mwY7E
jDUBwn3Mq1e9K6ju0whRaEYe6azKz4pDf5lUNJjpfVAlJFc2TSZsMdcZEz7Z3xUqkCIatkPNCJ5G
AovY/0/c+t/toQaC0P9xE32ohz75m//e1rie/rJ9/nnXf+6fLjQwTWUHtKED2Do7wp/bp2v83bAc
1zYNku3dP8Lo/6SLGdbfddXSLKBCho1xxmGf+Of2qf8dbyzAAaA5bHqGaf4/bZ/su/+5JRE0zw66
Qlmwcxr/CS8gmjKvKN3rfcu4mPJidG7ocT7SIHCZdsDGG7v7EZo43ehxxAsLO4rR9riU6Ics291d
HAIdtqYblbeOuIsQvgTe4tHfUbSjUcdTYCZRFEbz7dwyPRtV7zPL1tzEBQKSjeWThTFj3U87sZGU
9UFMyk6RPXi5GqptZTxBbnAxqRvKVoNtGEx2D9w/N1gaY9qGMV3UgoRXmkV0VjttxPLiUGlgbsho
RmAiQ3ezdegREnq1OhPxj+uaFmo8UXotSR16bVMd6ig9utOEbVvFlm20sberGthks+ltoz6OSCey
bztz3HbQyB8crWA4Pho2vmtMuyjkA5FqzUklcccQ0oWeNFs7PZmeUN4nME1wvynWbpjclOBEnVmB
J7s3xZjIRm+NXZxl3lYpUhCWfUZgKdfL0ZbVF/pUWgFsJsFILuWuywdrzTKj82FbKD4gNBFdfzNj
SHsG3E5XCziLkQpjh9/6oHNVnQYa5sdCGh8t829SNNEOafHBSTXr0ROdGdapOFQ6vWxGd+UNUmiE
WXpMZAKLTETDb5rfl7G7KY0nCxwSw22SO7JI3hsq+exLQefBVgv37JDeNDqoQ+i2RD09rVzpzAvT
vfLQIdUiyJ7xahQ76skalFNuz8UxYWqwOt+nUPWaJ1DW/dYYZsGIKbFuioYReJJAIx+jG1Ki5o2M
aL4aidy2a1tvqbUXQrfFDQLC56lG2WVYOfLSSHXuZd7j+IJAEYlhBaUwxfKGEfGCFIlvE8i6pBHo
0KGHtBHRGWlj5uypsRUFicSCGTKpmFeVofDJsEXqT3hVgDLZy2nOF+J9e+uudYz8nhc0UDx7v8hO
PjaKR7cBCXiowIPdFITLBgg2XLRoNQL3PEa43WL9R9CuE0l6NVGqbmrjrSm15h0TRXZTRGN1p4wJ
E3m1G/1WH+0XeFd7mc3WvsK+HSBMuDhEioU5ygOue3tEfzmfS8jW1258tGO1OSVTee+iekyH/gG1
33Kc24SuUpyccO8wcokMOFTS2tNrce6w4u8bvYwPWkXWhCnaGzy6UHp6mFSgfA5Zwfmid13Vnygn
NjgGulOvLHc4CvL9gqrxtHxlCg0hMOwdF1D5YE/9rV6kMwb86AsbAzQsuIG8r5W76cBpbxPBFk9A
a8qkwiDvnoama+pToDSVROmFfAIfkab8cmbvUTCwuRCyWmbC2vFGJXKgQs7cG8WD4E7IgAL+pfOO
eZs/qaVJdLK39uOqi1rBRocrdpl0wrPIP7ilh3miY5ghJIFrw7FDJSlQPw7EoYae0o07L+HQilaL
sX0z7PIxS8JuoriXTGk9eKs/YJBWf65a22dsA7xX1dLbOIatnHm6P2mKc41q+5ElyLlKOfxOOgNs
QRV1nGnLOrTL2b5RkQ2UoFVCb+Bgk6gELGSYdhBmEXKm2eJ2ilPnpu69aFeAxSU2ghPB0A+Ih9zh
vmwEAbepnTBCmSukjYMRKpkwgrnxUl4f/ZfmMEwv0Aru1GT46ohejond2AGuz/eZgUG6N9tvZ5iL
cKKrF/SqkoQyc8trMK/iT9kqT6h69W1q5D3+yBrWpK2hC8JOtUli5bok2RySxTrCanZ/m1703Boo
rxqtMjapYpu7+gUNUkqpQo8nE1HE854uvLR+ks7lvai+YbEOTy1nn3oyg8z0rD2l2RCu53SNM9+E
bayPM6wXGhFySgRXgJS4KRjHYuLk5gaJ2xeBM39TF6S7TqzhDvSWt30nXjKLoXQ6tnaA5pKkPyY/
OREErhPXnNunpwpcVTBPnCo7K7pJNEyeUq0+F1ccB9R4AXOVz1KLURHlPVb/jOCDmZBxSPOhoTnd
pixgjdMbBQMJwRJxLrnkpB7iNNjqc8qHMlGfmxmKdG3gdYReRifG0AVyi2k/eclBuLlzY5rKdHW1
RCFA8TC1tnocHEqeamHhMNp1oB7LkmV+MslPLeewU17WpL0ZhFiI+Mw4zB7Nt1l+WFM5+QTTTjvG
9eXBWMSbHi8fblIwcmkP9mSO96snaM6tO1c102ucalqAhIZOkZ0x2lwxnMiimM+kLHEzH82WA3ww
LApJgSYKjIkogsrxthqmYr81NMxIMBELjdKBsr8Dmo+wSlXP7mgtl97JKj9uKnXvVtnHslhxIDUL
lL4ZKqx0uxpD4MYBwBZ3VnVL0LhAvFouUCSzMizXqB2nAlFgVRlGoGQmOGFhpOOY897LzdxfjPbF
6O1kr/epRiJcykRGMqlOen9C2XpYlhxskr1YgW5NXCVcYIXQWWCdzjvUzdW2s/hpKpV9OYlwSeJl
3y3m1+w4yZm0CYPD/Coz7X8zkdUeq26v1uWr5sjmnmyll1osnySrxOHSc80A9EbTaXUXsfkRsGS4
vCNFOWpD++baudiLIiaAs5FjEFkZIfXoPhBTL+WDpveHPFKQhbF+b4UV6deIP8BoXe3Os+0wwwf/
OueHbOqivavrJE06mkpu+xQdLRI2X/LRfHDT6Q63WPI6UtNUeEMAgQ/WoxspTyxLm4aX5MXR4q+E
QZZv53l366RDG3qcYHz4uOo+h9IV5PBCHsxU4l8r2j4QgMZ3KthtP4OB8TrZ8y997vtbLa3MwMtu
6GOb76Ma4/1zZAQ5Rbt1RQovM5GYC+zeebcS9zVqovdEXeRBNUvzsRoaquC4cG6SFqDI6LQvo0kA
SM+ocuu6Ir63bE9CO0jwys7o4fpUMYnUmnJkUNO9WY7j2RjbKtAXpdnbRF4uUfLNvIn5j91mDwjE
ht3oQv2JBsO64BrBQmfWNngaPdkbAn1RLs3fdZyxNBY3Up+/E1e9cRKnOQAKodOuattFNPGO7O+Z
eoq5cksr6ahoC5/8ob+xq3tCUyVFNEgH4lEePTCjOMOM8ZN0BqoucZ+6YLNEpHaHho5+UdcrHAXP
WJc2h6E3hq0dYUwyijY+uYIZQezYyD/cgTfFwnykCYbeafJoZ9f1nDWWy1YvInvnJJXlI9V8Yu/d
2m2cH8BYDcGgWvdD0111eYjq1v2FUcDgvLt4DwvRWWFSL9UZrRBEL8S2ONhNgp6ib53NH0FarQRN
ZSyBsl44MHCyMK9jBRsgkwyrMn5nnbQCKL72vqzUq4sseOleTAml3Bi8t0hv0leVEa4/zg0bXMZ4
cLHIrE1AHMX1MximLqjiRl89HCkN/azGvbQkb9EVO/85cuT0HWNFTQCpvs2d8YA+9wMmE8EUxkjb
ajizHrGCuEaxK0xxY0s3vWhclsyOZL+z5aslNXcDaCn2USY0Yb1o7XfU8z46XWpf3NE8LUmphKry
24gGxBwrTyJTs9qHnyeZdVEjaw7wOpgdclPoEivAgsp4JQxirnx2iTPgHJcEzELVSx0pyUGT+Vfj
wjDspDaTlTu9iJr02wYLNjo07w1l2zkiC+SQOY66x1u2mVLzGc1uzyhc/y3LHpYGqPTAGdThSB53
taVM+DKqaZPb+nCqulHfqE1KFJCeItNIKwY/ctmo9VgGWDSH488d8XENx8SkiwnziXbWFD00UsFE
Q47bhhorK5ZTpybPlVoTOjJOX65FbwDKFjFIAhuTdKNnW2XmwMFj/CM97idCjvX5kKjNHTJTNcAW
mB2TFNoqV5yeET6hwXzhAHYGuUfW8AoyMIdJHn/+I4ldJQtQvmk1IDIzJTAC/ojHZ8N0fMKoRruW
xzxG71aMKLKWeGFyO8c4CZ2eiUqbOCScrsiVvGkgSjaQwRD0bYde3KLZQ4CFFMQn/wwMhA6bTnbD
KXYGeHGJ2VFxCptpxUAIkFtA9ORsGaLXX4/N9kcvJiUsGdL4+AbTzRj1j2Kas6DDgOeDRdrGOrGO
5eyMAUaRO2E5NvS2wT1wPFmEcw8KPnSSDztHzN9/JaMXUz9kl9IaLJ9QL7ypWneqpyI+RIpl3kzE
7FWpust7vBJxYyZnTYmSbZVn+8Vys4vrQF3KkiykLYMzAsjFGQz+c53UjKNpUd3nEhQIaTPj4HFA
TnLkn6Wzayzx7amJ+qBkoIVkBlO6qLDA5CjKA/Qrb4pUSp9IPXWbx+5rpaeChiNzS8/aDJKPJLS0
5JjRX+2l0TM69Txfid03GDT7uR2TvVoVr0PhvJmZvesb7caRyUdieYCpSvNFac9YWOgfehSiAnQn
imr6wdFyGfr5rc+9LbnZG1XiK3WFYgTYiI7uurIl6rxZfbMUJqe8IkaLUR5QmWj11xR6AM9x3kmq
4jYZx301eZLJtL7rZjc6RuxZZMJZHHepAbGjZvgrRUPas01y1qReANM4x8i6wVppEgwp3scMycmQ
WvdKh8XIU2FuAPPAApM859J9tyeMP5DBqiF/iYzGPnp9edQmVI+2MwQc7H8eqF6g1Ykm34uoPZpd
w8bRGEgoaCfC4nrR41I/RTWf4wTWH53WNV2wbgj9Wi+/IS8lVRDtg8QrTpHn6aiQGWqX5bwjEGZf
iMI+ttIrdmh7LyNx3j20koM3lyJ0mFCuXVXn2I0MXLVCH4PUc7uA6MYHFp67dDA445QcItEUp8HY
Uo6EhlyijSwvZD23WAyQkV3wsWuHpgNROqxxZ60VR0CFvpA1oPb1HFTnw6BQBLa37oQlNs2dKZjL
CaHQ+kKWeGuoetxHKivraK6CwYzD29FLBmNn8XhNY7pwhFDEqppSbuZ1TfMG+WAu5Vth98hT094f
JMrMWuEcxVnmEeltua88R27VuMHhl8SfnIZazvUxVsXE2qm69SSnyAi8UblHjp9pw73maqt7SOab
0UGT6xa36tIvTEGaDCBB96za2LoUOznHTvEFFUDbuCPKYMzUispZWc+LgfqA6A3HzFe2FqLMsbE3
qho9ORLb56DN37J668RUPuj6t714z+WUxludKQcJ5vEmH4x8gxtQ3xXJpZxRtum2A1hNqQ9D0QVR
MmmnzOk/NKHtq4Qj06I7u153r1ms/Ro0EAeDdTAH9a2nB3is3X6Dnc/Z9MOQ7WsQ2lEXE0tESLih
vXt0JFB+97u+m60wRmuyaWcx+bH+3SjCO98OTEp/6XTK3M7Hk4o7lc5Y7MYnu3PBSXXzuBF6DxmP
dPFkjgEs9bjrckNe0FWTAQUSeWuhhJnSMrvROer7fdvFoVoMrNpdg9UotCB1mHPkwlzRvuRUJLTQ
1hqAzgjXpX1iAuFs0swdQ8xwGAu4VWbVT2rTZ0ReNBsQUEsAvczywUFMfkE+QKiYcXLBi6DTp5HE
ew6E+YG1SzEwkQunkBOCnHsdpJT5vi2msFmKa16JQz/V34JadzMl8T51iLVWiunSPCVYCeXEAB/y
nKeQ/lckxbXzCmiO6S89IbtUtYqcZSPfWSWmxp4FraYVsui3fK632dwcy6n8bnouB8SwJzMSs2+1
8kyIycTnCvubPgfLiKaS8NZ3FWWyEPaDUDPInwVgtAg+kr7OH6DQvM8IO0eDXc4zuludvWRTUsY5
WEMwyZ4dx2JfqDmzGMDJqT9S88vNki/6hl6SPUwxoWW5YfAGta+5nb9Je20RH8yWd24d5Jt4Tq3I
ukti/uB2LN5roJ3jtBpVGJ0hQCcWUTk4fbSP1erLRe4x1VMVFr11ZHrnqygbEHkqDD9VPAZjrx7M
PmpuKKpOaqZcmzra0O25xG32mI7NA3TFdF3h4UzyKnQ2WAhSe5q7Kh2/bR1qYafZL/E43dY2Lw4t
ijZr7mkwHVNd+Ugj3GxmYZIdkB1JPFc5AnDV4DSK1LDTRMl8i9aqYRrXtrc735tYcUcz4dT6snjt
5yLN72zpnkrTDpd4CjNXPncRkU/V9JniiAm0dj4rqfGhTOJhAeVA+M/XqGr3ziLXvJzDkldvY6GB
bqrpH1l5FQxD8T4pQIo9OX1pfb3BrMDHh/eBQuUWBwbb0GAcYB7UpMFrT9AlDnOTH+KUAFuGxG3T
v9XCepRUAbLOtgWLeVHn+240fQMCCAKyXVk6QeLUdF2B+mxq9Mw5frhN3mg4d1Tjy4VFR3cU74iD
CHLoixV3wnOMOsJjMpy8iLjhP4ig0LsA9wpIEfuaHMzyq0aDqrTt2WglG6ua15tFInkpkDPXvfjo
dfMUWfMBIxBtlal6nggZoJDyGLtyLutV+p518T2bh0pBd2UVa3XjlkgQd9BJv6CevpmjRY6zxvmx
rtzQbqqLWBr0pFeSyHpFPBNH9Fjn/dXjmooBmoo0wNzGTI1AQhQn+sbCOBczou5BQPj6uMJGUoOR
rVMjPyHyTrRdt2kHztaJhYI6oQpiMPecG0957h49i/5Hzd0XetB9pWDLaqffDW5jv8m9pxYnHMTP
5S1xy5FfhXXcyFQ/I82MNzT53VXGbW85Mx9P7zAwUdYhZARGUqlnUX/P9MHsqglTIzF21eAqe3u4
F0tpHnA3JfQ4QFOAeTDl+o4M9503FX7hjtGh95JzBJONqrzYFkuEGjBNL+UYcTClmVOJFASpwtKr
WQz5DBzE7agaBy0ZW3+Jpo84T35VAvB8mpwIv8VoE9FUQW/gu3N7VGiengpGE8nebMS4I9cRBStE
0qzsiIuALuCbDZ86ZWCIrEJqWzx2PLejxiRqEPbzjFyri+r5RuFjpRfCxesr6Mlqlt85BLKZGiLP
qRw4eDIxV6rs3U5ieZhUAVrTW1Gvq3ZqylUf2Dsq4NSyb6Z8Z0zuZtEVIDpWSYPfOZZkTYoGEvgw
Wk+xxqssUXRr71XxKaLReIIsdqjaDgbxShbuZsSmi2PJQwZAYFvEaypp0W61YWQ+m+qcMRhRKoYZ
JhUnrQoj/LbT0/slA1GleGaPT4zmp0hHKvVYCQF9JiAGmn07tsOtdVmGT7UxTJ8sUZddbubYmECf
U+Y6kOP4OOsq/A5S1JCz8jLQklAdLwkTEIgM1NfBDrTvNeYwbfJpx75o7vVpQCfc513gWU7jG1H1
TED1tY3jx8YrrA20uhd89XSfYIOOLFqeJvRdantXVZiPKEtyJrRJerYhM27SuDDw7lj3TZe1B1Cs
lC35+NEm8WNvRxRDXcy6E9NXRRoWql334Ba9y2rgOQHYfwFyAZtQD3IBhN7qJGnYIYg7WbbtwqeT
OBcEKSbpiYZB6IxZdQjkOa3NMbHFXAc3rUfmVNxD+euBAzM5/o2msvQr1ip7IT9rFPY+Efh10+wF
PmVzNdFfai2XYV/F4VCsDOeyD5Ox9lNPfeaA26LzdvKjTk+EE0jxOdSKvqn1J8CrAqgVRZjllcZF
jZdfHW4ormujviXBdlsW4om0yW5rWGh5rbmgyJNNoJTRezMAi5EaXs7R8Ea6UsVOL3hYyCFmIMZn
uv0DarnvrJuPk1F+yR5ugo6baVEw3NjVZYlhOBPsIRD2MptfXqsuJ8jRqx4mhyel3mExYuWhq99a
kvPwL92RD25FC8PTCK9vLBoKcc5nAN0/viN0CCCFmwmVxCB5qWPcRe1MjICaEkVcFXtt6vaagzQy
V5BZ9GjR5sjv2oeIlk46sXA7GQWcijazBGutRM5DZ0QXjgW0/sH20MbMN2pmBKtK3et0Sa1JhK5H
PEzAHIJEUpPsXYdeeqcW7wk3zs0Y094XgJezo4K1JnyhZHLX3OtpqHkZh29zV+LEwZDxq5U9V2zx
ZnHctafpJk1in/6v3yiIAizbAZ9ijNd8rQ2MJeQ4c+7LF3ticpjkNmcuVXwvxUiZUlKl0O4ydrkK
+2mSL0wXw7IzglZ3joo3/F54SUbL/Hanog3UhkeRkBK49lLj3Yi6EF3GV6kFqBLvajjCvqY3Ps7R
G11dpfpRH5ajfddaK8gz9z10OY4dn0Xa/eqcPESB98wpz0RQCs1ncs4Kaom4pWrdqFrxOA79a4MP
fn2s1srPVW2eOLHueuMVSYvPxIJiazpq7K2pCcwhrU5xeQHv9urp81Wq9r0HJbWPdvYyvuq6Q7gH
mwfB01DOrSwKCO/knMLqg5+x0laVOJ4lTiZtbYUFixS0Uo7EOJZJmqLUISfAaFgq01J7cOflMe2q
V9wbPnn1weSMN6XdnAxZPwFm41UL+JRCvGzDgXlIO3kXSw6X9f0aFBq6IGT4lbcIZdXavov67pds
6GotGZYYAg9pHEmUoSYeLziHUu7x3GaIcFq2lpKdEd8z6n1gYdMs7uxieAEfx8vdsQPo97qNe6FH
0mrjzM7asDXgzDbVW2YZCLcycdd5d5X2f9k7k+XWkS3L/kpZzvEMcPSDnLAXSYmURElXnMCuOjj6
vv36XM6IsIh6lWVpNa9BNFeXIkEScBw/Z++1nYdqknc1DgwSg5GQU1MOlf0aYd90bH0fdDk6lc5c
lIl2GXO8tP7wGMd0qjCGM6yRdbxN0/h11MYvporLNMPQUbbh2UQSo3s5cIO0342tSspmbtBoFuJX
rAtlb50qEW7iTn6hQiSNoSo92mSv9J4lK2ENFFK0EBt0cXIeAsBKGtL9icD5fKRp3cc73Q+3+SB2
BbvkbIa/k9OHOofOuG45RzTsyJFlbKNY3nWxvIiYwlszN3M7bZOm3AWBtkELD1GMqUsJcrMcmSoZ
q8ALwkVqd88BTWBAaQuW3e1oFcxtfP0oimidRfmzOvFbLf5dpHQ9uKcVPZSEAmd6tapN91eayEOt
+Q8p8DICU14YtP8aEhRV9nhgh81yVekg7z17oU8/uYk7dcyax4lLfmHA8FoU/aAtByM/UHpgyLHu
hF5vs8bAhBJcBN2HkvqlyMTDGEUPeVz+Znz93ozeDpcms3GRbV2lEMpXOWNPS5shruUrjRUV9Jti
D351mfUyCe+lkfTdaUZ85a1zmRJnrWnizmmrV+aYhJku7C646nbwaM3NT1LJlxyFWGInj8yc7wbF
OZkYtKKv8POYyIKtVlQXEqtWDKk2kZ9+CJ05sGM+w+9bR3b3SRtmR9zKRKhwrelPddq8Y33faHl5
7GT8S5TD+9DCNAwtE+6Oi883O8+MYM2C2Xco6g2Qcd43XIrM30s3XnGPufOc8EXgX8M8sjI974tj
XVSDXMqm3hbZi84kzeH+WRnZOR4vzJe+g8kjCFk8NGlyxRi+CN14l8rwCNHwwXPQnGj5/Wxah9os
v6M+IYCrP9ha98vkonIcJlCTka0iZqaJ/pg20TvEs31aC/p5bHA7FhMusDfo7Ec7ikCkRYvSrRYg
Sgjw9HdmzzBFb4eTOZenQZAQP5t47w3az9wvvXDfBMmxM4YLzaXnmnvKYmYiUhgp8sKZMDJObVZP
ArPgfXF5ZuLckZwcPOX2oC3aZZjRinS69uAUavdV1+t0T6L5CSc6xFsb8YuPR3KpTpZAZOcgPBtB
vZGEM6DCLIG1BxqtkqZOUQPStIJRHWTmhHqi3BR1nS/Ck9XDFWpz+NNkr0JrcgvbXLRFtW718pS2
07pzn01Sue3JRJxAhz8Uv+wpN7fZSAsId5LrqG4MVltQcKe5t+7jSZzJBfwwR8judbmV2XwMmKKC
mXvIkuaaddETSm5fymBhuu7b5F0DkJqjPX4WWskkxRAPbZM8AX2Zx5fBqH4P3aavm+PQNL+kNb0D
aVvDRgAnwiWHpC+1mvZzEtG9RRecsci21HHfaoJyyqyLu7EVMKvDXeKiOw1bJhvoYtCXHwafXlzG
MDqB/yHnbZBQI7FirB2sHvNQZgt3dNwFmhux7ox8U1FmLQmsgs1KpLRrvDDduvdxgKIO2LPH2UVW
+mr1XPbDHPLs80Gn/VCazS43ak4/Gk+2dabm/Z74+8Dw1r4/bUbj5FQI29N6G5qP4wzAYqifHdve
+JQRTAdol8tlUeI7jMsNCb40qG0MuYb1o143mZxH3fTJtpf30qAvXAukOuoFM8t4djNyJJUfawy7
J1/me7Ydu0BGLyLDz98Xry4WnvneNjCHBaPFPkT229T2Dppk/qweNGbVW+eGbPeib9FI4AuZcylE
+ajYD3Jpwlot8mcPSYkFQTDJ4C42gTKq20/6PHMnJyqCDdyC3BI6wyMiaGd+NeduG9vNptSabRN5
S8eiKQJOFioDdxvyJmgwN4l2PxhZsQDyDYlt2NVuf/IxX5OWdxfgFARwdz+FAFxku41n88761Xc0
sadLP0erMZp2ntedrOg9VK3MofiOB++DbiuZssxApY7U0v2o/BdGNLswSL8Dy0OmG8TLyanuPL35
PQfOE9mN66EDY57TwenMJS8gFlqTgrdjiSyzZEsLb9lN7jVnmraymZCnabE3EoCIaLisNf46Qrlz
DIwuY9Vl3CJ97pENMIHKl5ZJB2DMxLtaMgmy+OVkFQTaDGCjhg3egzQB5LQiLQv0F8sjqol7e5K7
lnoCo84foUv/30Jxmcrv//yP31/cyv+yQ/wzHVagsXT/Ie5XJo0/haPKBfKf/3H/u57S3/nXf/NL
fwk/bYSaDP/QfVo6V5uOBeJP5afr/wvfgm36tq27Hqmpf/sm/H+53MlwVQgQUngqSLb9S/jp/osZ
EWoTXBO4bTBd/L8IPw3ezT/ikW5OBAe2E1YMneGEg4z0f/3TiZDrXVzjzCG9ZO5gmPZM6TqYXpOr
q1t+tsRCnqySVLHpKt9e9uOAGztxYctWTGsm54sdxdHKW/r+brz+x0f53/gkDN7lvx8cEjRUrgjE
TM+6BW79wybRpr5EagZ0S2u6vUDYtCDnIV/a3FOnFkC1ldWvE/RCKyOlLiMkoSSM5n/IG1Pfwr8f
BN4WpbC1HYpp8W/OktZu6NrBLNlNLVwIXMekoJUDnrCSD8UNLiVdtSw0H4La+f6IcfCu7d5ExP2m
JxwiXduF5RvPhYukPm6tpe7RJCr19Jq2V3K1A7aKHLMmvf8x+8q2/89DN6iasR+S+8uZ5ov//cvt
usnDU+W2O5u4wcDv3nrwOGthMpcKWE7j0cF3nEU0rmJ9Feps2hQs35nfI5132WrpmcWVZVN91nPS
E9cTY8Fw8FTyejtQp55CBrz0hn4ZhaxxAjjgYoN3PiRzF2ctiRy8TCujR1JgBihVtKDGKtmGOj6+
rBP4Qysv2kVeTreTvTeAyGzsxFo3Y7TvRcxeJCUNxWNHbJm4Fiwj2TizxSSGZAkwsC37S4C0Ouxr
hA5entyPUc3kDhovehzacP20gWQeL+sp6FehzUoN3jRExaaNYQnljcekGdtjkUOES2yUzhFdFboC
fG8oaca0vLroidvRrohpzeDwYdRtZ5tMQ3/YO52kELXVJ6keXTvZAhVH6aOmaGfyO2MtJBCohODR
WPRkEVFB34DSq+n+SjaOtzbTXxBBo52UrO3YvDEviPAHuBoE2qzPFgzk5Ba04jUcrF+FB12zUid4
wNB7gRwdgDNCFO4D5XWICj675AB79DPVaTSYsYdgVQsRgtgnfp3NgmWr+NtqWLnZRMciytGOwXOI
4lerU9t7V9tRbHFVFebRjZHdgSI8V46k19bQ3fWYE+c+Ae6Bz0CuuWKLN6V3Qs22qKqGhPfh1nr3
lnZJCZuAhwAKw5jNxVpP24rn9TBwBKiFblep1hMbQhOk8XgRLofQsy+VxTzHc4e3xomvAN0eypyc
Jj+51jpEuwpgZ5D5l840qPupdUoXKUCNpx7y1G7iSfBpUlz1DkD1mA21Gb+NdnK9/U2mVH39MGxG
23qeKtUSwfhDi6pcNskMIdTrFj1N3UXoAK/Oh+YFBe6A0tR6VVU4IUPpps/7XWLlCKaSfNlWioVR
cllXs/xxy/A4xukLUeFAu2z2JB2hPpgv00VBykqCxJQ8jWbhtqd0AJtWuywedaQxz5fVQwAudJkj
FB4QgK5aKzSJXdTpf7P5HgqDZRlb6O0doA1FUZVPz9Yw9svQ50yFEMOF2UfnRH3vVNk/g9PDeyPI
LR4uw5zRmzUQ1Yd8dQXN9rnJt0bJslRrVNLI3CUxZSQHuXewRBjWOfUmN9lReGZ5ZlYKGsv16JpC
PIx4hsljs2nh5OwKdWJAJl37M90LqIc9kqIiXdnD/B7300BDW+SAh/sTsACEDSOPp/s4AXcXro2V
vFLWaW06KTUEwk17D6jiQxiCoRSgvU2YFS81SltWju+wg1/yh9RuGF7zyUYAqdmwyElPNPUCMGrg
8u5Mzt7Iz4dVHmUveGGRaNJAWWf5tKs1BKFV4/OVeshPbss4hjNlvBMJND26l+1QHAlhR5vXcyrx
Nbu00he3xQ80Rb9EinoKtVdL9z4JFOMKBH5eV/1S1pRxLblrfvfaETLFlQLF//bdlB3nR+Gn12nW
A0J7tgWUHYhneNQ7LpIhQgCOOjddSAelnFEa97phfdRofJZJOom1x7UDzANI5cjlHJ96F81S3HL7
tRIu7ds30rUszMMgEeVq3/Yon+qRNWJCPeZZHDVQaurKnWeU3TINeXd5MC9z/PCsbjy7HBKGWsFK
5nxHBUT6orydpnSUnJYPpSwya+ECnC1e5kF+WTTCif68GmZVrm8vRJXCFT3u7c4UYObraJvq0Wvj
VScz5vZyO024Nwh8iuHTLJoIzRWXRt/YEAN/x4PcF1X463aKzAOrWaqHP03B+CmlDo9Q63hGzyYy
epIDR+iW+dVPa2C+RvIjdG5AJbDCRRfjoTDoTLKBS09kbtKhiejIhGD42eOlCwAQHO8qKfxTkPTA
WAjPYky68tW9QsumVWuIzxBXDNMpunfq3DeDjIXASgveAx8owW8KodoNi8F6a1I8bu0Y3N1OTLoM
nGlh8oPuR19pTGEnE75/MTcfbRQAvBM1De/u+XYWmejWV1Y4g2ZOTnXtQZ7jLqELvs5KwdCaBKEF
0orjJNixdJUkpBEbhNfNyEpqzm14oxmCtuIqUuwGY5hs6t55V2ECvmBRydQSXdTzKsscg64TiUeV
7XEM/F2ZoYsIq0+iL32McAjLsbkH+6FaQ7jmi8Wkr/t8plqrnqhnrJVHr4565Ul1DLrklJn5teS2
ihRooicfXDDywH7KGDoTwNBzb2BJ1ol8ZpHnevf7atOmMxrfkPtOXMUrQ4OHbOXlMorjL+iKnMRl
9dLw2QYkhIIYScp1ZfPHVoTHglufIwGXWom51Ed0lhEjlNsd27BY7DpffqNW3TCTUHvNKGbKZ26s
wCY6IiMm0MuutzpAGznvR53bJN/JYs4E633+MIWkXqNKpIgZ31owL4CFTS54IpmTsnsvLfec2drS
LtrjpHiYBqvLHCc/+XgRRUEntgqupNGyJrqlKp2PPcP/NbdaJtDONkOkt+hKFjIxZ3e5Pi0lVctK
fWamHv7ugaTc3ogGlrlCTphq3IWQgKOFq73PYkmYR4dJhU+XUTlrkhBbl9VmUTZ8uH+UIEaEVKbK
6P2xjkFjoNTyapwAjr9241Np0gYX5kZKLvNwqJ77dn71nf3IBY2s7sFM8nVUEqxn6e4NaEd171c7
C29BQytzVdecSF2grWk/wExL7mvzYaq0LzYlPVcnl0oXtAkmBXEAB8Y1aI3guskGKdWyakhusUnJ
p1MX5dUPWe0qk18UD07DjMeU5Naqz6Lp9GQFYJDFx2CDDX1zERIdTFnFIcTjXtJnX94uWUGDLIxt
ROMJ17IW8mSWO32Fng7F1WIhZZSLjZnGD00Q7du3EszM3bgj1MQjMVKVujiVsSHByBvXoaW9FkRH
uh63VoZbA/R/LaPY+GG/sUFmL1c1t+ApF7/aeudOM9GYbvjYSIYaVMrTdlZ1/Gg1m6xNL6WWzhtz
4k3mRbiTOI4awaqsIS0keKTYtJO18zM+z0RNEvsJkkychKfCQRooMk6YvMk+m657EhWkqCriMjfJ
+4bf+6ZRbpBj+CA6+r6sQ0CLDpGnZJ5jR+zI8IpqyVlU/U+QcunMEEUW5tgduAQRsIgWHh79yyCV
PyRZsVHpEYyCDXP0gawMJzt3NZHjcX4utY90RB8pAv9UxLf7aHFuiXLbuR6niEP/FKbHKi+4D2k1
I7BYasu40AVKS+swQYjTQV5vQoNztTEzJOEFJWJSXG+nn99bAErghBf9GlX/72wO11yUjL240m/1
XDHSolRlUCTeUxQYy9tiHBve5VaD3BbxuOHmasBTDEwM0V1CZ1RP6qsIoYHyVXZd8+LXjMFJKPMY
1XuXMovOY95cYyZajtj27vgwyhezNFbhTJnhh9ydMz0n/7pJPm+1r+u0gLwABXmmdkB+zgwIM/yO
9aBcQD75QWLI1U3BTU7Bu8/2hnhISkhAtPuoi34iI7lKJQDEUf9IvN1yiPGCWHtjqs/eHGyKbuL+
57HTjuMGG1mCkUKVqLNa/uck2YUVycvcj6g28IuPrvEe9CwBNdmbsrGvaNFx/E3Oc+onj3nMZ91H
6dVtkFw49dLEl2I1xlIfvEsX+QxxTNZIBfSf7Ovt7jhrbFyF0z1kQ7SvKMHZUEQt04ozBP1r1FDV
MGT5okBZAf6ixMmYQmCUur33cZDAzftzr+oGEoyoPxsuqiL+oUpkG8J9z7YQK068ITytPCYpjnQ+
KAKqYw08Be6Hvggj8nvyb1SbrMSFc8hTcSY+Uku+b+e+q/hBUQA45vaINFpZ1MpoY6li8q55ziqG
pbm6vyQzRUv0S9ULtDkuqcemu4+oh8kvxi7GZwMO8T6i14sAov8o2mtSccO8fc2zfEy6CdM27G4G
jfIcGt5Os7AISNaeqsuvouFYa0FGhEkuVBPhbS2bT7hvxhQZLNbxj9oiAcpUC9rzMLPa3c5jdR+u
LGunTxwW5rcVmWDnfvCg0z9O+ojTLaZEmkT3Tal5tRynQyhlbkiS+GGAGyz6flpPtdrnDhKwe9jj
rYSwHGnjEx4F625oj4yEovuyTA5ayRdhwWKoSBjeaVr1bkb2S6t7v6XvP7hpcU4dri9McqjdnfQr
t91+C6gp2ZwSnSWm6i+R0vElcui3gL/U5k9Xu5SoUNKdYYnUSmDsZ7qNdIQA0QX8B8f3UYupolL1
AIyG7Xphj93SMkhoUpvOItw4mfQp8ygIDUCBgM1/kTpx7MyyX3kapYVwgheHG+TCd7WR/Rc3SZQ3
at4DusAiaQLNx7aMjGNXEheiB3StK0PzdzI0T3nq//SBO+H9h5fNiGpDW7lASBn0XDVdGGxGGI7L
scuP3KyPoUcl1szpnQghffkILIjTRQAW5ePEJzOh+ONLUue56/bEF6kJvwPUz8vaZy5Ggs1UFGvr
loSSjmlBSEzB2ESnpcufZ5dJHwJ03kfagyGN6/1wzlNZkPOCi2jja86DE5UFY6m//lWq1FY9H2nZ
D2I2FmWIw46lgR8O4dLKCIsrIrKfrap/MdVL3w4iEBQru1r97u2H2HNRn6ElWIuxLkk6jMALhQ6h
R12/v2n8XQVyCk3UN8k8BdRuKvvy9i/dwBmaehLh9V8/+uMhHgMlZC4q1+32V+S98Ys6vgQtpG2f
VOM/n+b2kL8f/PeT9Sqy8hYMd/vZ7Y+3//v7Z/7tmf/+4d+P+b/+7N+eNcpyOlV0av58e9ntTfY2
MvnF369zO7wGbOCqbSFB3v7i9i+gpHt8jAVdQ0IPDrcnT1ofNvftAG7/SvyvAo/DnVlgWTP0YiFN
R0uQWWZWvDZqM5/RaJIYYvYDYMBE5dHe/owK/rErvWpzy3L0g0Zsh3TcVi3ZuLq8di2sJz5L4jM6
THX4vBD5SVTinWsVOS2D1tlz3MRXqh/e/lVVqVyZYUyiUojImy5YyC4ugV/cIB4P09jb3/6P5dTd
R6W+ZLxl7MgEO7cArTfFFIq9VpdiL2nI7IOpfxTQzzaaww6zqavPhNK3DNhw3IW9z8CwY/eFAtsx
EKkbKWMWgqy2XLfKm8JWJNMwWgROviv8noGROW+dPMF2iX524frWS6o5/ldHptJk7mtEzUDL0DCH
Qa+kItnaduCzWHF03xds5e98e0acphNFXYkexQ3oCwHgG7MtGhz5YDcQ2GWumdyjxZ5r1eSijygg
GnadvX2Jk/4R+j0ktiZ/0MgHWua1/xDoxdqNXoji2w9pi8wt6NCQD1iRsUoFO/y/DGHlfeIMxwhL
/Cp1nU+msWoAh1LKA9QOmpktDf5+kYT5srNn6vAgPI169Gh24RmVbYPQs9vNnXjuMBkchjQiwQfL
0cY0vW8xWZ8eSFWStJly90P25Tcdo52q/SRooh97IqMJeqBCBHodtWc77h6aEndTkY3HUKKSVoCD
sbKHVdlZ3h1jgvu8HVaQKdmUmsOIcuqL/HUMng22L9MKNHZ37rqSHLLDCQEBDbuSkTI7HRCrkb1a
o9k6jRkBRJxALj0zd5fVOCnxfiS7DH8mMt0czSgqHXgBeO5q+TRmjkPRkqDCsWt04imK8dDqQIs1
6FEG79lumdP72fRLSBA0eW+WzAkQ3nnkNM0+OPshtOj5ZtNDj89g58ZTsxoqY1N12CItfLi2F75X
FQEPVtMfSG4vlgWj5rse7VFTAm2iewsJob8aSIvowJDw4j8LEpAXA/WxGHqDvu1wLFvTA3zm6fhC
q11petkiQw4K/LH94gjYrxionhKzPJB6iB4RQXMVBUhRB4lyZtpautyjKPNWoaxbDgOYcJTczWHU
XnB2Fw8krRyJ382Dkgo/KX7Tj0Oaqsbiemvf+ZW7MpUvpGvKT7aGOzxwV4tb4xYXyiWvEKMB+S/Z
xtBDjGteqorWtFPlRobGQeqe99DTu+YEksj09IqPkKBWvd/ZzrxyB6jddqPE/bZx9WwcN3VonfQh
2OQNDBqjQQPdmsOr08ozbYQXB9F/Z7JYOLI6F45/T0zyJQhoidRK8WKQsK7BEiU04IONKy0VB3qR
VrwZspNL3CLnshnpZRmEHFhlvyyi3rvL/eojHQh7G3y5mCeyS2ihPrjYbpfJAAGqrVHdheMdO5UP
WkMfpAjc9waJMqnDyZA/OA+WjDs0d8xJjCHiZgwJsQmOWlqwzkTjIh+1xyZLfhtdSUO2CTltUQA4
pL6RroSrl3ZV6OCLy+HZow/ud3Xlvk0jMARhexvVncuduUFfXH1ncO97teedxXRMcroIGQHtgY8/
KiZMfcXs9ozeA4J/Z26Imri0ZUZgJIlEU6d6j75xQmR6P8VDt59ZuDHtkc/jz1yoabCwY+I48FHM
QYkCZJijNaKMpZKIkxnT3Em7QSug60dgH/JeDBNOXi26a7PkPLQJynzMNuvCkfXh0ewt+xmxMWIS
p98wXj7rLTz6LsRs3k7Oq23ZL1jgvIDdS9H0UErLZSuG12nyz1RyOGccGIO2PUEaAmbd/A4Y1mfx
pSqsLUvdJSLorZ8VTit4cxnuLV1bvLU9/d7K3rWOuff7Yp+JcWn2GrY9ChLMoMkqNKvnEqNhySgo
mHZtVGwYnjLhYI+o6CAyQqpc9hc4cSQdujAy2OIk3MQ8e0QjIz+Bsa+joHiAbk3XaiKka0HqIeAl
I10lKk7eS7dDRa1idZ+xHOlNoArHCe4fu8r+AAfANIwOI611JiXaqiXcsQwe5kYQ2VYisDWYp4sT
sy0HbOxd0GcfPhNCW53SgJU35NZo8tgWaLUaCPxhwF06O7YlqSbNuxGAPYCUEZUgGy3zXlbJZSIT
CAgWOo8ekrD4kIIyWFT1DrrD6xCKR9epNvAU0fqEE20tu1pYBmV5IyNI+tUhiUPmAN3O6kFh8Zln
dbGLZvHLGMuzkYZHEQ3EKNE/sF0a7XMB/NZqV1GaEYiXHuuw37t4FYZ4GcZJtUC/i4pZ0qayYsw1
qftksufCEdWd0xnljsQqUdeveA0OGf2I3LJe1Vejnipyh13FyubRGRP1fez9stB9s2MvF1Hdvwee
8zlW7qVZWT5C73F0X1K+jm4s3yeuoWFGeG682IH8sBt8GF64ClKbiRf2BnIl78LZ2ZdatvcNWKlJ
qhg6wz09+IUF79KjBd6NBCGM13ECg0PSy0IRQBMZIuwIf9NPeZqepjBlz6jjG6bjaQUwxdI+3MoZ
WnbGhIJlqUVhWLFVPcyIdlcDHzyK4lcnch8bL/udz+G+Lc4eTZ20qe/suLpqcQdVWGq/G1ayNqaz
ZHmZtZoNyM5M7u9NeDv1fTuK46AROF7HiFuNCoSXPX3TE3ujVFlVZflZRwcv5jTMuV2phPO7qcCM
ZmWHkUTnMVXJXs1hnqtg4xhINADeP040ONzBxlfWYmKsLRNmQlzhggLsMuX6smMrSVM0OwYuWGHy
eg4O7TXDxxXAxTxYhzb23HUOHX/knjSRn7Wyo+BajdV3CUHCaRsfAQ7AOt1YV5lmH8ZJ38UlfPQi
R03uaOWq9caPJqk+nIa7PlE/4JgTRqw2TeXymBnjWlGCPDmtZOEex2b4IQUq2+ZEtzc2STZBjnY4
scP3QeNcIzuAwSrlAabM9aD1UMc8/F16R0ZW58oGLBO5QW78YsIawfslkHlBm01kjt57ZEuV1Uic
BhNOOWamRaw90eF+dDSiERXoycaCjeuFhDNrGvZGbDxNFEmq85KQSWfQUGY7KN1lQazhLtb0Qzwm
1pbV79MwglfypyNcqv17l5vhhv4SdrmxuxYMUOXIVxqdidh6J+txgEbPPb2c+qMFRcPWuGNbFnrF
4q0XnCNDnL11Po3TBPvPhjwUJJq027i53osJ9kUwdO+TlJtOx5HnYm1ezggflnmkvYSpIrEheNf6
6d6J5EtG2Ksr4I+QW1Bjs+0OsbC3g6MAEQJoDX0TlD2g2NGSMi1DWTz3P75PX4UMi8FcFJ68VLZ/
BhD+gr4K+vaHNSsTjHnvuHSlpoy9MLjhx3iEEkcioCXK9747Ge3S9oyPambyyj+Kn0i9jgUT9CDI
Rcfun0G2tjcGI0DhBTNeumIK6JjZ8ABNa6EPyVr9mqI3ij//jvSCpUV5X0NA4i7H8Dkj1571m5dw
eHoPOI5CM1YQHnv5u+5Jl/jzV4UsWY0Qi6iH4ERQHEn1cooZqZ5CUR4VHHJyu/XE01HJqz8KM1+Z
0cs8n9XzhuAeBf9VDw54jU56LniVhJWQoyIp9XWGURglF1jHNZ6qkt6Zj0rV4IZUwjUkGGVjwjm8
/b/6O/4p/Xrhc+aYQARuP6dINeAZ1TENC/0D4RhERVwWt/+WjHfZVSDH2dZKDgx/Ed4//WsNSq+7
Uf+vLkef1yIaB2B2QyjDxmoOwjqxDi0NOnaY7n7UgeUK/VjyDHE0PJYwIU3YkIBX0O0eoD8ve8iR
JQRJbdyW8CTVI9TrlWAmJLxJday2AlCCV7uaECnVi5cQKkv1Bhhcm5ArmSWPcCzV06njUi+rqbcD
R+f23nkOmEkhuy3124AvTlAkyKygY8JDa+iZ6uNRb099hH+9VZ+jEoS2YUzm7GIzAZpRYRmB9axZ
vwFccrb9SXmcXBVTA+Oafwrm/ZjvdbYt5BjsFXKxgcGoHq4IjwoOqaCPiu7oQW806GPRoagkZG1+
FPLXhdIf8pBS0d87dig4sC0j/VRPpTiSGeFa6HuBC9QfQwGdi99Rj/GLh3Q+qUco8mRefMuHvw4q
VPhJjiAkRlW9FC9xP0ABy9k8x41xezn1dM7Q7Xgak/gRtihP/kwIG0acLsZUVhyz+pdeMMTy8vw8
ChqLdTjvoevXqxzLUU7o1qoXTDpCM/pxKbZNrqp40GAZaw4a11DXuN1P59sAH+/sD7fbizZyumZ2
tYFYcQlj4R/0TN91TMwFMZQk38BqaOlF6+SpsYS3pNAF4xY5wk/pN7txZJo9FzhX8gT45mBXsCcM
5CHxEaJ4TEOPm414ZLfwkfVjxsDdPd1kEBDuCUbLYOuxKerUUMSqLlbRAP3M3GZVN2jbI6vJ7/J5
J0Um74DBPxd9fglmD7UOmV0VNQ7thnTfFP2j+ifzK7EGZ0czlPKwQTQkYrIg+w3AJCZY3ESWg5Q/
etAXm8j91PwWc6s9vbVB3TOpoUWtR3S+Zyo2kqgFCCT3BecMqasu6s+qXpLWeTdI7hDldbLb5ySk
HpptmuyOYNoEBpsOe882Tr9zR/JPwbbUWFVJLiVjIFs6JbWnF+qXW7vbs+im35JctFWdZVDE+DoN
NYGhYZcua4t5TGTuAIREO78m+5ceK6c3TeEpm85tl6C0TYv7MKWwdUbbVvpuPGh58mnV2KqKkN2j
GDj+/LvwCoa1ZvqOfgIkSUvFxHD/bqgN+LIMkESkvCDBumrJvQSfdRzgwQG7JdXGtDazQSu19ToM
gp3+XJJFv2KYdg0KCEmEpXpgXuE9hEG0q0z2OrfhJLXzjrgYBiDACJYCXR+BXeZ2DlomsVjWQECY
C2ztW5Ow8Y0Y+4NeptZdWeuH2qcZMQ0RWd5qmGmL4nhr4ad3WcFh3pRXBVKxhV4O6P8gtRIitdAD
etnEy6ZLLAwl7JvnMKBIvZ3onivHVZeD4kV5vLbGoNtk7GQmtyd7pmHoR4ZBQ4XF3LlTp3ypgUzH
akoaDOiXyQZzpfGtkjuKu5y6UfO8XW5Pw71LtcRYxT6R+OkX2isuzM/Im411RLzp7aWrEf2FQ3TF
ehS5XPZWmN/p1Nd2XqGghWsXj9jXvtgKqn2lok5wsSJzU3KwPL+P52hYNaF3AN+IskJ3XtPRq5cl
XjbMczasWOqWOTrhC5u20cRvusS92ToVFYqwi6mUGQNrdBxt2lEzbkoGUieqS4YxdSUHbNFiCvam
JfDH9Xdpx3cbvdmk2uNm8MHn1fMGulOO7/2TirNYT8jmt2gaDm0DH3oUv3SD4YQc0iP7QHs5jYqb
MuRnUxafzLslGmnhr6VV7rugOneNPBpO/OOl975PaVSltUUCOF1ndS0EHee2lo0vaF26ZemwBhgE
TGPVpizTiXYxQEXSJxwl6q0stxeOkvT9MU5VA8WbSiorOB6KvGUzR1dnMO8N6n2X+N51O1AetTHV
YMOpRNtG+lLHnElpZMG2XDKCOsRk0XVevFTjotvQoE6Zy1F+XInmZfirlAvqT7pVnEk7eCK1d8uw
h8ENF3BX4gjozFc7ZgOXE3zLyDHpi2PvVNjQx40eO8x8hi7ZBASczYSA4WDYJMF51DsauGQ1w7qg
e2BSlakXIY2N3qrxBnvyShLQcyLRASmVF7cOqkeGZXOLXy7iAs4cTrPUSzdBpn+r+dlNmDP3rMO8
6ME20U3QK74Pp4A5LXs0SybEJxzZe9BFUvtcUH8GklbvUMXJVWBbMUvOhdyXwF3QxTcMtQUcGxJz
oOmLcS3bDiG5Ik635Kgfm5YdqD6+Aet/l6oNZPcoeSBn1uTroZFBhHIxZnpEOe+wHsuRPYmZwPeC
zOeECCv9MPpCIEZKZmxg+KBFpsFtWVKBeyunJhihS0HqVCScZJq3KW1xtJL+aWb0TeuQE8TpeROR
+pKsAM05cVjrQvGRiP99LhsfdXoHq6boxoVjoPQoYju98x3rZBb2NXbEZ9k1H3rMDNmcqQFyvUUA
z1fgg6+qwqXhun+MGav/Yu88luNoziz6LrMvRXmzmE17B++xqQAIorz3+fRzMiGNJGpCE7OfhSj+
INlodHdlfebec4v4FIcYMOJhnDZoejC/ZC0kal/qtOSaaWjpHuzB33nspAqWc23UPWdzgJOAV671
2Gl7PS5Z//FHPDV1H2X9rU13SXUs7eGc5VIXK1d+eeJeCdM46VLW2UmlZxZ7G4hzzE3qEUFN1yIa
icp3ubFz5ZJ9ZnmzXZbkWy4FXb9+xvr5kBkBwxr6jXHh08sgOFkntXvH5+a+bDWw2HiG1e5sQCVS
V8FrO4nXaeYAqlJ2n00QcwgbED7HPP2JQ/inNIR/pM9bCM7/EDQbruHSmOCg8S105/+sCm5NLjQ0
sP0hrNFQLINairL59X1oTNxBHwTi0EPRMUa0ia9ORQCHjEs9HXiR8O3/SAP1noNv5sYutUoNNBpY
ZtWtJlf4kA4Y2gbeUf2XE87y456/85o0JwLHIeL27hWwcXk3OaX5QP82so4M5AKvGZoTDei9kHHo
/15O7vyrnPznx7Y8x+BnD+QL8w9ycmRcVVGnTX+gTTvkHByzMK4CD/Goxq15Jdor8hqrBXigaTjO
qvENYoUNqbmoUi4IOjlUAZQrFfq7Rcp8CHLhiMvSb4qQj6aTBZgIPv2GXK3R3w0Or566izJgWxMq
dx5zbmtmXDyMbciFgAQZWPu3LJti+TnNpBR5tng/frT2UuBQloyCYJbcUmW9TS0ntjzhoCXSEsUj
ZpSGnFTArr+bhFhMLbf/lxfN+hcutG64/KCm5fpOwHL3jxfNJ3nAGzWMSsA4EMDV4SPG/wMpPZxl
cpc7tw+9yVpMiSmVPIKty7GyGcfJWwsNy8WrApczSHsaS+06asydEscoWZMQHB6eS4yokeTnrO94
5Vw+QrEe3zEmfftRs9nW02iyxxW0SFLcEE3JQWTtXT/O3FTxtFa7KGYoLa/Af/+Z8f71MwOcG9Wu
/PExGPxpQYgGjIhBEoGDJGRpl+QbLfRJdISCxyw3Yr81Jii3OSt0E3w1iLGzEulpFm9lgp1tn0o1
ebhgFK/FxWq8LYffQbgcdcV47GoklqpgmJvlbkZpUMmbSmQX74vPK4Or87HMC76hwbgFDQTnj3YO
i4kdUYAXShauThojmaOtyGssnsXUbSevOs2Rj5IqnVF4wB4FQXZIxaJ0SOlkNyenq4+uT/yzK+9t
Nu6wvZPYx0oKsfxorNdGzhrIYnyU0ILvgxb1Z/auh2iPouUpQ5ogvA62kry7sq6qKchJ2VGFspkG
G3TcDMBsEqYdbfPv3xFT9/71ACMvGdOKRdy35Xr6H+kZzqBZdb5M7SGtCk5IitV97xOYbBJ3VJSA
K4SLT7H3uJU2w8l1G3PTjvE39+R6QNhs9sBUpaauljqrsinPROVe+bCU11rFP9KS8qU1pX2S/dXP
odQZR9sdVt3YpFvNMD9A9H15SfSO9mw3dcmjSaglqbuoPbQHBh/cUFvoS1JVlrWuTmKFR/TP8C6K
ut4uTcj74b41Usdph8yGAD4n2xgib+FpT/AMcTnXw3QTeBicRX/Wmh7GG35ovy0dgsEm50z+KVBp
qzi0rEliHhom2nwKg7HlKyU4zAlfY9HcdMzqDtacZxRenRFSxJDXNqCd3dQT48ZcL7YcbZg3qnep
wfcAR8w5B55Uhik5m9WjQHfg2iCIbXNqJFmkuW3+nQfRrvc5mxxiJX+UVOrPTQo5q9Xu9DH6LgtS
zVKSEMzuSxWUBH/fuhobzLYcwG3JK0MKt1py2kXYXmRfHMGY9KBqBFX4xEn5LltTumhrvcjZEESm
1ylwXkPc9pkzIOkdgePBE9ozhrw0goor0KgRBC7uSFRvUhhExb+2tZgyzcm+YSPeNUVxNvXYpUlE
Q59YVOEi+ILG8Ry1+UEpVfv4o4qGT82UjxXTQwQ2Tj0sEU4BcreytS2mZcT2YDVX+lDBt6UTTZqS
wDrvMdNkeDAiKFlxdjnJkKq3RFR+8XP8ghEcIv1H3zbIvqMcuej0YqCPbBtCRCvm8N6jgslIAZ0N
zneV6UwPS56u2QEIZfeE9t6uHwcDPX/TkQ8nW2Eq2W2HMHLXDdadH1avMJqwHAiKFB2nd9KYr+oC
j1uYM04538XpiAKgjjDANOZtnQKZrVp6/I7BQ8RGL/HbFz+abh1L47Ch7wGPApaCntzXWkq5gvLP
CGiLDE+/n5vqvk6q20X6JnoJmqY9Djpu/nqYT5sEQ7vG8Jz8HQOUMNEaqu3uNQYno8EoQFDeG1L+
WGn8w3Q+xsl0GaIPJv2apj62cXw2jJa7Bzuj3PLPtYvCP+2t5NzyItuiRiQB8hm7+rbxMbJlE4tr
NuNPxIoZZxCRjgMQfpqyhAST6bgs/nSozIBBD8ZVjLljuNNJuhcFQIOqHLmf6IGzt0V869BbHrXM
zTd1qLMA9CcyM8Wnky3mQyaYJWcjgW54wQQmlt6TuByOo7bQMQYwcUrQe+pxsWk9YHh1T3Zz0ifQ
9mNYwpNpjVs6dH8DworVer53e81h/T8UmyqY5ZS0p1O1Wdz1NfBORJrlwetgxkl1EjQFsPXY0Z1u
OztxeEJVdrKyutllWnkSInE37axbq1kjA4+p+T4eNYQsZXks+sU8iUBcxaUNdk+Yt9pg1DxcTVIz
NDVhk6Rqpa/10jTcvJuIKJ/uezb5qqMxYyCKwDohSbNOntf99XesDQkxLE6aqd8JwzV3yNcOtW6Z
m9i1Ht0ASnzQP09N4jJfQooyEd9cUMHzWyja+dAn+yomnrBHZ3w2vfaM5GGGyyi0c0J28akV3+o/
OvkV9TscdSxBW8IRs3JJt9zHoWBY/pVAvH6wbS84h4NI935pvSRNQPZqRCaoJQoQMWRd26xUyGKs
rgb6HxB94jryJCEAvhLOkQG5ed4U51wj57sak3rNGNE5x6N5i4jO2atnqZ6FBfAOVUb3XYVoWMKq
hA0VJKxU/MVYh7Sh62qynH3hj3szgsEhQzFhL2Tw/tNg7SR8O71KzqWu94c6Z3BusDzcWgY63g6F
4NkvnhuiIy3TiY6Z17rnWhYhoVGhp5u7eY/Z7M6O+v4wOf7eMyRahrqTRcv8jEl4J5IFyp35ZU1p
tk0HE0JHA6Zjjo1fDeL0XTFXwzmuZ/CJfhHtKlemC4zGkRxjljlMCc+TCdQ1jVgbchY/hJH/nCUj
bJtQR85CZNxYuCQI00NaVnqeljunX67LjsuFhMZbU5IjmJigH9S69DA/RKUwiCk9CZ7AIABIFWlo
7BE5jfvOyE/RsPR7vXDpkptGdCdH8zomGdZqFCxR1uli3JYonE4I7FMAVCHaY5wLzAiNrD/RFmaY
TIg2LHhLzJTIZvkYEVLew4QtY216UDnyJL5OUIhvTOlRoRlLyNpkGdcRCy8VwFmHE6WqCDqMNbh3
XcRY3YsPysJVEVUNnHT8jlz0OkjFLurUKqU3A3n1F7jSJ7sQT6q6KEaYVezJ9pPJOi/qu9eReMid
z7oPJXf+7i8cU2IGoi79DE7FoD21cbmHWyWNzuc52ccYqhan2k1EKS/wOJU8uzRzF644utuZIX5l
YlqbXO0afdROPUslmJYjIhEWt3O8QdRI0JhxbdjQelmqrMUQsP7qHlWd1C7cPqao2McpcqucHKy1
NtCdMaYxGHivnVLcydun0pBjfkHV33L281NACUzvBZD+TdFl75OUBuvIzinT20fRFO9SDyvV566F
Ah1jE6vEmTSv+j3BBBlWAgIqU/MpWjbc9SmlXR6pnpDmVPkFHiCuLEyIFkSSdU0mUpOfUuaKq2Hg
+/RInzNiuFba0NBa8RVlkhFRra/elbZ/BK2WeMnOy5kRFNm0N4bpUfTJeCyLLFsBi7tq86naEVyh
PFtKIDy32AhanV50RGe/9RqcZQgpv606QlPSMecsLPrbZhaAgVyAsj3O17SSHtTAPMxac93qwWPk
CHaV5i3dLd4Qd3p0UO4WefItmpxrlRXUoD1mMxMH18U70C7vI3jiVa83W3NpbhvPPpSLi9HEOagG
2pNq46HzblBL3EzwmnZjh4qr99pjrqZp0g8YaMc2bG+JlqYSjRYsES7T1erUBfVG5NYDoRyo5qS7
RkuZx+hNcJ7igaLFujgmuik6/bHD+cL/J9BgNwvZFSsWoetUb7JdEzJFM+eTRVI9CxlcVFH4eySQ
Y6U+ESImuVUtGVKzvqaInlZq2DKH9CfemL94ATCGpH3FmnaM2K/gK85gOaZwVlOedHcsBuQq9kz1
VEbURS6GAWsQUMyL4r3TtF2Xay/qG0QOSUJSrQxHu19Bi3iUph2b84HTtnmRtaeaH4Q2lUhDDoGs
z7umfchYXWOSofYtGNqkKW09CNFL0kLv8CfvPl+s60brrxIPFXTYonTu2uBRjxJEtexv3YCXLtBr
jDPptSOpS/Kp6bD3J4CL62h+0Q300CbBQKyDeXsiJzHRIfAXDabPa33xvhhuoeefpAmsqOQ75P72
RwDCo5sEl15aURNpRQp1skM1mz2dahE1HiIgqcAfoy8tuqrwnDOtftKt8LvWRIZuMttX2HfAUlXU
5JO4nUqea7ikAJphqAIFr25y9q2cPlhd5nybaNGnUfIayiqVG/bWhVQhpub9UC3Bm14U34aJWUBe
t70R37mwJMe+/i2TRw05ACmY/OLr1Y/Z0n6NTE4t+RyBojzWHmDGNBA9TxGcdFrSfRSiCk+irY+F
ZSIXc22dRoN4Vi6dILSdjaZNm3i0MDcOjb13gGDjYkm/1UTER+kQaYSoeAwCNzZLd/VlAnRX4QiY
K/M//Dm4Zga1lfVSDL5bH/1Qaq14BaTbr4reS/KRtwJMH0O9cyYb9p+zLOKNBvb5HszZB8i+3yV5
r0yjSRN2IcGFsNygsOyWmE4ekTjHYYdvYmEbak0U1da+rgYaHOm56zQkjWPj7aRpRfbjsiVxFtpr
ajK+SRavG/QzKoxb+etT6yPJFgyD0uGh+qM65q4dxTXmGSLhvDEgZo6PknJgGPJDBWbmiaCmQ4md
Wg3g1NzalFWz12FK6SfcNwAV0JVGWH4p/Ao5Z7anMgPHMuD8Ya81zAY2+wwqnfwoKn+Ojs9xFaL+
MrwRKa3sOmxyv5JuN+nH1nWoe6nsRwOml4+mI7geRL8vKkBIBtqTY9LBxuxcny1Okp+SJS65tTwN
Njjw0TmndnQ0bNNZW52X71LXpR9D+I9JV7sehXvf1wCgHekq0/qRqbf1a5GnbEYPOvVtCBUV4Tn9
Gn4yoKVrRhn2vKtjJK164npbCFLgw/gh5d5FTxbuRGWwxU4750a3Nkoa/WKi21NPwU45caewebNj
wFry4tZm+6abS+6unEhpQbPY2Lj2PQa0ekdxQIDEtgmXW2MxEGDguhhEUB6tWvfIxMFIhFmD7Bh6
Zih5tjPQGvUbrJ5aeaMWnKrJNWG81ZZ3AQTHnl1mHxfVm9VDNa/EdTdxoSrXbeixr3SaedhZn0Mw
PxJKNG96G4NaMgMNT/WJysT9qrBB7PrCu9QlAtrFY5BfLzBJq/DTrmJmDzpwtig8KEzHMmjLlWk/
55FD1PU0YiyREx/Qgnj+Or+8MJs+ge+LUKJn3+0yfVeZhv7Ty7joqnSd57dpgkqISHamB1w2yrOs
nCexaI6caI+B3byplduycK/z++VNBMYl1cUdYRbpCik8g7EgkyoFkjSD9E2NrXCKcl+Nh08PqPyM
bnuqvMe+mZ/tvNx6mfs4heNVWzl7X/avA6MKVGN4tiTXIYy0altIl5dcN4NIusjzX/WTmg6vYdKi
lPTjjJFPUiE4b+D7cr9Td760bm+7ge0x28yddCCqqyuzSCpuurNfmkiXsic74keBnHcMBjR0IVGP
srxreo5ndckVciOjlhpyUTSMn55rVEzA9WafL8+5jUyh58NlpbeJo38RXo6oUYt3o8vJGRTQDuTk
2PfQuuoBsg95S/az6FMjq0KtMH9W0gbJI0iiXOmJGoR2IW/gQW161XuI1IJdfcrQuWWZ39btcfDY
TXTeI4sm7iyyRqp0TqbBxy6H/vo4z1Cd5TJe07Xfoz2+9uF0xziMhUMWpZv4kLhcHvD/GOvygmpt
Um/VdaFmCBoLFlY+PCDzyf2ie/eyZka0Sba43FyoBVbvfIR+/6C8RAHW5pWGqNERJIPMPqmpGHCe
YwiCK19GJFAPM3vkudoMDVc5ud6sGnn4jMupySFakDaCe4AXh0EiGAM5zpjFJZIfyBrsJmUjm08L
ngI96FFry9uAzBxUh+XFyDl8O2qmJNJQPKD2phCaD5a84/lIPrFy57eyHrOqeVOArpF+QdgQcvYl
Ky2D0lO9ymlsv0zUnf7MwEdZvIwnT8AOjTKdvWSncRfLyDCi9Q2H8wLSU+76khh9imiu6zHdq8dy
5FZX1GxS07Z5pPH/Lomx2cyad/J559fKWFzIc5xTn7HdHtwcGTDSY4rqRM2b58hAcGrQzPMOoj9z
1zrVHhvcGrZi8t1MvdjJFSZSM3ZePm9L0d5ib37taG5FEzxhfWBxwSwDRb15leXxq7qGGsOYdt7c
YliBbB3BjfV7HCaSUSMtcYQx8vH3I+CiGGkhKP64eT3tK2dIgYsp2OMtocyQV6Y/5u8MjnRBH6xO
ioGFtrHMWwB/73NqyhfjWa04RAGUoHYflvhp+O0slQtDmntP6F3jy3kvaalXAaML+Aysl8r82/LK
96SYbpOAtBk9MtT+2/Z2DSlVa+Wf1HyqW7Pmzll05WWRMIHCI3Clnvc2foDKpm+QH9Ylobbv5XRK
li3syJLN0vWEQ3KeyHoukSgEq8D+Kj2KSjbiWMUulwnrdcNSG/kUbk3tYHnV2sUVtC0hlm+YdHKR
c2Gx9jk5s31nRuzLdG2ZdjZm56m2D1ZUfSvBABJ7dqZlv5msqN+8t61moCgvbhMxUKBE7jteGMlE
fOeke9Uhwcl2JpHeWpvg9tijOpbLb3nqpTUhsCldatZE1gqK/5ecQU4DNaRycHP/eI5g6UBy4HPt
Z1iDdbw+jHtRnf34REXoHCfXh5Qrf4R4nBl7l2LVVLGLLvxBbTBK+dmc/fBRcS0ybNbcI1H/Anyv
YAJktT6sM8d8DxbapZzrKqmYp/uRuJ81FmeNycutgEG0IbWJXzXqNBcxMJ4WEH0c5MB5I6O5X3K3
oeOl+Rt4W4Iafyzc9lHDSMzHQhUrOKFuy9LHRxt/y1dUfrfYaunIpKOjM1mJyJk0yaUbtmf1ynGy
S8kEWThlvlNjfp3G1NiUbfEFDPlKVk4io0Sjtt3laYKrmEAi1uT1s24whgnxiBbGNK1M8dIMGHA9
Bh2uLCQc0yZkLBJndWZ00peepgiaMvyToD2tc9jOO8biW54ujR7L9B9bPJXNPHi0zj6zXAPCUusy
Jq1msaypNjIsFXS7UbGR5AvGRKx3pMOhaPvfOgsPDYzJ2hw5SIpvpKMMd0PvOBgB8xQ6MFsabh1Y
ymjJyAwG7YUaY/zlpuleftzVmZilCd9uSHdqH+LquP7J6MLsjUVLlpl67CPld375FRaIobikNokS
vl+GxHKBK200dyNn4ApZ4CfOjj7qWqEKDGmKjxemvJWDWaqghlTXT2x5GDgY85KgV1jbVkQXWXvZ
HvvQOhLXgH1BLSctKj7vaWm6Ghn3kxomqDkGQFMyqEfzQcEx2nxBbZvB0JR+oDHjGPUDAgBbyzvF
eXUHkB8GHzcb1wRY2j0Km1s3BHrmTGDjh/qbQFLCvjSsp43jPMRswFelJkDX8hkoS27s5AsYO2ja
g8S8FF51pQ02DBJ3+fCn38qlHjYZ8pKA15zA7a1Pk+rUySXGqev7I7cCga8rmMxmLYUBPR0RY3iS
bEYuogrq5xxzDllEk65DIqqd4hQbA3s0MK5s33XyJJNR3uqm+rnnSJaTlaJiHmPUh4bOyAsQ/SEe
/lYNNJzlB8sangmXgcrP+5NlebJXjKWQdYnG1nYarM08zTHtOeLbiQbDc7PfWV0dl1ynBHTFyvak
1FcO6lGXvS1J8WHGHBFs50Yw7DpnHZIt00OcoWHSSZqtXSPkmnL3nIT6gqTOviuk4iOfxuumNQX7
muTa9tFgtQIdXCHFUzU52qXDVclwdjtya4kWF0SnYPrWMCXd6AGEZim56F2fztOJLi5FyroJOI9D
8dujsEWbg+ul9MoSQhfVqC6K16LBjeG0UIBaj8ebU2fDFYqwC8qtEg/FLlq6JaI97UIOJTvPX2fH
+gEcGeNH2nfrIeEpe+27ZUqMOZLctbyTy52YIu8kLguQxuFBNVv71myd0E0KSt7qhqrkRcFVkqy5
Ag/8IO+bDRp0BvfDGUIVNnLZwqdshzyDy7yL8l/V8KKOUHWelel74tIUWDVaSvsll0GeCfMBd5xJ
iGrbKyIvsh1t/juAz61R1Hdx85tci4+6Ya/up7xnuUnJlqCqW88eBkwru3S2FCdx0ChUCMV4vYLm
x/z1XXZ3ZRQc/GQiy916sEqXIU+0b8TFHGOJB+iY16Bf3tl1cNa0cF8Y2aeCchQaJ1whR9N4CIg8
YGQZhT6ZeFRgoUUF5nOcy+mXBxRAaTomEZ+IcXtFcchwb16pMWfNqocMFn8fkBZ8UGAopfSaYING
3AeUcEAu/zIXEa0fZb+RPFEZhUO4spvstwILOS53lKCyNtyBX4aUNJEuf5IAI3nb1KsUk0bVfvlV
d4WI8kut61D77ZeufhE+dRDUnRq2i+Q2MOWUmqGxR23ZsdmN5cXX9tUjFs2jWgAbHhs7BjQrOwhu
YQHehMj9tpgyOGojNO99+CAL5nmmvK8AMrGSZJg3epJgRXVYSInfYBdXbhaYa1Fqv9Vw2HSlnXge
GU8NazYkCFkd3nejQwlftrCiaQ5QEIEk19nPYSqCdYv4ba0+pCxGx7Uzumto0YTgpO79EKOela8+
H250PSwgC9LrGRNepFYJ98JB1X6qd6u064TkB+Gz08xdklvwfeL/ahE+Isy2ADQh0U3AYWf7PnVf
DJMjGbXpZywltbEBl7szWZFSh1itf+/T05IqVL/0ht9sWO+sA7e/RmuGEF6ixGSXNkskEn4/GwD7
m5z5jkUOOkBj+CnH61X32NlorlV700vSmFqjDoP55dgl4S7OV+7MOAolTkJ2NnI6mnAHLDt4DNbs
YUukZcv5Y0/aZ6UUxEYako7+zTLoVwQjIhWw6M9spzlB6+QYLb0PeUGkBdI0E1+NrKKVAC7rqLQ8
kbw1N2lLQ1HIHzSWFUA/3BAt0hblFuIqlBCju1P8rkxwu078Hbp5nw7QhN3HunXrIg3vKivmWoZC
Xi4Yp01WVusaDLphuo9yOi4q76vU2g9JtJI9I4uPJzwtZIg2t5IpUiXORTD0YIhMzTjDjG2DB7Cl
r7gI8WFyknPcca7cFkJ/VOzDXD79QLvMuqZvmwwPcSdpdJBECnIwkel2Z4aYH2rKYsycHHEnaETb
p4o5P8ZTkkmixNrIl5BIvpqnPN77UsxTVaHFAgURDK2WlZfPua626kpCKRtPdeUKSdeTPZiaPTGj
OFlUL7ld/LLk/FS+yn4troraP3k16zrh/iqmBpsMEl29+F4k88izv0xSTuXbYzlkGMesNznuWQa4
fA55NzSGTOxsGo/6kPfUbu6x8HFDZ40n/9ikRJtxaawaWVnJl1lVxHKcrvrr2eOiV7Qi+bcX6HCo
xSmZVQfYg1fAeZydSaWjYeIOjuco6yHvDXOKSKImoW7RpG+TybalkaNFP0zX8I4v+c3pOHi11qXg
hlPDKyFkqe3L8T2syxt3xq8mVZ5iQHHdNv69upOMqHzAHemU8uz305pKhI/omwuwsBDFyQ4jmG0c
UcNVVg5v8qxR934nFNcWwqMtOlF72UkU24Ach4lh8h3CwVg5enI2atiGSVm/9tXDYjmPiiAli17X
Eu95CR9a0DCWk5WsiNx46a/1Ln6rNeurvrN3mV05m7bmDZVVhbrZaLCKw2XZIYn0Q1mqyukFjHVg
CSt7HI9pOR2xSd0g0X/upmBe4a5/LKf7uGCTjCXisTFNi0ViytGVvav6VittbV2Eq6Rznqq2mX6m
cYbBMMBxcDaakfWjgvx/ovH/RjR2XNP6B8XV5k+i8e3vsuyWfPwok49/ohr//MO/UY3tv2AgcRkQ
kzCkowyEG/xXqrGv/8VB9GHwx6YbOJbUl5bIRuL//A/b/AtfcpFuATcO4HwjNvwb1hjiscHKxDMQ
G6IB9u3/E9aYOvQPlavv2bZlyZrQ9gwkjH+AjWkzOuRW+sKeoX6Y0klsAXY/2AsGF1acdecGu0gz
wMno8shzsZWz6KRDQK1V5s4BT39+j8W7AHTArGgioUT0LV51OyKrOqKeBwVBSzfOF9C+d1NgdtQD
fb2ZYzzmfmyv40sxUnK2IYvoYuB/Fnk2kTXfU4lXANxfypCZW5jgh0MtKR8ri3cITK/NPO5P9nWT
O+Ft9ZmiMDy2GYImp2OJjgH/QPYLBI3cjddZaZNrSoe4sbPB3y9s7NddFr0EFumIueYMJ9S9GEom
6fHv+qc0vueMqvfgP/YxqPBDZHpvcTi0e4MieOmi76lz951lhOjR8LKyLrvYFV7azJzJCc7zUy5i
ggDkQLIYc3KPgRPtujkhsbaEERMlJbPnlGMoHAxi9cieIQx4JrvYbD9JNPlGN9lsKkt7cr2RFO5U
HzlKqavG3D8WY2xvEte88kIUT0Hqp0esSFeZdTXNDLpJyzmWMXJLqwwm0jwE9hLb849zZsYE0AzN
UZj6tGVpR/h8vCBcpj2r3PEqiez+bLifkt12wXWPKdjycFjmzNZAim1bWEp79sC4caRUcGTQt7Ok
oMgFWeItTb9e6py9Xz+y3wEYjhDL0fYWiVEsNeDrzkvPhiltiJtCF1kJsr8QRz66hKuNyLoPQe0f
4pEROn5gfEC/0G18tLNEIQv3Zgi84sbB2ClVsN5G0xkA9V1/JfJcI30uunGqyjt4SWxeB5yac2W/
eUbR34RRfZnrgPw2goIDYoUOWMKlks0nQ0NbHsk/Zo3EJCfNpuC8CMdjA8WuOPKB6A7hExprvFGV
521l2bVdcmu1K3uJFMY8Rg9Ao+pHTbfJXHs8FL45HwairUkRm5x9E3+1OSZMybYsClI7DK/YOVS1
TYZWIJvhFLfMfApoD/e9v4snzTumYiRhKB0uZRex3ZxIP9fd3LjwT5p10PM5CXNeOJjOw8a1o9th
jMR2Inj4KOqxBRXovfdxnB30mT41r91oC0uFsWmvv85gktYY8AgpnZsr3Wu+pjLkn8zdQ+BCs4y6
8L3QpguktwckJ3ziyuTK9iObGFUPnAdtom7qOtMW6zVo84eOaNsNOh3Bvr1loQ6Br83rbk/a0VX1
ATEL+uU8lyu0X0uiFwdmv3cB/gjdaCjSTHPTLUW0zxNmZZP22wdIu2LRT29DfJ/BCNRrsocFOMe2
6HU4tkb5XeA7FB1b2liEFp8X9oy6B/g0ai+O35cr7PXWupQknKXszjxZ645X+TNJp1NVUv6WHEjb
3CSzwKtIQglgryIcbo2WKQvrMddz0o0bFP25z56CrL1Mob5H54V8AC7BHbS2efzKJsiEYh4IbXH9
dZzo2mqqe0w00r6RDimjNSHSV8KAmdJDyq6g8oh6R7j1DLWabatLQKE/YgPv2S/ODLE2S2N/Wqgb
TkbDsH8eMTGzXlyHoYTlmiibXSojgxh0XIwYbHUCgbYojoeMOoEluL4ZkggHobR/Vs5da0XjdT3H
xcF0OIwMuO/gNw4d2yVmPRgYg/IpN7sAEXOzp3PNqAvjFvWozvngBHsY6SYILbFJwrTYFn7z6vgT
NJrcavYVmqtGt16qvGakuQzJbhgJUyBKC8mn4bTsTLPnMRkBSnRsEtwS/vjYHZem9NYzhPhnwa5T
n/rH3nEXvJ9+dDAEx4Uo4vPYQDN0reJmMe07bzR3UzUt6zqqWSCmy1OdwxxNkAnevyLRYKqKYI2+
7LiMPY0j7czM4MWbyTFbLPp7kmCsNIcvArLDRnY3Zem1WKBTDENUATRC8Nc7yLp4hQKmPgQN48ss
PGyXzsEsi3CvsX1bjS3ta9fbIYsfRsfudNJcZFye82UXxr3ueNBmwlRjoGJsXFcszIKTT9FbJW1N
+dJve2QNWgokiEE8IYxGS+aW6x8RNg/6pz4yHuqteK8Ju9vUtXGIKvRfQTgc0UiSBZMK2Ukh1rS+
wR3Ch+PAWNoAKxQKIGH06c7wQ2M1OCgM2GVchSK7N+ECcLWbpG+3zCzM5MqxQ8KIm2Y4aCXXMYXI
ftSZ/yRltKk7ErrEAMhzQXRhoaTEZbkikwNR12Jt0/66H8O7piXQsmBIZwV8iGp3XwXGmyQobedu
ibEUDGD8zfHY69Nyik2jZ5WITjT3HwiR6VkukNjn9CyzZgKvhe+bO1iB3Ipzm7kemxLWe0nJaxy5
1b7JKDzcMLojU+VYmvHWjuu7ORfHKuUjt5DRCoc7eR91x7mKaNtSoEvQXQbUZzkT9WYmFimwroug
JAwhE2vCI0gkZY3OfQmlfzBNv3zU6ex99mYafkSL9xQsco/RtNvIQRyuI7XKmuVXpkH26K2IJk8g
iArsTR9lvybcOoOLiq9xXpLF/+XERLwNLRxnbT+RCWrYE1GwYoHh22F2v3AohMyKg3PvpjeSvd2X
qYZV9QrJSkttb101UeYek5ybrDf225KzAL8xhtSO3KA+pN2j2tjndXhEjeW0yIEjbWKatXSfLAeL
JOZG5MYnZM0Xo24oR+xoN5hpdCl666Yax+dsISY0gSEa9Xy4esu6qoiZ3hONSsZCCsoM4kM7eNmq
5XQjusjbJ0b3hMsdrtCSfZlz4+9mzbrB9f8k0paEQSMz1oHDTmYGLRWRHsaHe+vHDCcghPC+D9Qr
DUqIPL8voT/QfH5psOazooRjHrr7KBgk9eQRGy5h5ES4MxjdujHJ5FbMp4+8blyzoATCbW3Biygc
hpiDm9KYp+OJALWnyNcn68CdPYJnahQn9cvUOwwToLCxFyDNl922y7XJYCqMpvlEyts//qK+5sLZ
/PkDPgCUnO6YcYDnzGb/+xff8WtgblyyWrRj+VWdUierToknMUDqv7k48+PIwr1oiu4Uanp7EqOb
S9pRTMRnBdiofiiywUYlh6FNCTK7qO5P6pesIzxL/U79gVNP7kb9INig/QyqQ1Hi3R1LIHzIhZe+
PHa2ATlJft2Xv6jfqV/U3+iG5peTUmL//Uvqd+oxfh7z7w8H3J67ZL1k9TFtPkUK6oixbITg8Igr
TrFGr+OodCw6zsQ+qb/giUXfJ3549LAMkI0ln5svSn778y3kf8OQG9Yz96z132F/beHBSFTcP/XF
v//yx9fUI/7xNaa8qCYtPBuSI/g//VOfhMN1Sk4y5xYHOeNiAZC2bk6t/CUiO+C/2Duz5kixdjv/
F9/zGTawgQgfX2RCjppSpaFKN4SqpGKeNjO/3g9Z7aN2nzh2OHzrjuiMVJaUE7CH913rWSdE8A5G
1vVn2ikveT17wbge0a/DmkaiOuV6xbG9HuacojIF+vWXgLK8FMS7BGTt8RiI4+rQWt7aEP3rnLje
+8cTqgwokKQ7TSG4rE9fN3QL6pNYb66PsZ1fRe8AMq9v4fpUdA15H9cn/HM3CuWryCrwsCs48gsA
+QdKmXdACDuz/xjahHMmjw1/GUeuVonTnSInvRNZ5cfIaFMbdgM1jD+HDRsHB+bP/et3n0pG88ru
Qv8PfbNbv/N6JWpe730ROscOG2ChH8Vi4fbXV77mn7vRKrinEY4BAhegcrrX62V0vUE2zlGo1yuq
RPyMzZdNDS5oG1Eolw5MjvYEuIuLaP3xek9ff7SGtNFpEnGXpEPklXoXhKUjD2Zd/dA8tz/DX0PK
xCNz1qoHHt62Wq2ebONUKoYS0c1vbRPuScKaHo32xppV9khPbm+r8DvygPzkaGMSNCylKWE1alc7
YRok3WmEF/RUVqa9y9ziUqJupZRdpvu4mpkuezNbx0s2czKZg2pZVx6CSrZlw0GNexZoYLzSQ0vt
TsBaOgy99M0M4raxOObJTvW7ps8N30tMF1cL5gmD5iaSCQ14Gsm/rWwhJvYmUuQhLO4E0Lw9EFvW
Lg5b6xqC72lFvE52VN/r9uRLyu3nfhp+DKJM6EsQzB5Hqg3SXJh+gwrkhJn8N1f4k8VEf1Qe+zJN
S2Cc6nq+K4CF+XRJ4rJrH7pWZwCTMoIvMFu3nksCD7PCJo6GhEh3VoSGUgkqGVkVh0zA3VvAxrGi
4PSji1WcxvWcmwfF1HK9+/XgP37n+q9ewgD39XtVK38A/a9xwHi313/LG4lI93p3oamzqybxEFac
abiskWyvN9cf/9ywLdl6ecY832PvT9nOII+l4HqM9T2kC4QoXg/RSnIFIivE5L4Mu+sTERxX/3lK
leG6zdQyHQnE/Pq3sCzBmGjZuLk+1qxbfH2W5+sf9utffz3F149la1NtpF3ot4lgKsvCOD/MURtk
K0a2xrrIY+vdr5vcTVsgSWRH503FCVXSm7ye/27PNZLDdWULSr7s+tjXP3z9KBWJrjjIQAj2pfPn
V67/GmXzu2hTnYHkf/5p3dYWwB/m/Hr9vq7fS1o7uDJD61wnOsfQktZNrhlYx9cjdT0OSCH4h+tx
jdDozujmOO7Im8qTbtqvhomNQOkaONL1Zkb9dxIxebyDWkgQRPXk9wUfTdlwV8e0FgeXhZO9IoBZ
l0MUXu95NYf4H49ZwqBriKAmp72O8MngY5Tr9OuN14+cqXPjyCQNwuVCElxyJBtrVVwuxxGN3zoS
oyLlZr1HAAIaIm08RKZgZpD1vLcHcWDjGgWKSwPYYYII4PoOliuOuFrf2/UNqtEifLPUY8yRvPoE
jWNX1SZ4HK3Br62RxDm8zSl8xBEEfV3rYh+uE6SQCZm0rnshwxjR+TrAKjD33fn6MxS1ijZDCFwz
BXyA4s8uaERHy3yycgU7MvvsViLx9Sb9A+NdZwT9iuiNVlqvp+cnfFfln5sW5zVBOnzdxnqGXf/u
+q/9FQOcX5HAuF6ZB3pkmH68MoP/9lvrE329IsE0fz3vf/qYe8UWfz3D9d71774e+/rx62m+3t7X
Y+lKUw5XrnLrpC/h1zNff9m5opj/vPevv4lXavNCI/3roT+/ogk4z9Luuk2/WsSWlQJdrzzoWmX3
Iud6r2YHUiVTL1t8LmVtPfsoXsXVwVoh09cHqzVSs+tgT6epPCxIQp2VS12thGpLmQZOx/WUuZ65
1/Pk64a+550i+H2nlrTWg/GSrixs14GKnax87HElZS9XaHa58rO7dR6uU4fJxFjfz/VN6Gr4NgpZ
7lx3DmhAFQep4fxxytrxXbfGplcYyYmPQLG5O5lFkxxjS6XOVhsxAkGyhL+IN8jIO1xCTNmbbjUE
XZ+DWZyO4rjY3V4ZOeMSVqOkK35TtW7+5MX9/8bC/6GxYNAKIBrvv/73//aHRPEfGgu370n5+feO
wl9/8VdHQcp/Yea2LYmLTWLT+1tHwTH+pbu6S2fA+aul8NVRcP5l0ZoWruPpMJCpfP17R8Ey/0Wh
wrF1Rzc83RKe83/VUfin6dwFGGHqPBFxeh78jH/0EzonpXaLjfLQ44Ld1HSLjbWIQfiI+GWc1Fv/
pB0jH70zWrrozzn1nyI7jH9SCFziIdEzuCiK+DS28Y8Xr0q7aqQOlszE+A3dfunO+XhXVDuJU45C
Mp04+WmM/68vu+YL/h2YQZLOoBJeVn3HnRwX9722B4GEtgdu45kMLxLv/nZKPFQ5mPry73CS1br/
59Hjx7/9F5u29f/6Qf9Bm8gk+3PsMMuBfNN+uRgOLcEgCjdz4nfpy//+tSzH/A8v5xqGazmOoH9k
0U78x/eKoahOowHWa9SRaxlLZ+9Y5v3UQTlGD9zcJm0WA2xYu7EeQs3ZzNJbXP0Zqmx25Qgqb52i
BCUHFGJH5wtO5FyA0GpYpS8Kg6nhQqUwWygBi6O/hg4AmSo19N0MOBHNysdA3YMQRkLMRqc8lAif
fWUW3T4jOTjM1rJHOt5D+hIEWoy3lqQTkyxt6ttTW/qSCsbAf36rH+Ou0o9WJR6pAoIiBo85TTMz
/WJPG7Kv7sIuiVlHQqyz1GvmtWxxk+nZdAE8a7PzDZBy+O0WERRl1Do5jCi+gtDRIywAEZpFSHlS
vbfzxJlnvsczYykZdM+2Lrdj2WMuyu1TKyntAku5BViNDM0+lXF/HEX3y6y8O0EJb+UpfBKJcZvU
DTqr4Xmca79tWyCy4+ssRmfr4JlitW3AkaIamRlwR0fN2sh2otBvD+TV/OwTwOISH+eGoDv0F/34
PLUpoO9avekRPItYVCusczfDd98WFYVMObmTb1Yo534Zpfg0Nf4ObTBXb5b4UvBUIgLO7bqQFbE5
Vka1r8d8xqA3hhQ644PWzN9LjW1mVgRdxyYFELNR0GCj9E49B4CDZVVv7JwhfmWB08+fODqf0fP4
djRtEzVBm0hWV2W9H0oJuMFZPk2zeI7qD7aF7z2cR0LpUJN4aatte207ZxSonbF+C+kygEXbidK1
dqYcnu26+NTHiv0b/L/1eQpzetZn+36usEF4hY9yBfv+AmzIRqsNV9iV8WNkM1zVCvhwScRRVlWB
JdqbJQnLrVOwL+q1mjhOyYIkB1NJSYJvza0F/F39dyv4jMfJhayLgvpTI7GWXmFCUoWOy1h7CMVo
sO9OfrcZn6BoQ2sTa91NZhrYTUw8YCJX31MT7XVatR+EiyGOiAFb9Fl2KjJ+W1vMTz1PanS0nHNi
WbVD5JIZFSR5lzfS0IZDMoUzEFtfkFLau809B9AxQihc9gAb2/LiGerRWjhNcsO4qVKPtbjm5QHR
gIjgtPjY5XpQCsPajWhLt03W4avICRzBfYV8UW7ijJ3xPPMHNCmuB5p9IcXl8N313AeeK9pWHWN8
yJcxCkVcjaXz6p1vxONtVIsLy6s/p28pvA5eT/XLSOWA5yG/RDNu0SEC3dZZ7mOm0AISJAINXjPQ
VC3wTU17IU9cZsf1vJnm8ikrxrsZs/fWJCTWaGTEnn8IqqpG3ut4NGI9RQ0fQjx2P2LH7f4Tjzpa
INKahr7YcfmeHeGkx16n0s5uGlqFeiDxxNi3PXq4unvWSoXyhq4GgY4cNx0IL+MusuaofhOCyzBP
yClI0zBIVBgF9nrFVVBkts5ep5njDWyip5lrtsG6cRhsujYCy9aKZnS7haszg3KhNP2zMLpvYkzv
MmFAeOBKNdYbE0H9FkoFjBildp4cnweH77i11ZuTlMqnnXvBNgk+1Zsx70fNhst53g4v4YD+ureJ
0C66AkN+g+Z1FQIaUb74YV+wJTI/3Uob/FkwmOEYgt6WoIh8UY2wdrpLjJ1dyItdaTjRuCDjzCbc
bn7patIGQp1LPA4xapQM+dfhCPfP3BrZdi66297u2Urkcb8pQj6Ux/cmeZE0sj67loGKaODBz10G
f1DHpQgfkTnxzxxUaxGfdJgZiz3vsJjyMcbhIXljHWIA7IPVJbGSixrGfa/KZ01QKlYJmgAvUde/
n5YOS1aF0HR8bob5WXkF8RPhvY5Wc6snkwM8fHruMe9HTvKtX5qAQTXblKP1KSreZ4+DxZ9V8aYI
CGrKYFi7T54yP9cOlLA5GxnLjvpkXkYrvxh6gRK1+e0tzkrX2URivY4tjugy8XW1GtLQYdUju+io
7QY8EcWavYW5MVza2x64Gf5Cjk6f3rQxX+u0Du4TEYG141Z8rQTK21laE0qHMyth/tmqecKJDZxj
8SIiN5T4TNZkoCRNnvLufugRp3Yvc3aYBsZPzeOjRVQRNpNG0Jqn3tavZG6YYgT1NMAviC2Iz9xm
w3L9gDDJoHn18el6wtt199a06an0HDTahKjwmtvZYB5NcJs5bfeDGTnaFvRoFF0Y+lZzGOgtuHbE
CEztb7EZfacCatC1s/bSWTLcFMRVOW1gUD7Ye2T7+J0wgdLlP6Fg1Nt0HdVsMknId83oXKqlQfXc
qU1CZS4EGV/Rxru4o5oPVd22cD5IwhtRlaRziV7cU7QhlNwbsX1DvZ9LKFakCY/FRZVcFGIaH/D9
3fVhe9ugTNiMikFvnfniDgB62l2gMfWBXcXfmKPPHMKQdjpb80xEmJ6f64nuvWULMCakV2+7yfvd
ReW+UMwAcQFox0AVgFNBrkHOlR/bhO8tQF01rtiTm5TICLr5GXPyNpWJHjDKatQECkENFPp7Moc0
GM4K331UBBRc7juhIh+Xx+K7k/tdNQ6pZQIwaWxDoXEGfH0D3teZVmAXtXmg2zwVk+pHay9BXVgP
aSpgfXbTTcb/VUcO0xyCzRCDeB1jzQf8sM/x/Gph2p/HtOvPqWw4S+F2khtwg/4MaCVGzE2SoDwY
7R/S4VRuMNgE+iTeRgO6bZVty7im6K6W/riSJKsx8u4XBTFniTXGWOt9ClH5ZjnZMMPYhtgkaea4
Jh8qLl2+TpTXu9TLnoalalY1RUiea/5Tq7KeGXlhrqA4Qh1VIykuVsJvLCKVK0CM0xJZp1bwjoax
o31Rmpj6R4wyzqWX+DvnPNtmnfZGz4O1jjbzbczDAQJGhVhjOxUjekUhHrXBpQi6JigKe0MWi43B
Ydo5KQs4PkqNMWxE7d8va+iZuhELgoFRlud2yV4iWEa7YRIaUEZg2hYko0E/uPBSdtKooWwTEjg5
JnYWkouI5YIJi9shOQzu+GshnvWUYsVxB9sIBlQCczc8uV0PaVxoPrNDxUmkYzrW3dMMhoW+xagF
S/vBaAeyGDFVZEJy7SYot+7YP6UGkuzEDt+rhgnoz5tIYEEMs32w5nuhLTfelLwZhZf4zTVAy8xH
ro+YtUFVtVvQ2YIEk2gHUP6VFCsMk119kOakHxaMYtvVy7+ZAI6jylX7ik0owlXraTYT4PXArR16
AycliDxWnWEEpheWvlGx/KkHU+2nyb2zEM6UiXlSzL0psNZjsuLYbOc4Vc7P0MXanmuF2NfKN5bp
Y3C4qMLYqG+TFGm5MlkUdGG3w12bUIGu9UMnqscyp/GAy+dXy6UZVPVHsro/4iH+ZQlCDOaF0jga
AIpn4eJ7rHj9FAVAMK1MrOlj0QnFmcp8YKGFc08sGVcLQ26jQTDITd789YxioEhW65tLsnNSydT3
JhCpcJgo8eTRfGOM9DxFX5JAYgmIQ91grjsJfHfkoMKCCQGZauFDbn9EOQe7lVUa0NG8tbMlD6ye
M62dFuQcdhLMbtgEZpL8zLqB/I0iYQeSAhb1pBYQ/zRs2NyysnFxtYRlR1u7IYPaiZBg9UZr+sAJ
nhNTQ9kqsgCREB7qvHHI1rHfi2LwWWzRfFfDA7hehgEbC3UU7kOm8F1Kn4GtVfeb8g8Ltyn7ya5o
jaEqTZx8FmvhQu01s/fYP0TM6DPp9e6Y0h4Hgg7sZ1fq4sUWKAQ6ynK+ivDIGdWdk2RESqEk2pIh
hP41zh5rHZnO6ibOqj7ee0bTbxSh6hvRNhWZP4xHHYj1OGNULIYUd5R5YyXZz7gcS+Y2jLsCfn++
0lws605W9kfPhhXgQY650hZd4LLdUpbzUUQYR7ETnpTN0rYGFoq1juMqrdbbTwQ0SJuA0lYHRaBn
/Wsuh0dn9XuDbOB7CeNj5NLcyEXYXRS5EINjjEHspHda1P+21RQGdg3KqJpJedDzeKeJcTyyRr1b
rXMQZ9pt4sK8N8TQnFuWFp2x0/SGKOkpA4xXKgm5nwBKVHVsNujFxbLPfXYKOzkn7T5ywp2pJrTg
rfu9A1FEsK/2jQzaRwJlJLuJot3nJjXt0Yl26CNYNSPJblTLInZGgBWmB2+wk1vTDr+Ft3lp248t
ngWEE8AMyuGUppAFkAqtebH8LZKltHJs34bYe+Snn87SxQQQy93oDcDsva7xY6BR3TTsTevVc8fu
fcrxq5pzd2RlVW0wuBL7Eq7Af6r6oADsGxbCa34X1zVF+ftxwWieUDKIezQ9slXYME3X3XW6eMIc
eK+5008LvxoKfcHxje5SKvnHUrHazuW4L+rpp2vbIElirjOjJbVsDMl8J6449vl2Od27EUJfKn3H
irxjNxLG5loK8Aau3MDCqzF16+WWAuuVtOCWYnBpx8BvYbfJ6enRKZoitRsdFIuYlTjTcgulm63v
TewJvPZujNkxKsMDYMBouV3YY+iJZp7oth0XjbV+3LjoaHwVV2S5SOOAldHe4mMHQEO9oSSeZ0Cc
ihpoi3wQtSO6+Wqsb7ucui/JPHsBoc9JarrX1qJ8PcaPO+m+LM0fJe5KZQzZCSvIT0eL38Y0yJJf
Sl9OFqsabPHNOz5D9gWTccoM69TgXO1FgTxq2mugNqiRFBds1p/ZPB/hBpRbT+HjiNM1bbni/KVe
eCDV7Ic+R/G2AoxIjvWFoN/3OkIyxDp7zX9tmE4sKHzQQiTLHEAW3mMXD61/b4DC4oxVH+RlQJOq
MTAJKFd7J4HbnzkoWfvJozX/2NvsZMMOXryosp+picQRpMaIiQyaGi/zDX37QhLxfAjDYICG5Uus
5CTDuGdV6vvBftEmp9wv0o7X2MA74VICS4jOi9HKkV9PlrkGu7xPFpqf/WfR1o9DEX8Dz/NSplG6
lTkdWTcuJZ4GBlVHO5s65M2C+vgxsavXusN2l5ey2oUunGOKls1IId1zsq3K3OVcLybICN4B3+7N
pMxLmyCThfNIn6tK90iUdn1uTkco10GRS/dg2daNt9gLbov0VguppKQcNla15sM1C9mKZm1jIVpS
oPT3FjsU38kgjZGeopfUT6YYQvAEwztrB+KA6uJBtlj9DKpJAT4elIlD6fk9C/sNkD9vH9ZaIJvh
oTMnRXWIQbyHyy5ZJO0M6GyFArzhWL08m65+TB403R0Oc9zBok/73zKWjZ/unbKiQFfzdYk2Yo3k
gDPIF2xWJoxlNkfDVkeqd8pDmEJ9SCZoVh4k6tst1efnGpXybt3fZTaKqrl5FVQwtjJdwwkZ3nDA
rnIfb2vFfIKmvgPFIBld8vgmT1n+zJZ2Iiz5MR/b707Z6b41L6iJycWD5+YxoEAzMBOJghuaR2xb
AAgMAvbadvbnhCEMbdgq9m59MnVA20/D7dRNE7u2mGBOSoIH4gnG3WyAONCIUfdMfkLMaOKMAzvS
YCNZ8Ozgk1mqc5VNgUwXb2PqtXYkM/PRibTiWAn7YjameSZcIAvXoT6DsK+H1U5DJs01l7JidUJj
285UfhGzE+mlRfbB1KcWv635M27V09jW98KBmG1CT9p683zOjVHthOMQxmJ7t7AZwVSMSIuEuKf/
S6rRInyLdPh9XTC7ArTdwmql4NScGXDY2K9ztVwZ1SPbtDRm1+TR4t7abcxSN3Q8ymk0KseleUV5
DSMXZBJxGYCQFrbwhkJODaeJlZwTPngmLLaxRfejcyERp3CjaECttuv7aRxfQyBeZEroLrr3+FST
G7OtHFMdm/E6LqbP4EzUkWC88CRbqq6qikjlGTq0x0UeKItSK+o5mGYmqazEjkn1URfajxxlvt9m
U35aMmaF3Eafs36BwlZHo2VZYZDgW5OkR//aIt4w8fYlLDSYFfHOiEN715bei2u3pH9afKdl1raB
7RIeQtZ7Olkn3NBnaReXWKNq2HrMmPgL1pR0P6XSxjcD20Y6XD7ZtDHmrGRD2Zpw+7HfE4G6m4ee
RLD1/Op6k5a/5c6QOYmeGTlzck1r2b79kqFFuc4WL15E/RZASxslMWzbiK3RD6kMeMQ+O+5pj4oI
/a2hn7qR4mOJsC4gFf13KeWwzdYIQNtmWR72XYd9mnOek3s6U/H9sPuGomDOO1OadZub2v2Qqp2c
ppuyNIrtQr7Ig1VrP8uV6JE5vsDA5insA+MKbWUqMk7Rm9R+i6X29k7OABy1M3RMYBh7G9IumH2a
Cs6GLZDAoDfHt4YqDkD9ky0fhVVWDwzehIRlsYHwFkTO4CI/yonxffaadF8+0x4F0FuTRW0TOtM4
TbVtJlZsGHlXRgE5esaanuoUN/RVKc/ZnH8uAcCIac1NKkrtySkBgyfmSEC9HkOjCi1mRryEGyWp
BCE0YwCKMGADSrw+s96Rfu7Oaw4oX69ApTlOfoak95LM70vrpXuqKLcSPCWLctBtzKKJ5hXAG0ZI
iwuUpx4djMA+vKkXauPV2NyPwq1ZEoOOKcaKdq+lbRDSrJI8ZgmjX9fWQu6UIe9HjQJ0px9zQgmL
oXjSPuwwJAOtc0i0WJztHNuXZk52UEnH9aDt7CHeoZQ89lbz3pDDosCaxA1b8tYOf8ow2YVgAlhc
7TxLBYtn46FJDHSf0n01cXbKnDRzZybjsTNuIMUSloofp+V6H/kUbqXeM0XqceoxnFIbhToXVGr4
8AQl5cTI7ySALdI9WbinLZKlx0nemHLWKPFPWoCIkiXi2v+GKLWrZXsT1SF2ht540tbAXCId/WHd
ZMQaPnQ7vkR4R/GUk3dTxRVrafM1RG1gNc27S3guB1y7sEJ9r4knnfv5NY3cG/oElxY+rRi1U52g
iV2Eep9Azm3Hujqgo1o2aqreKQy+JpP5tGjWE8kmmIfJ0aPnCEXWg31Tp7XPGf/eyuWbpZU/6HCz
r9PU2WsJf5htjbWWVwdSqx/zOs4xLGONWWwtmCc0ybPxvYM9hipkzWwAbQvz/pcJPpfPzXimTG7m
l8Iw3prZ5WuxREBXk10izg3izhjJ+2IBP48JvlTO9jrvqIQ9MOEe0AMPZHEzizTgfNwCMys01dvB
CwODbW1Of8gvcgcdmfVYYR37Zoa4KhM2gRqjC/YgfTO1LlabmjW3TZtFpkpuh04kvgLGO0NZDsNh
r+skzQIidbZ1mo6XamgOjjO9oWqGGGbet9SXghT/2LZGv8RG0qF+DhANMEYi5G3WVsvt3Dqviy2/
6xJIqShYOsVxNQZWeRd3q4k2VsBEU3buetSz6KzXtBimmXiVCF43eXlEFcEC5drp6S7Wkp8qm6e7
1mbYTzTC44oIEcuae7EAq0C05tTkHVTfcJC4FzujojdHU+qXcq6PQgDjlQB+L2Ox14vPcfB+lq75
oAkuc9trfkwDo0Wn2O24T6DOeL1UpZvcm2klR/A1WRjBA9VzcnCwQ2zMdKamvG5sOxM0pEJyx2WV
m8jBneLi5h2HMGWAnOLq5OIH2Ho9y5I1lmowokfV4OaAkB37M7qydcHSgGbZGONAYAkRrGWqfK1x
HvDOVjcjHYeL1I/Ypl+QQCW7FskwaJvkNe2b6KQZebvLZnOnVXp8rujVbXQln+1mtA659UBZINmr
UIbk6Gwz9KnQXNFCqSJ7HDB/3Um3P1ZdrvZLG6V7y9in7qLdZpX5FM/TR6s19IYo+p9Z7CnCVIhi
mgrPJ39iAgYBymfCDm+3FZNuxIEQoWSk4jtzSRugAKielP1caEl0NC07OmivjfJno6NUoNxTWFO/
albr+XUujDSeIBWPKACYDSZ5F9lM2W6f3ZkaBWBSb2Cd2LeN6Ya+Zpeur9XOE+4LIAGgmDiI3i4J
W3qjE21EnYN3HehRLACzG8NLZ2MYbuLk5/XU1cg9tu703CYGp1lXoDFlv1H7nRvwaizTu9EL90GH
X+EX2XCXLNEODVZHOzDsgfUPb9bk3LkDpJbrdc5+5bepOO4i/UmYM3Xlpv6NBThwQ54W6hkGsBpI
QjjH++vZMORABdf3WK3LrSZb/G51GOHvYEVEHbFJKzhmJTimeKYQ2nlQsGj3Itw4TEnFU9bMZnFK
+nVqgpsyXLlN8HWeROq9eyNt0iS0gjp350OasQJIHUKodKNfByLSRQBylhyc8NJb30wKiyenWijQ
5QHDT0cqPWGeVIfjre4GHrBfTo2e1jf2xR3fUDpgwzDmpF+xPpiagHalJm7pGRwOeRikKi2jdugw
ZnsN2yf2XqwcdS1wJx12Um0EXuw5p8E5GZ38WADCncw2ugJuQW063XSHPsDE8zUYPieqQUN/SnZe
SOZD75KenLMUSHSmiC4axoNFfBOAReaQ2nTJ8ZvrZ7vLYGNmB2e6CI1rNu0KG8Id5IRymtFju4zW
kfEqkvBMvzI/GQPWkTSmTCE83biHk01uxjhEhDCHfpxG7HqYHw9kET7Yru5QsCiS+07PP3OLWWaS
qqek4PoyFPn3JjX3oB/2Zm79qLJ4uiw2DpYweYipzOyiJf0odYc2Keh0hDYmoPHwzR40h3Y/Ct2a
uIkRq9Uw5qwandsyhiXfI6GVXXrnoboj14TgwShpXsmboxrFZko76Unb+rGRfgc+GHFN9unZVuzt
6sjzSQwk3sWtboiAXOnyZgcoroZoVslf5E9ATiLSC6kBHBAYPeWY5j8I23wY1wltse+JZ9aZ8ICX
xmY6BLTBIE0m82/QGucUaxFn4PgwsI9AwNj+QLm6p/T/QXbardaVhp+bhBeLGItl4dHXSKKF3WEU
vkadpr05w84xO58d0FPVAHmfnPbToy/vay2lTuq9decoQNaUWqx0YIFMa9Unr17uOsd+E4BiTkSw
LLwptvslpXMjaUAxov/EkUIEdZ3dFXUj9qUA72ODKapMGlhGOLxrY1k+TSQfsLTM99S1nssZBs9I
+qJgxbqdzMzc6h79z8TUT5BsEw7PcOdkc3pYw4f3rG7WKvhEtmkNzrQfg7K2yElge1YPlr3RwvjJ
ICgd2jOxaV45W8eQ/0kkuaM7fgrhplFbS71TVLq3s4GKqC6M97yDRjHlubEfORtXloy1CzPsl5Uz
qH0Bs3K2Spyz2fxb0BDxscYtJ0FtaW9l5fcyptnpiYniEF3+XTztCAcbz6Lxjm1UhXtkiayOhNhP
KdQOfcHLkKLYp2OLrj3Veh21SQIsIVq1E0ZgWw6F0rkc4eiAzpY2UygLG6Jw6fW5ztI8OlaAAF3u
+8p7GAWFTpzAbMJdeSg1wMS4mu8zazRONdGDWyquQbmEFFPYD0UNOcdkGd/XTmSw7fDi9nS9qZjF
T6ZRxiJAafDvd4XOCWa0VqdTH7bkjmSPuz9/Sv+Qf7r+LiT1xfx+fYZEf0ohR+SIFdhZoBfvrAHz
NceRejxPSyZrsjPT8JlQWPu4lLdPJQkL9zkQOJpsIA7Y2RTbcBAeCpTFu3hcAVuzNhDCx7V3MLwV
6g+oM43uvVhp749yIUujbb3wbnY4WUrxE9rGZ3aZcbYfky4vdjXBM3U7njPiYh74DMlJr3vOaztw
3ASlvT5497ogc311Cs2RSC5lQvc47+MMAcynDUmNCpnlIGwDQ5bxet8MJvTF1b6F48bMiAYjynj1
PFRQK+ofWZx1VBLGH2lBXNwEwlOXaC1H1ypQB+Dqyj3zNlJWR7Azx9BMluepHvsdff1ya/ZJdiZg
Y49tgKTdGi6LKOzhtqnSEkXLdKgr9nqCJVORlrvEM89YkDNW1tljUVRqp2XV8yQQZqymogXdF2Pz
xBEs+teuCm9kVn+bM402regepCKJGBU6mpNWnalJlejNhiHo8sE+aYIQvdjIrKOJ7o9oP9yUsVEx
IHTbzKl+U1pkkW7nr15FAGri7EY7RI1fQJ/vqZQ2GyzzZ71Yr3QLeZ5nTsljaVZ3w+g4m5jKYWBE
rXeii39sdLrLo6h2oF/Y+oyRD4OWljvSKlfOzMIeUrAxGdGnO2YLd5cVVNR2d6Yuiv1C8slaRvP2
LW01qg92/4xKh0xSsn4Iaq9XgWxyH+vegaSMjh3pCW/451y62SuCCgJNjdMQR9OxbNF+wKwEtlXO
E7Yaannl0A0BEIh+l5Wc7Ki1YHIWDRyBmNZXnUWBDKUAgM/1n9X1B/Q5Byyv+1jXI5WJmi5uM9Oa
TlcZ0hDb6dma7F1eKHmahYSWQx61SMdtXxETswJonaX6nZr2C1Huv/q4QVaUWDe2Y5/pvfkUhihG
GmazVpZekeXFQdSXT5zE9p01E23TqVwdyM6xvskHsGP9pQfkl8JgDAp99ajqSwmKJ5S+NEYH/ruk
gV0UQU5366TQo3KpDM4tVNpxTxYXRTM25AfVFe45pVx0jFvNOw1D6B0bs4VpZfMxOP2LY+RJ81zp
VcsexBM3xCUse5AEJoGttbvLzMG+q0I67Gl82zZWCN0BBQtOeP3BMcIyKBsTOCfdHhQuMPg7GLuP
BnVIH9vx8EgFtvdHzSZLG6T7oLGcd6Ni+tZZtNaB1iRPjaVZW001+lPvNfM2spziGcmO2mIFZwEc
gzH1aJQfjZANlcUVtpWY419GtjFbsjfVi6cUZzg+gJcoZG066X350jU0kepJ5i8wdjMqBfSFdfU/
SDuP5rbRqEv/l9mjCjlsSYAEsyiSShuUkpFzxq+fB57FuGWVVd/Mol1uu1skgBdvuPec5xQJUax1
9FDPP1QeqwDnboloTor9B2+kv9SwSb0NGSKCJLLMGxMTBfm6MG7Iq/Kl1KnVnRdbTjjmMhVu5FFm
hSLx979GwSQficDEvBE+tQk226Knt+5ZgDHrUrgLIk3bhHrdHz1f7Y5NE/bHHqjjvg3oY85/3pR9
4xRW2tGnMrRDLTU7tOGu1OrmQxObt6ZHF5lNb8nQh3aLIX9RCES8p6b/HE2NRtJD5S9VvzZsfYCx
pGfRAHUzrJwaMwcNbR6EMOQSMQXhO/3KcRVWlUaZWgcPDepxUYkSJgz2JRRGYsWJm/RVGKe9KEr5
XQQtcj0Vx75X8nVSxsbdxDcWIn2f+dHWwlV6n2pMx3SAU2qvFvNZl6GL4vt7cWXs4h6DvVTTEQTJ
Ru0u02bBjgB2IqgogOPTnmmwEIo6XNEd3RNSLDGtNQqMy/a+8aNdU+XTuqyJ/Ra0+K4KoYBXfbQd
Zs2XR9TLouvoJ5ObuieGtIeztPVKA3xeTHKNx3aKRaB5yUhBdmmyQTqB+U40OwW3+CjPszaoU3Jy
07Yi8jXlfFSBo/Pmcy1dEiJuUGgp824t6+p9WbE0gD+g66evJx8hFkIwovVkmSpPoFgOKkp9oeQ1
G/akExlVJsFpmq4fIjabHJosKClju8OSDF6MEvAJ2tyezteuxsK4UD0zXxVmKG+YEAaX4UdmaXoS
gOkhYp1WPTb+w2AAlMzGGimIMbFLSwINdIPOmX7A0z6yDwmmjpMDScps/W61LpV3/jjIC4WiGNP2
BGSjHLcchSAtPZBhN937lBH2Rom2JVNE71AHfbBUqmDZWqK1RRK3xGun0vtPmEr8agmdwLDHgZoA
FzltQL5MdwbeDip1B1OU4mNt6quxbzEnhR37PDC1mAX1EAM+lLREHNfdHG6ta/KJriBCVUV5FKLi
c0yqW4CQmZE1nvSCZvlAhOEBp1BqBzUc8ppZy4UGTtEyp1bbVtFe9GqKAtEIS8vqTwgtBoPp2BIJ
t2Dt9xxgFXN2QfeYD/RHRni0y7DNCOce1J58JY4esnFq1Da364CGTVvIRAAF0Kc6wiUG5GUbcwSK
GZl5uWdndvQnr1u1jDda69DsxCC/cqyTUBvpu2qwhm0zYCKXqq5eFyp027EhZQ1NxFYzhMrpR5R4
uf8siBayd0rG67Et78YhZWmoYLSzhj7JMsegQDHn4o9bGRXsFEFcqnUSrTKMi2svVkrH8hBXNbq/
BZrM4llU51rhBNyxIbDTFtqbkAWKPQ2kp8ieuGdnMzIYu71hNCs4uwTo1Prp98GRO7moUl1YB+Xk
wpXxKRegIOi0NZpU/SzolUywpTa7p9V2BajjoBnIcZOs051Y5BxdijLKcME/Tqlc7OuJ44WgjFAq
dJWyjmdRJUSMt+yhrVC4ih4U30u28ZRtdFHWd8D29mOkNS7GnTuN+AY7S+BcKqXaboyw5yzU+Im0
8/NW2mHiFpxiXvx//9nvX7r5b73JQpamVSPF6rTW7FQ3FLfSa9cHzQ8+pzCFpV5FK9Ur040yEJwU
zn/x+3cy+AJia7W5Io6xxzyY+MDOXbPWoB36NkoFfQsiCJWoee6eeuTuV98uN6Et3WVP5kv3bu0l
2oXBoySsBAq/Dtsq9YHjggqjYSGpTn82x4P3quAc6s91ubbQEgrwi9lhLGt1BYpTeva7VbGOXNFN
1pmjv/MHp/yi878io5c4b0AmeZDPYX2cnkHv8mIgstPu4GgAWa9uxj5cTQdBXAnuAzAAeMnsSqZT
Cgr5SotQfDM28jFSlsolftONlYqdqViI68EuSRn8KK7wOazyYBQnMmf0s/+gppBJ3rriwIRQ02Jk
HaGVme2kGtbOgkSs1oc1vGgPKKNTH344BTvbMtdhwYmBlIS9l6yRwsj35VsO1M1Nk4MJX09459IR
562UW9wskfZQY+o/yg3CkoZW5Cvw6+GoItMir3pbQJ24phd23Wq2GSVHRK7I3HHGQ9JusofoQXhB
SkApCduDk69bzVEe1LdEJh2P9I3lFHw2B+VmbYlWTFwCrVXD9WkmLrodCd0AsctF9NK9gmFQzoFt
3nFx41J9H9b9YzFsu6fg2j5IUHmXSG0PmL6KaTFeWNWQEK05cUoOcpHuqBoL3LAJKoxFdhNzGzWJ
cI0E6H2LoXO6xvaa43QCixntAekEaChxJPQLWPF9tKy306V3sb/kK5o9QuTQ3doZmNzAS2wBED5I
Jw303FLVz63sJih8D+oWqFzX4htdWRfxbFzl0ZYZOMJGZFyX9lO7xRswURuOlsI+3RHf5qgcJK/R
JhnmEeBz4hhd/5GGXbfKPqtD+Sych22CQn+dbiZH3d0QTjrBIeViHsN6iaCGavJ7zZb3tbKp/R2l
j4Fy/0KzS2wOp4o17gU7xCMTcEqMQ+FIkHXVNUqMhkX1aG0CxNfEn2xG8j9JL78BKSPrWBq2BkVm
XlW7vZar7Mg5HC3BuBTEbfCQzLpqmydS02Kp7HpPKvXWvww3YU12zTrcGLcqu9PCje7bnm8/Smd8
xxv2pvD6QbwQgfFZ7Yh76Bc1xRJqqysfVi9K0GcYV0/Vjjyu4LFdqbZwT/4caX/NonEDzIM83uPw
mmyrg3FXrF+hDtd7clIcVLmlbdrDY/yCIeRinNG45E/qIqcW7TvEbYS+AzW3+UWSabNAPFHjBHaU
o6jcNa60o+jTvzCVKW/0+WZBPQrwNdVv6No4U7kxKDXd7GIRyrcsX/KbsKRlUqzVa7ODj1L2rvRW
v4ixQ6PVcoQD0RXtEhWotRyW5lO5MS9SsOzfoUva1bo9pZfZ0YMUF7CZG1+S3hWu1IqihkdKOUi8
qiv5vX6KXj3aVI6x1s6Tsagei8Q2L5wTp19zAlDipnvxopwtghY3lMG8zUQB+cgd4rAeAXxY1G8k
qjRrthuZQ5tI3wbb/KQ/geN/8fbVzl9nbvGrXgXeMnor504TXJGdQfeEHw4IYgFb1ctd+nS71rhP
zgm1rhUBf8mNuv2TqCzjU6Ta0EgAxNUu3B/EyEjr+l++eFDR67YsiQvjAx3nOGKAOfZIa5Ql0I/q
OidcsdYwaLACj4uCzIDM1th7ppB+N9z5RfEQvAoGXqNl/c6JlaxSUhnAMrsc/AKndqW7APXxOiIm
fNcSscTDZjBl0nJemmbtw8I8FWexoUpoeyxZ4U7o1/COEEAjr9MdqCM3tViqEHyqewSRw3QnXGT6
jvfRDT23QCkYXP+6Vh3pMLoY71SXbmyzZNZ994/moYjszhadZi9chjtrP50EmqjsGA7W3tcO3mcP
xnIvrDgl4sNQrqyIEnu3J+1q3BnP/oUl4dnYKB/CvnZ5/yIO9RQMUvxoy8CtHqotYqAQpehSPFkO
ZoZl8Kz/8nfIxMm8oOT5LFHo7xd0JDp6pK50JOcjXNPItQCjoFNYIgAm48myHPNSQcn4JfqOsI1e
4JJ699JGOpXta7RPH4EcUbXDwwyuuVlyakMmk9v8S96cEqay0XNL5kOxX6uburT9TTquol/ELIIK
MW0N+kyjHuDA0egVLNsn9JDpEHWt3T6nm7pwaSmhqTAY5xvhQAsWlfVoK4hlaIC40znI1jN124EZ
1C8Dx0CafVaw/K+aB+sgietihwkSuFy5Hvb62uI1kU7CU+w0Llt3+S789A9RbpsfYrfRmVPvRomg
k1VrG+kanTCbIPU9c5sdPc6USyxvXbMY+6WcLYcdMt/AyY/Zs/XEHh1UnLAwSCHkFXqlzo8c1/vQ
jvAK5DtQSRXsf44pzZslotNDYHyoPKYFWzjrF78768MWSr9dr+uljwFoXR6Ij3/LHuXr+EQmivlG
6SfYmrvsmKpO/Rw8FKNTv/PKSf4C//qbcM/dXUlbL7C5YUZ/4kaQ+AbAJbzGgWtZ56hftNJGpo1G
IhkoJH4ecYiPYrjVTWfYkEEgLTpXWk+INJ4at0G5ay6KYKF/eCASBrte6uLOE23j0P1qRNej9iVT
C1pnDzWCwWV3E54n7nTnkDuQnsxdSKDBAFfpPtkl2c5zSRdENrAPXPVNtc7tCWFiPkBIWdXv3kYR
lhZMs/tIc4V+Vd/I0ca/2HgYaBYpN2+HQXF05JD2s9uftHavQ+/Cxrc3fuWM7XChAVc50JPXzi3L
vXAZ2W+ES+2hOvfI5N8yNJeOgNPjjkwjJDUoaw2UyQs1h5nEfqVYm27auNV0YoTVd2mxkTI7EEEz
0F1btDt4HiZWJBAC9/z3Bjwh3AadM94P3Q4a46ythNSAZzIl0WClYBHXtpzZQ/3MTiHKb7p6aBq7
Nq8cJIX2wIat+KzuG+vSRK7HNvQlSjfSmQkK+ZMc3igKZvf1KTxleCq3fen4F4Ds5Tqm8aIxR2Ec
so2NycaleCcQNmDRf9BOg4JPZcWpGGWADtPsWMZbinNs51AhhUf/1XyRD0wSyWd07l4Mandu5ygv
+b7cBNt21zyr90WyHukIoym9KMQZt9imFKB/LtmwhDwYrvXSpGsTRVG6y4k8zk6ZYWMBJHzBO/nT
Jf8oXooA5wYozkVosjX/9DUHu0f2C29Xqn7iLRuf8C5iw0r0BSo5hIOz4LtYkG9yqqAabymTXrN1
2O7qC91O71EQFtNh+kWq8yV/isyl5xLCzPZrmz3gQV0SyTbgzTsUml3wsLCOwAjjZeUpMdjOJTRq
FCjL5MY+rsleyUPOKY0eBup6j3xPzKGYB1i+tjG6boA893TcvOJR687CXXrBKTOoC7bjdK8jpKJv
iD2nTxa2EmPEbg55IVZmJz6iW7nUnDq2grLQ6LUfTbdGME1dkeCFs3ZARx89jCuPPeobA1/YdsmW
fSuGH5uCOcExpV19tnvYLrwyLE+o6hDkP2RM1VvPZd9ig0HcKZUN6GJLSMgmPJj7Ai+YyS54aRyC
EzsH/4V3Jtl1YIOwwKhrQpWKiz5ti2g1+21jFOwO/G4PawyjTdtqRyNdDDvq6tQpVNfDwVesYt4I
eVlcaP/6LxITFjuqyMZYku1iyOEPHnyj/ONZeCkGKPbnLrHLJ6rOvrDxVuygyIGKFgip2Z4N1XVQ
y7V5Tww2OUvJuclouy25c9YHD4NVNWYbz4FmA6vvkF6HmxkuuhfLsMEOBQuq7B8j3Pcrhha6k5Jq
T3cVLb8V+Ykuj9G795AUgSasdwEbP3lFIdiU3QBYGhsCu1up2/QMwQ1mLfPnNtkk+/y1I75ul1z9
IyFcORyaxxbBzieFgHv1jf4MB1E2rKaDTcbao1j2yallaIR32T1fW7oTX8SzcqWYwcfijuKM8IzX
p0ORjJx9l9s8XGGXvFC746CQfNbeDgHJ3GW/+h/MxqmwRVHVHM1HDLtv0a/KjWjpbQpHfff2xLLB
YfTwORDNcrDu8TJS1yv2/TaFRGLXTvCRRvSwOA+5zQKVzBOpng5rFOOlfaJUwHrdPlH6aEoge0sO
DbZ/Uu+F53QlvovjisA5Mq+FO5D+mKRIxDg0rwBx1PfqF6tWX9rNtMzBTW6CzlYc793b1Y9+tYsQ
827kvWAb2xSbW2CX8EnNjbgqnwl3yAbeUG72LyT0graAZ8vig1bC9ohoW1vn6tzcEHM+miPcWZuq
L286x7J4Ne6DV3bVZK+yu0xsPbSTt5ECn7/47ApUliu2TeizWeWbx/YcKPvkQ3tidN6Hr+Q9uARx
DKFt7YyjhL/wg94CoguL6C4KmI6hIIVfqC/CXnThJiqONS5Cm9lf39E6sYMDw2qAzbSptwEW+Dvp
Mk82s0iMM5yxke6K+RBr0mFYU8/zj+NNenoqJdryNmUfmrZ4zlkYy5cELftyWKlHBg4PKTjLu+AT
+6t5n+SL8Fd07d5ZBISLtMqes+uYQmhd6mdvPWyMC3MUL4XxQddtr+zHbYRR+DkG3ZAspws/bHhu
fLudNmq8oHg7Rstgw47Y+0Q5znEd7W30qXLEYGekopxcBAfsVeI9szwwLuwWhwgPzDU/5q/I0a39
XN8U6Po43r1/CXifFt5j8skY7p7YQo9b9JjiOTwxHRGUJWA5g1+0rB/rR+25fmR6DO7FHUaCu3LV
P3J2VQ8EmK2M3SY+i47xVPG2lQhK8xWTJ5Ol9sze+ta99C7dmMfihkBNsEd0pNuOrfRqfOLA7oWL
eg84RSaAYCXS8qPZ92BtGU1v1bkUKMssY0Rhmd1fzadx2Fl2d/Te++ExqldCutbEda5ytlyg6neN
Y0zpn9cGhw+HuB4b40J8nl+g4Vj2u+KXt9Jkd1JX5H8TXkicEIw0FB9rbTceixOzIJpDazvyZat1
da9thzV3QNwrTk1D8IbHOFhAx6ckMWh4gTYhCyXNreO8fcZL+JaxLQucwRE/SnMd1w4T+KPARD4L
FxaFaxyK1/oJO4XMwVM6C7dwJtSSgER3X10biKB7K/EgnLbe9vfv4kGHph0XFmkzYmQbFa804n0M
TS9+7PHwlLiHltmHEpncTheI8S78/edArJYpFDWGihXvaqkzCWFiHcfz5NlhhGFKmZInIYGJbTQa
102ErbwVtYzf+ma8xXFIxy/CXUJiyBKVMgrRvr2LxYjYwIzvExQdVueRl6Gff4mQ3SxbOht4vCcF
GRx8N2lguzQHdv/+ZTCrA2QrfQ0sM9kOfUaLUmVDmVTwHq1P6zOvrW5vCS0RAMi5KMKiT3DSQuCk
8vsXfbolhuCvaS5QxERgXDhNFbJ9CMxHRJaVG0BNnXWPWBApPKt4T1FyUKIdpw9Ri65CfOdTsegJ
R0Y0IGF9ro7goz7kGHhrFnGY082zx/Vuw5L2X5m2sFg5c0GUbAGvjZyIxk+l8A5e48lsYQEZq+1T
pMszglnEf8yDaFXZRa+cLoR+YnkczkbdElCP1YLKDI0zr3hQ68dRRb06/z40hxK1SP1BIOvVgv5e
DfV9Q0ouc6RKcmvy2usFJdTxcSwEZd2ooktlfSWNxl08+m4hyEeFg6fVefeZpF4Mj8ORIWukj46c
WCrFlRPv7NHccfrGfCjaCYSejxrIG6ZbP8knHgcbGAhe1ImKD1MgncjoWrsSh3eTfCYCbwMcfYHr
KfCZs6HetLismGeSZFMZbF2Nwe3FMThWAqYTzBjjmqCodUcK8TJU5y5mbRzMxBp2HaDAhdVRDCxT
ykHgdteWJb8TqqQ4pmwQp4A4A4yYh3/0cWq1X2qP8JEkXV63FgRzwnahFdstBvZjVAachuGP/a//
i/j5hucigQD6L9DFRLxkaLql4s7kQ78AXUjfkLNOMCu3V+EM5BaYgo71QvbCTZ02ixRWc6VG2wJK
GYiK8fbvj/+b7zJ/uiUpoqnTIVK/8F2MQRsaLTcqV4x7AjFUW6x9SgcRVQxhFih5lU61C2T4Dxgb
CezQX5ctyYphmRrNLVWev9gf5ByxBsYnD1JFp4VYiwqnWKWvQ6O/G3W88JOImj6tDtjwDrqFnpN2
MifbXNmoVr/99y2Q5mv8D1KHJyDJhqyohBPxjb48ASnWxBF5aOV6ZHbD7xXAQgifQQ6jWjgFJ7+g
PzkDYRi+A92z7qZ55QQId5UTVf/DcPgrlIHvIktoURVT1WTr63fRQk+ShTykV15mGKoiFvgZK0DO
wGuAF80TTPWHJ6F8NwBlLB4GFhNRV/UvTyKmYzcVhVC5eka5z+jTm6Fo6CTZaRFijHiT229IzUtR
gFdPs3WNE7Uc2NojB8BlkmyVxIPgSxFNxEpLEAJ7fVXjfyIsENstjquqegAYuCpGlKkNwbCk+9AC
LyFHcCBCHOaEZnP+90P97pnKpFtgkTVn6tWXcT36asGq5NeumbIQ6uBhFnrZ//Dy/B6kX0eOIvPu
aCL8LcOQ/zuIB5zOY2MRN91V2hU2zblLjV1vUPxueGMKSrBGn52nAr6wb/GbnjCGSDvg/wAJ3ydn
PWBEJXVx1+891dzz7NeFqX5azcwsIa26rA7TCECj0Mu1WHt3Yhv8yqu0Wv37Zsl/0bMYdYqsazJx
WZIlqfMQ+eNltDR1kHwZzi40ERSZRg6tQEfjRKtlTHmmUxWmbmooREkEjjiXlc1VViUPvgQNNIgh
jOjDp2/Jn2Zc3eqZuaD40Aog5N15qVn98I58O3coKo07Fi9D1n///R9fV6lJLTBCvi4ja9lKUG0w
XIGSh3ohpd0tpqU+e/pfBqK1FWqXPgI4ajKgp8Xmp+/y3dujMHGLKop6hKFfhoCPsEQiV7VyY43u
iQHFnCxqarABNaFSLte+xvvUdLTYfdoYfZB+/PvZffv6KpYmqyKcN52B+OXZ4Tf5P2NwQFBkV5JM
kZkMkHoab2YbRQtZyRf1/Obhy4oBgswPp5MvkUldacbJDNjksLEPn94MRJkQ+y+bSPpsjJiCq38o
kgJ2T8Ip22qw94/XLvDe4ESQ6ElhRIi67UxZamYM1b8v7NuFUbFM3WA1llXzr3kJDSoDSKzcOt9p
LSV2XcEViGptNYCaaSK0xJNkbRIK5xHkl39/+nfrIiNsJp6JAPeUL2uCOngqcXSsCePM6SFG0+kn
uqldH60l37hFWkaBpG9+uObvZi1VhJikwveBZPcFJxcPbdaNSV+508CzRHDzopv5y7+v7KfP+HJl
odbI+EQZsIj8DpNeEfuQ/jD5fjsmeRkkHh+j0vhrTBJN01dyw0tRSiulpwVATNrCIsSUFnd2Hn5j
gtTQ0cr2gF/mjKmJZjz64STZJ165C6vu0In4Q01ZsvsxoUtlUDEIxuAlLPxVU6MA7hRGMtntt6Bg
bR5nYJRv3Beh9zYDx0wPlca/b9wcy/Rln6CIomYqJnOPhWT/y5qiakWrCMCCXB9x+qJhGV+oSerI
iKCWUcprZhCwiLublgO4G18o6ZoUbH0LK7P//VVIgfr7mxgm2GVZkyXj66RT6oZojoVSumVGHh/N
9kCmfm00En3c8TxUjbdTAFYEyu7fn/v37gTVpImwztBNWTF/36E/Jl7Ll5qpipPSnabANmTeyZqb
vcyLDj8ak27l/bQfmkf8f1dYheszNQPjvKaoX3fHVh2G0ziauMNUE34Eymy2sk9FFT38+8q+/RxV
FiUeMLO5Ol/5H1emc4ZTrMrIXZPazeTJa6HHzFB6P+w1zb+3vVzPH5/zZbMlKInuIRzJXZAUjUC2
BJpvTvn6QhiQBUi5Sl/xPgnzTV5HA/N28axGG6OMrlw+tYau7VaCNWuulNRR0GNJSiCuInZCiylI
+cbZaPJ3kA96FGylCuCm9akZqdaA/b4QszX8UMEZNBFFL3Sf1jIRVXj+xU/xgckex/xI2Whl7a/g
YudpkO57lQ6dRFLn0vJVBPB54xAV+Y7PXNj0HCjxTPbII+nlF+17Z4rIC+LA50CMXwygyGtv2BxP
abX5Q4NezXyWDJQSYB8LzE19Y+cbZEjSFR/j1vSD5z7VRYSr0HXmhHC/CH6JMPHs2KODbWgmNcyJ
JJxK057ElRxNdxyay7VHhTW3aICTJ6YT6IR4wByCh3Carn54+vdIkb5ZmNhQGhqTgYgyTPu6W0qS
SVA4puVulAIEkIP+0iXZWenli1lZb1QjuoU4xmfsPI9WGt3VVqACaeqx+u+JqtyOmXrBvP6kSaUj
BcVtEpIXSScTUVaaapEn8noaAwo7pW6Hov9QdTr5akSQLTElrgdP/Khq/NVGfMbWRpdKDR7yjtap
ABBUsd6Svr9ojXWcmvYiE1Jfd0S4RBkNkdQ6ViWxKtgIiWfHWpCQFDa0dtDj5YzOqawSzxyd5aa7
YJnzq49ozDaKIn2MvrT2BOMIDyZeKJX82mbSmpwhJw+57R6ZJSrYY0pNTllNiCvwLCzn7ymrfWzX
RnsJdOnj9//X6fs6r8+ob+26g1AhI+drEms7KJ6r0RZsK/G1JnTNG5jTJPVJkbMNPottEmaHKZDv
fE09+TFsiKC6CVN+wO0CcycIbkEfP1dBMe0bEtllMuHvm6w+qK3xYWk61XyzesyxI97FnYV3K7vD
GpffcwZlTHkYrn4YId8sFLIFLZXik4Yq0/gymXgp1FK5GlFHgyHL/WrcNpBLlzo0aUAM2ipMrY8Q
ATuSjAo5i8hjj+uBJqin9O4P32Vezr9MoIpsqOAmLFge1tcjClWWruuLNHfBgSBP38agzWejWkom
t7FsdanbIrwXl0LRvw5G8y7l4qWuUNYEgak6eVfQTTQFf9M3ww+LmPT3qUPhhCbqOtR2qJhf5/bK
HzshaPXM9bEMUO8qTKSyNF4Ql/s7b6ievXSCTmjIiVsbcLYCod+0rej9sKgp33wP+LasZ6ap8c/X
syJBzmbvjS14WfMGESBd4/9LBec3NwRTx2KIhnGXJYgTlXxTzTSNZvacq52FrDiJcDTq71q6S7AT
UJYf7uD9TWTtCMifMJbIaryULZSzXtXYky7cKV3CtYSNDHEOtpaaE3Hf6gssG8n//HCicD5SQDJo
1DZk+cvZoI6bIonxVEFobY+NbNF6r15hUJEmWF3LPrsm7Yj0R5mAxeSv/x55f++g1Xk1lQyQ0Ial
aV/2mXFX4G6SIuwoJu0m/EoEFoxXqnWrUC/3vZzeTwLioX9/6Ddjil07uGvDYGOkiPqXKy7qPG/9
rk3cPEbyiZawiOvXSW+BfkQnwmD3SoZHbnhNI+OMivrj3x//ewv437dNFRUuW5ZUSde1rxszoP1F
piZl4k5ao9JbJOHM1GWkd+KS0uopSvRzhzmA9rZGT1oAbdFTnSg7QtlF87FqlWs7/7UZxqexxstf
DCYVk/x1HO+V9gDGbxvlWPSN6qen9fc0wRfn0MGmXdP4+vOU9sf+p9SoW+ttyhfHdB8ouIEn8yPC
hA+C8ofTwXcDQ6Hop3Ob2AlpXz4qQCrsmY0Vu3EM18DA4eEb61RrD8DwydADUxU31uO/H8zfG2Yu
D2K6AuR8nmy+brvUArCmYMYogfjxVvGaj9IVJIMtFtLt9y2PvdRRZeOH8fj3tlIVOZIr4rxZ54O/
vARaTRGj8YzYFdqW6I7OVdX4FOri/t+XJ313TzWRcpdiQhaUv5Zx2XYNYcjPJmpRO+sdZ/icF42C
G0tl/lwKyj5W5VUkaisTtoBaM8tWCk6rdiRdzM2AVGlw4CbjUfB+GlnfbJe4B5LI/t2URZ0T4X+H
1iDIQxaRHYZWWtlNYXBRtIE5wNs3YbNru2fJixD5RDCipJ+GmjavtF/fx3nqMzQgYaw0Xz6bBaSx
oBzFrqUBl1Ax+lEBgbUgGjnzet5vGphuBJRSxppJJJnis0qbqIpT/xRggl/0nTctgQ8efgNvTQkj
oMlLTXjv2hvSGGINKwH587z2FMwkubJxxiEKKdps5dXZfaJiIh9mgsxv6FhTqBjocZPgE0tmR9v1
N8tAKE1H64EX/f7PAeJZsJOAPmEip9QKDq7vX5pa21YdSIYpF2dTvL8KTKUkXxYLsBC+UddD+TYA
9yPMyQXEZS1lqXwF8Lwq5mPAvwfcN9MFW1KV/DqqhuwB5/ftj+kiFGstzeIuw0POSi3fUj3Zjb24
jiWgn/9fH/V1DesKqC05xnk3MPCjZ1BaMmYqzObLvhH+5wsm87ZiMFZlinq6qf73usRSLvJSrbiu
2K0DmOR+5gSEEfdie4mk8VnygTSjBwba8sNlfvMG83mybEIuI0Pha7VLrzicZcmYuQObZzhSaYpw
oGmORmCRT17RaQ/+nz5RYz6c4yHMryUuED/UCHCDu1VUIaOprnhzXiVvJOOz+mzC/Iw3zvnhWc7v
25f3keMvs8C8IaXl8uX+TnUBGw0OnRsNSbBUQcV3VIqRrFnENYjVYmr0S43DDaJ2n1xM8zqn3y4q
ongwIcwbJiIai+ZMOsuuRjKIWi9t8k8tnNYWIZYLTcjR7sNvNFJtF1M6jGfjIzjIjV4YOokD09r3
imZpmB0iSrQ9ENuYIXYdNBJovN4uDHHpsQWul5J3IcIXiwbO2tRS3DyViQQu7zIhGxee7Dm0heyA
xF16tISdyVDolHl6MYGbLLKyxnpGGRXUMjGwVZItoaE9RybafQ2L8b/v6nczrMSYVVhQ2eBTyf/v
qO0HD+J0YKUu8OXPZHyw8GzE3rTBBHyUVYfA4AjV2GS+/ftzvxuyuKpU2At0Dv/qftSdMAaFrKcu
nJ/PaOLxWVP9OibNazqfZImtOeOeuv77Q79ZySXWb/qG4vyL8WXmEa0qpq2DfzyWwNNj+iEb2UPA
np2rXNtGpnRK8vJqjcYPp4TvZrw/PvfrKhZNatLlmpgiDx3WZsIYi8z62MvSY5V3xx+u8e8TiUqW
i06pjb0Ks8KXZavBDQ4Y3UhdJYvuh6Hr7ZDmny9nrlwlDTDM4pcGEps1fFqPYoAi2MR5ELvst0GN
ezVhr7Wr+B9JjodM14dT5CtnHP9D6oGJUBJKpYL0Qe7l0atVLMee9hxRaXZkmeLmALy8xqkdRNiP
tOnWzMaQKb4wN0JAwb+3CrJNT9kv1OnZ4/xDDCQ+/m7R62YkAs9FvGQd4xxNRylwxJaACC0UtMe1
lCOgFbIrsMKaxrqOZl5a+6CQkbLVMMnB61OQcjKtf+4mlTw6zdyZUqOtKZodPTKcwX+AEIAMiW6y
QakfL30ZEkusDGc1CbZAfHZlpTyayI6HmrEBmM7xg+FR9Sdgws01ytsj0LzCMWJhN8Sa0wPxCIXg
lzBVo6MFzZakjuaoVQHMXSSE5Jz8sMR899L8jvGhM8nb+rU0npCTTfW6wNJcTJs6Vx47RP2NqD5q
hbZj2/zYAHr+YaaXvxu8FidbesoGG+6v46mIJB/6OxOEnhhHGWwYzQtPtqV6SZgvRUNKINK8kalD
y9W9CDB86h2HMPrfjJ3XcutYsm1/5US9ow+8uXGqHwDQkyIpUWbrBSHDDe89vv4OqOrc6q1SlG5E
N2uLMiSBZXJlzhwzWvtRele1BIeFTPCcwj6Uo5+ZVzxRtQQR3E2zQD/eQTRBdd6CpaL5cJF0CCkl
DU39P8+LL+qtKpVqTssyy436t3DOF8aEzHRC55iXLslCoRMWaXkbKulGTflUUIwLTObTlTBCsYqF
AGS5ZVHeGvNLGvjIuQSrWXUtq3CT3cEmJwuGYGQF+w09IxQswIjJQ6csPV0BwVXADWgEMH6JOBvs
iLhnhF2w/ucPJX1xc8jPatIcTJkiWYhfV29LH80UGn6yHuRoUSpgZAbNvDQ5QMBKHpaS5RVungJg
SmXpEqBSb/Q0QyTpQ1hsMlwo4xFNa8J7N79Zh746zlL6knVxjhIM5fPG4g/aVHgdi21hBvs2TF6E
pDwHOfJSTUXO2UCKrKAh1dpwoYX+GAzNQdOZzZ2HQLWpjYd+mQbZtYm5UbC+SBam1xHmm9HzJ9rM
3IH+JGeiCj+/uabzjvcpzpgT+XPlUDIJNj7HGREWA4HKOXzshWcvop0j0Bb6uE0rmiVKeH2e1uIM
DyiPnv53msfnzfv0z2/iy7MfjlioaywZ16ZPu3KqluS2/DxZgxxB8U9ULsbSxTSa77Z/5asPa3Fd
NfZhnVL0rwMIGIOSFWWWrHsFTRStM2YLUY40Ql12WzJ8F5BctCtydGgU7Ry08r7yun1vTt+9kS+2
LQQkEiomk9o8V//XNzJFIpQbnAPWUg2WreWBGbmq/Zc4HZ+ItXhHdfJaldrNzGlKv4tHvrrgXAXi
EUM1RZxkf315TmkYOQcctsfYe5+vd0X7Q1p53+QS5K+ut8nBHRkM6hJmx6+vM9RxJk05B1o9RgFj
YUNlJ0VC84BxJt4EQsaROlKaddixwfUNhzCMkewOCbRcYXIT049LYns9WWRkZ3VZqFqPKUhH2cML
a+jnfRL9/fdZgq8Ow0QVnNrIBf69amjqlQlhuotpPGq3Qt9gcli8cCmdTJb3o/htUuLL6yQrHGig
spl/O9IkXCRDpzi7HoejILU4dsTFS0tVH2K5ifA7CV/b5FWFS9gL0FR7EqZ6uQ0z9Nn/PBON+Y58
Xg64UWgQVUnBO29egv/juGq1MvxRvyRAqpY0keNDZcIlA5BeEjuEtCbQw59jfRuQ7CJjdbbMeiWa
P4h92TaUfX4dfLaZMO3WNdm8iPwNTigBTmM8dJZE4+WgHTTLO4yNfDEHam0Fg0FUihe1iR8spblL
i/zFGsR9EdOvXdPYo1Y/KlNblL5A8xfpPJQUVMityySVt+wBl8IKZ1+Ma5ijBQ3MVFnksr4HgXPb
KRAKC6PaBa0CfU1cIkB1PcOAx68/ZiFVGIa9SEPUIEJdl/cBw8GOtRAU5PPHvw09XXxcZWzjAT/m
r5H4XdJH/fLeGwgAWP9AT3yOOCqvniteKYmXEotWWKBm3G17NHjuPCGqvke+HoxrTcIRfoheORRe
Iku6RFX2EvnVWxvUm0lUL0JIErTpWbDLqrwDFXea1Kona2o5cRW8Ra+SBRGvDdDM6uMJAAEhsPEe
zxhUI9Fp3BP0947BZRZa7XQKbTnzWkwCAG8eDJqgnxY0k3c0uub+bVMjtzKEb7aBL09nHOh1ctKK
NVcZfh18idEOUQjfbi00hMpDdusP3laMFpJf3ufV+CIWSMm95Gzl4zcpePmLFVFiMZxzumgJ/7Z/
yxKzWoUutJ486R2a8BNeVA+GFCxKK7uLiudWUtbKerzqM/dAQ1cePIm5sc895cXsmrushPdsFojS
irmQuqoH9L2yly0pR9LxbzV3HG03/zxXv1pdKblKOulo0oV/qwp1mAEMlZ/n6z6i4cLINmVL+THt
76o420xFvBV7Y6kEAARoIhoz3hwyZ3tO0CRNBQsioLM7OCbG9BYN6lNqiu8TqOLIvJfS8SWuxfd/
fr9f3l5JQjWHVIiSw+fdVxWsKKzMOl9De7gp9b5C0/7gN8VOFMOzTy4wS4bFGPmr0dS+tb2cx86n
hY3XnoURsqRZrNW/ji2WvL6p1ZKxhbefIzOapUHdM2tWWu5qQnRH/mMbTOJ7kYjvyCjwcJZWWe/d
aHJ7BzmKE45Jlx3eKIqYHb65Ml+EA7w5TrAKMRiFhU+rbupVKn5I3MmpyZ+g4S7HSXuKNJZLPzA4
lmp7MSNP4Gvaje5bW3XwH755B18lC7A2tRRTJ/9vfg4DC0PFwzaj+FmO3d18f3rdWvs1HjvNk2p1
d6IYP+Spvh9i8yYEd4AMOY+Up6ie3vFZPwuZ+pThASWoQF0M6ZvZ+cV2LCmIvi1FZU/6W/qkA7+e
TcgkaNRrKfuQxtLKS1IzgEK/PJtt9p1W8avBouACK2uSjOL580LEyPByuZ6yNcWrZeUTu4PbszEG
cAs9uIuCkSeHb6bzfI8/D1AVnQTHe6Jw2ZpXqP/YeYupHyrRo7YKUOdxos1mAF1kNAdcUL/TZXyk
fv7ptT6NN0uI4khV5zquBb61DvE0jyRAsiTgpfClHHLSASZdN6qyCsTyZipyg0M+GQbc0BmOLkSl
y2w4karG0kduVhXjRszVR3yUUoSmmOdBA02mVSGRjuwNcVMLxQViS4DDk8KhzAZytjN2BTmvD2MO
OohSDuSgo4urmknrUSEu1DqogBFH/0DalJmxyPLuOIbvvmwsrDq7KoWxNUEEURGUh3zd5ONKLK1d
UXU3VgqTUBhX1VTfCH15ieFLtgIkFPgkSXdIu3GjtEAUyvZnFDWXruZd+tnNkAHYS73pTksQ8sgW
jps5DCEnNCAsJsNkF6/mJoipHuSqBZLQE59wWvwR1/q6gqgrjMro4PNiDW4n4uGoAExcluASPgDs
Fh9lqdLEAyxC3epI1o3IL5fpQCOfmL4UdA5Q+K6xaW12kz8moPoz9hG9xGgyZwRCv1qpyiTD7PTD
LTMYUAlKoFXk9/QVNT3oZDim/RjhX9bGt21KkKhYKty6REz4E7MpFF0zoLy0m2AwghXgSzoaEVjY
eIQ9eSVtgJGlrDJcK02hOM8JIk9k1E9mdsaJx1VIaNmGOGzqjK1QA2ocg7PpOO5b8dUijWSE9cX0
zJ1mVteOpLhfZWeh5nhreEjyVYhL+VttSo9yAlYji/OHaNiA2rYNHTcGdC2PBuxOj3y1hYeGFazn
lJYWewcRz9UWrpUSaMtG2MxDYtDL85y4NPURxglvcl4H8PBZ0X61UmKw3F6w78P2KTdIV2c4y//z
cvnVasnhwJBYHBTSyZ8OrHpZl82osyDJtedWOity0J/GAkM2sqvqqC/aydrxEb9ZB78KUijPcXpF
64uU/tPLasEI4s+n8tGgTpJE6yaLU+Qm2Tcr0VfSAISLpFo4+pDTsD69jop2HW8lK1v3o7Vu+5aW
fYyKUmAyFPtyuj1gwgdnq5IPIa6NpfR9pPDVis+mauhcY0QCnw+OVpGWadFrCF5oMU5KGqJa2jN7
Qd/z9A06Vg59Jp730y2L/yIIaciC2L0XK/w7TGrjLX6RTVOdYhnHV1PfeamMwErDy8PDJ7EH7G6n
ZMWNqPbWfpK9535z2wb+FtubnTV2sL4wQ+20igbaDLGJj4+dD98m7Vt3zPWL0kIpjlku23GWsCWC
I1fA9INxbsQXxxclm9bZhB9kYDiSZdykgUif6btcx+jGO/hQ2M7ahhLelsW5MnNaLFWFRuRmepnv
Zg64FjzBELtmpD9wlIpTHabYCN01OlfgQDGWIBJ59oQeXe0sKAtYNxQwz67khyRquuhgEqRipRVB
+6JIWqdG48pR55NlgDIu4XCReOEKRzpMsnS67ZPiSp8/3HwR65ihwzUK3W7vqzhuNeqlGPpyOdKS
ahSND33MAiAkgUlDGmd0+rYWYXwkFN7aAQRMFz1McQEcLp17GEGShB4vMFOv/3kOMg7+vmOijUAq
gMCNk/PntJEYeb7Ovpyiz64wUorp92tHEt6euMX5GY0IecFhysNNH2ytHvRAHsXTwRJhN/TBuziW
8pEMBdXtBGKQ4s3+nG2J6k0aX/yJRO+YvOIPmS36rDlCR4V7grOiVbCJZDp5Xi3sBDeCq4pvJ2ni
Eeq4Zoa3pNkBVGa5sU5iS8VtN2Owmso2l3HIUQIC7zm1ADcl2AJQA9KXsAN03cw19a70Kd4+1qUS
oDW0hIVYFihPBeXW1MLHDBmSrbSqZPcFG5YpmPvYejN6igd61L77muh6GnW4rFsjZHNL/Rli6dX3
/O3gw37yI831lfw8V0I64x4bzOe5nNkkymNdVRepbd9lkinUzR+7UJao/vOHFbG5BFSr+77bWEVD
gTzYQa3vXD/sfx48UbmxqGP4ahSvCMdoSa9KLFMs44wdMvMTIiBxQwfzq2jWUzJzR0fxOcvHt2/G
wldDAUGaIiJaYdX4nLYYOa0ldaOk6yHKE7CQig3e9zb162HFhOH6hNa5UwVMPOfMO302cSp9oyz5
Yk+gQdBEZ67NtajPETR212WZzqVFK+f29UnxoBsghjur5NogJ11bY7mY6CO1Q1jL3+Wfv4ge2Ys4
NBMnU9v8fLzJSGK2fRpm67jFRLLIorWawzAzAN27Skl7VU4z0t7U7jTmwDL1AuCh9dorcnyfg8Zc
yVl047WlvFHG2QKws4AQ4sslapuuHbwDtEwXw6RLaGIcSlVsZWom1cyq+iP/9N9vw//xr/npjxi0
/vf/8PVbXmC86gfNpy//fclT/vc/8+/8v5/59Tf+fcC5La/zn80//tTqmt+8pNf68w/98pd59T/f
nfvSvPzyxSJDVzOe22s13l7rNmk+3gWfY/7J/99v/tf1469cxuL6+28v79wCaMS0Pb81v/35rc37
77+xgIkcQv77P1/hz2/PH+H33zYJyl26Gb/4petL3fz+m2Aa/yKRjEzURL4z5zf668fzlvQvTaRj
ladNfe5YY+hkedUEv/+myvO3eB4px5wInrX8dd7O31L0f1lsvia/QnF1/ou//e97++Uu/nVX/ytr
01MeZk39+28a7V2fF2v6Rmm+EkVLRRDOEvDr8SbUQzVKJHDHantf55a1GT14sWONddnTqFbknFJM
K3C2gf9kVOoCe5B6YZaiuVTj8F0fip9T2QhrLahKRxhh6foeTWKhdRrrLt2aCZ6VFDpt/NW3Y6Gm
e1NGYpCGLTwZf1dIkfYgOoMpvflKb9wNpYZ772BSPzKm276eTDhDLKyyJHonrR0da5CDFcKjZqmX
zFjUyT2V3aZbKnUi2clTnxflph+AmXXyfkhiLOGrZCX10aM1WrIbm/7oUsCMXUNTQQKJ1IMqAFtS
EPorodC0fR0lD+boTzsgfEaWycvBX/cNZS2KP/4T9DahBew2Zll1ktOMrj3cPAwDocJcLzJ6JCGR
otArOfTbPiF12Yg1bLvM9G6KAOGThzuuNnbZinXaxtimehSHCj7eMIspaYRYKYUKXVVToFHD9Znw
vzBrr7z5eGh0eWOW5QhPlOI9ODcrkUlJtFJOJGJhsyNEyiKNFGFlZhWNNCFEK0uDBMjrIYieVpoE
yaHCZ4EC7aKUJm9BTQbYR4GVlmrhqji0bbcoRCh02SStY3W8Vj0nSEvpF0ktLA0zwdEnH47qACc1
kSdwkfFwIv1o2BHnmqHLYbN1guLUkbqaYkg+Q6RY28mtPch/FTXRBYqwCw20OIEO2U7NeghrFdFQ
oKP4UPrc207W0ZS2RA7K/STW7SLNk3ChQmOKcjCUZTMhHUsEO9Wi9BH36aOZQFvJ/WLHxvgkehIk
5Vo9CwSpbOgNVQtygSdd9jo7M8xnTwv6ZQYrS26TYhdaRgjaGTRsGkbtViEaoREUwh9WIzU+NYDV
CMQ5qChuM4SybbRNus8GPfnjgY+GBUdy14XJPi5q+mArekj84ojO4QciBjcfwBVpcjnZc4Ol3XvF
Oi3NcG3ivklgSI43k1uW566hM6ZGFKdBWqvpSRjiGHyZKN0aeuXIwdQcTUJUDjzhIY6VZe0r0kJu
aRBrhP5SQjq+ITDfCDHW7YmSm68x3jLgrYnK9fp2rIvRZQf0FyGmfewlXSlFV90MDpknvapBri08
j91YyLruWFbSSSjx7MpxNHHJd5C9FgsLnX2I58Rwg5rW2mZpeJaw9FkMrQ4rtJHezNQHxFaL2Ghh
NgyAYS1YVuUaQgtpzgpxd1P3kw9OlzN6Ljm9l3SbIo1wfu4gnNLqoTgqZnDxSE7NlOD2p9ApnFID
+ulDJgmgVFqk37twMU3ym1bFF9ZLYYn/Dr9dwYwcC/Mx6sya2+nhDK2aGxPgOE08E30THCnUDEIm
VhwnsY+WVgYFdEB74+QxZu25SsvwaBgrPy22g7yAae9KYbr0BlDqKuBDtBbHQCeaLMb+vssxY5tm
VLqAMT1LY+WYcu/qMsl5Q+pfaVd9kJNCstOyWWsllEhM4KipCQNufENZ3/hCBbbuPNDLEBQiY1vF
BjLWkbHnSuoE5msV/EA7MCyveirLoLXfM4G+lWi01VPTZMcEOwUnrsun0cS+OzHplUXdki9DlU5h
L4dk2NUZxNx2dmsOppOYJT8xnbujVIQYTXfTEhFaCc7E9IZtSC1mR0kn2rRKADkdEFWgxq8c7jZ+
wYlDbvqfeNCHLoYob5xHGqeoPJGVd9i2rJouugAQryUtAlOIt+hsN5rRMoQtyGx8I83l6bvUT352
OEzZlTpqbijp0Fvz6sRJjCa18oRdUWA2iEC16dFSgQMXiYe8Q16XjLexbm8owd2HSfmcDeGpTnD4
9nXBX+u0kdnFBPvUM9vn1BtDMF1YoWvy3B+c0CKgG2xVskeiyHfCIQOOTyJ5dhFuaPJJfWqXVfGe
XQOavJMgGbbyKN7oDUeIBK+6KDUPsjFsglRG5zcqqyjQsHZOUDfIheivsKSczWSVR9lLnhOObdjP
jO9FKG6KfvxBb2OxLDvlyY8LOoTK8HEQpZsgaLWV9FSIQNqRIcluPfcypSGEzDI0RJR19WOYRzuv
9Xqnx9LHLkU62JV6ukNV/rPFxMmb/UI876xJIuZZNE0G8s98oi2HGpO5LpooP1q1byz0ZNpKPVnq
3HySEz3ak3LhEuPVs8Q2DJOnoD+SqTCbxnR0OeyOwki+qqjeaU8GZB7h6tjwWnbTLkKZzE0Xmi9h
GB46CS6cRG8L5h36vVDVd3LPzupFzVXVqp1ZRcKNYghLDqFHXwMxj0N4kbFyR3i87wIscvsMXjIy
Um8J+n1HCwXfY34UcdptgLOA0PwZ1tqL2promkP1vpTx1Y7zepFanQxRpAOB9RSJ6u3ol+qhhc5t
d7P3khDesfSY9Uxj1kE29+wbTTLsMmu6H40cy5kB4OOoH63efNGE7kHHi9lT1KvJDoSjQLzoNewB
0t4J5fFH2SuCW8QjXmmytEl0DLJqRXomjMg3bTTnxLhnxNG4OxixOxryj9TrihveHsxoZXTBD8hE
GfEetfuwCSXwSM28hvfteK8yMdwe/04/fWeqThsh6NmL4Ybr3OIRlYw9u59bFZrhoYYE2go7bbZT
B+V/7RVc5UswsW1ITz5+P0+1p92KyH8qv1DfyuHslQo20foMNeOsQI0XYlutBbvWkNCnwo2HZ0Pb
XeVIwXGcSEU2PuqgRGHpom2+TdlKCzRxOLAqFNpIKbHwtCASy/RVtpJjoykHscpe5UZ79uuHofPg
LVKTMVC3qgzZ1rzg2NIE2n2XzCk3aLyZbqyyJsZbq1nGxB9TnB6MKttGffUCHgKZB/jWRL2VSv8g
myRkSh3Q6biVG2lrAu5qteJRGmkz1RliYimMyPLWjMZlIU4B2BylW03E6bswM1+z9mcT1O0qr+XM
TnvwwX6Sv1GwHOM3pZ1WQQw2jw74pzoD4e9r7xTdZXfwjGuY3BR9B9Rtms9l0QAJULOQvCrebC3C
5MEwg76yda+BMBzN7IRQ1HAEz3gOs2KXKYgJCRAOfqFhux1bJlBbsitopo6BMjk1oR8D1pG71wnY
+6RPZ6PyX/2uuUfEvDXnuFIslW32rir+ia4kCHV1usRU7jggRuMzketC2ztFsoqPuIBnu+fmAq39
QkA/3pNQxCccvfZpBqbTXOcdtLBykWFahyJj2oE5uTMi8OySL943EnATK2VpGVJcRUYMcE19E/fR
4DTD44TV8hycgokcTHrCDXk9BLLKW9YkJ2yslWSRM5dRtENAsbirnATwqdeJb014nxkwbi+QHpNK
oMWgkxalBTE87qAwyc8YlRwiX3g1MJHRJGj0maQ7Xk9nqT9pmHqpm65I0Bfk5hrBphyDnFN07SJV
Gexk0MxeVx/kOpJWTcLt7/RqnQE+rxDNkHHLcOwAPqrPxIy0iPpFTenEjmDxMmQgAWXzJiNG1bYV
kGkEZU8y7eOfmtlaLlbWiR3N3zbpfP/zOx9fhyXQPmwIlD9++uNXPr4hc+3hdM9/7a+Hj+/89aUh
z37fY7j+9Px/vPzHD3+8sU8/E8fRTpHbbBWTTpUWHz/HDlv/+U/Wfewt/nqpUpPWptIHBOveVsvb
u9yIi+XHH/54oNBYbf/68uNfel7/53O0cwZ4sDv4wI4LqzVf0o/X+Pgp9dcf/eM5dSsSp3JMNrNt
rcb5tp0fprSVUBGB0tVAEsEInZ/8+JmPB61q8u2gV3Bn9UseUGb69Pt/fdnF8M3bxggcnIngzv71
HZzb41XJFfrw4RrIhXNLB6JkHLfcj+eMDmJnn9BWHCPIX9ZjfcZ/DfJREBb5NkiR2LHD8M9W8E9Z
g88TeMY+2AuHWsWpBkHBgfNEBIx9ARKVoNRbsFNvTSx0fvRn5Y7c4BFdR+90OyIXOpXvYfl6TvE4
PRKRyuTY3uj4pzsMlOS0DS8SsGE1vTP32EhE+hajKCaPHV6jo3UDgGh6bA9DYZyTi3lSKGu9gdDG
Naoa9xLxsJO4EpRNuP/9sr0yfzmrkBqVach9rhon3KEiFox1+AL0Wkxh3Kz0VSptMWbin80b+F7Q
iJQFoIXn3fPgOcCjA7YWV3mtD2iJgNivlEeWEhyqlgnWuw78owdcD3Y4ikhkzlJwwFQPXeEOU4CW
Le2QwLFdShdV3Qb0dUuAnhe62d2kvnNKjuZpYrUAVLnC2kOUSqA80SI4ptv81m+W+a2Qo1vZ86jt
M5D/8Bg2svw00U9Ktc/ED0048ChBORXs+gp1lB7IJXwxvxs2nHtwm1ilqxlWL6wtTNrphnDYkrMK
BB8Ze/zNhTVUFI7WWxmEesyu7qgXGJ/qZbiNxHvh5VTjyOW50xphjbJL7tJnFujkhO53jRPkXXaH
UNTBkXsJa4+jmb+mDkqQaxt2+mItnwzrOMLNRa2OLaXggZSFe2fpWxolya4BkUJkThEUqEXoIm+K
XiDErrHKflKPxeKNg6m/tw5N78IxhUL8DCB67yMyPT8ODrbpdrifGxC2xQJoBJaVHA/txHNOkBmr
temeYqfjafrB5sc8cqFRn7x3c9NB/cYk5Id3MTeINVb6KTzoG/09e+W/IFev1SOg/9fwXoI58C60
y+ZRjShB2N7JX9C7aBN+cQGUNbWE9DnAc3Urkcd2r+Ipe0wd/cSuCGJQ34BggLFKj1f47P14s+7N
E5am3YISYroY8CT0txZ0WtmWtRNJJEB1BiovN7FXUCrBp/uL/L68xs80QC3F2FXc5/zm6N8+gRWV
qCw5OwOlEa4/Nr0QrrbWKfkCDfVsGHwmsm+I/sC5V9ItBeHw3ttrN1fl9jbsNoJzbYpF9Vo0WB27
0TFcoNM3JKe9v0Quxm2ohOhwxrPICc9DsEp+VIqbMpdokYHW2eMbEJPyL4Wrf86OI2T54piX9rSO
72lW6GBErsrVtENwN/HpIRvvhHC5ye8bkknP0uT+77MkNJb+NjWpAJNLuW1zZsCyVCK35vL622ly
UU4xjY5gyq8wahnLQDiBWs5Nxk7xUO85ocjWg7oiz0Kux5neGGxvh2g/LGdUKKjC8KY9VMfmrlFY
QsajecCpxwkfaI3fIIlbXtVNtS4VzPjcsHGNxR8j5Ro7K8tJOKPaxuhWj29YNa8Fx7yQ82H/zhpI
xbwV6BaNi1N9fBBuPBes/GAzeNJ5OnMzGWU7bMT87Xwx6+uGmoTd38cLXK3s7FhkB8/fGOQ4tn66
E7faG1THwQF1dAbl6eHBxEzGz2MT3gQnClWW4eQHaNzPJEkiZ3oMF4COl/FzuIi3JdmhLeec/EzA
xJXLgYvZXXpe9qVtvEZEKQvxMG2CYLfMcTSX3fTmOS9O8rn9mbUOV6USlq0z4QoVOEgGYR+HNzl+
yC/1TXhLO2XL7KU28iy/w5MXpQciXVJZZbcIV+QnJ1cqJIeJDHtzmCAnOpb60r1rtZs1h7JZqoNr
2c+TK9Jf+TMUj5Fiv9IvpTsyjhk3WrmM72HsPpYtjVk8AyNSQ/9l2GSicK0/BiQ3HeZEes1XleAQ
Wymv/TVD0yDPtp8sYeECAteBwZKvuCoLfwtgAlrQU3vuKRUduTrTDrkBzst29Wq6MCw5G8HVV8wl
PTb8fUZ6MO7V7kd+oDp1jy3nU9yBfF19gPTTLbPQh5ZpJ9OeORLiNHOrrOtVey+5WFvCc6PFX7iN
yNdIS+qTmIjz82Bb88XAre+vkUt4Ne8Yd8ormyVbYAnUP3F9Focep9vninWY8taCawBI7Byy0S+H
15FIVXQHmgLY/vLBme89qZr8BUtHe1iDoBffFXeuyeqHYEnL8Tz2itoR2gfq3Ug64kVIiBfJtyQu
k8szVgz5i39O7kCEH295i+K1uuMDzx/6wNIzeOgC18y3TUTxC8g/FozTDfYF2JnM//f7zfQKERiO
97K+H0Q3NOzJJc964xqJ452zU36f3/tY3YP47m2uBACCPnfGeDHoq+RNbFEYXOmO1wh2V9GSdxDT
zwfbulwg1RJHtqQudiJhJdfchvTKzsAy8tjCMBUc9nOsuIoj45ztzduWtrgAILNmWEXv5k+9Xmoy
R032qCVDqGaulCs2qCU7KR8Qa6Gz9JoBe+aqSK/yNd0aLOcJFUjaMGTHIz8H1i26a6zlpB3D7UZl
I1ouYTxp9ZbHLWQ+qsk2Go+JkulN5C8aETeK87QJr1oLjKYuFrmBKyqeOuJDcLEaFkvQvfGFg/dr
8yjeM1GvgYvhgL9VduVz5JYOiydrRmkHsqO9QhRENO7bS3/XvujbYsM0ePJfvGdhp2zKnb8UXBIA
poNrry1v8/pU1pzH7eQkv/g7hEqg72rHMxYfC5PL4uRCV8F3LXk4YS1ik6BDiVBZ9ILhZHNvSisu
oTMu5puosGWoduRe5mFarjqyRnaxMxU7nDtV7HoJjrgZN8lLRojGWudzbeqVGbnMfPNU7ATWQg4N
gkSygnBoyp8zYjh1yyOddGN6UnFVV9m/sNCNgXB7+65xZGUppWuwMYaJy+tdQOo3DCr0uhufW6tH
G03dReFSuo0dw7muAP4I650rrjSb2PPOsuwRkXe6aCxbQqhK3mHpV3b7XB0DpEAnaMiLlbckmwUI
urF1h1F+q7gh5J1Ffx6OXn/0y9fEcNK3UrhUCSKed4XTJP3CB2GHoAk1BSYjCIP8k9QW26lMF8JD
RO1TdxjL6dp88aOa6jt4m3VjvCQmg6PdFG4j4W8zXdSCnqRNCZ4bR4jeGYw7Upyat4fupC5iYSVk
b/IFbAzcTJy75bKbARLkvg/e2sLb3CWTgH5yy7IjrZNldozcSV0rr6xt7CcE0tLcdTfYTP+WO5ee
M5N7uyRcKeEirkq6pjF8fwyYeEdWngDNwLa90kZ+j/uYhIsvC4dLCEpAXXQsHrc19ji3pb4nH59p
W7zP/G7xNu1QSE2ebap2HdMkuOqwpCGVLN8rTG22q4XOHHOb7Ix6snaqu6lYF0v1ql6FYg3w+Nqv
FJMw4kdxZJ4bj7ihbETMdDZkTGTQ8byfySa7Yqe3ksYQhgS9IElcwUiWVqhW8LkaSEH7rk6r2kyN
X4asYsz43sYY565t53hH7ncatQgyQfkiyjYys1UetoN6JKUyJYcqXAq3XnTjDw7FimfjyVNdU70Z
IImTAn4XZoPR+Xqw9iVsKZCUec8r9gQMqbnayVHg4LGro01xR+hC+lHsN6VqU/4rOkeZ7+WC6d/G
D/E2ipbMZ2wwKDyx917Ufq35e22Gt+uHcSsuunYBuyiPT8OO3gTYDNayKbdpsgvEq6Duo3CRZu5z
CKUHjzLCInnhrYIQgyz26ekpwujhpjqN93m/6OWlmN925YL6fIuxEE5M93WI9BwZiz3qBGkbRT8o
9d0oPHjDD+AEsORZXHBaS58bPCUi+7Ehw0wIjlFF7WA3chww6F0aFnZmCwKMceW3RwLUaQdOnjGP
7YcdGNuWXQAA+ipyUw51B2xC2PwBSt8nd0J8oaizHYFy9hvttWYn6E8J0hvqB4wfW25dDmbSuivW
VQoTdTsUa8W7zFaErAa5g/MbRTc7V1jNgCA3cCvz1wqbTzHZGZy2lFMrQY5HLuc0BZb1Tn81rz2G
MaRkYUOi6zVWCA7jlpRUfgl8Slv4liAK9xwR6wMuzZEird+tIrR3itODN6+WWbyNq7WR7jAkwvZg
aH9yTkA0Zt6RC1E9FFQ2JnDU6BQUXAgQRzeLoImsknjpWYtR2Gf0seOUgz2JvzrOw29tHTOqYdaK
ckycutpbEdxGmwwH1qWOGXe0H5GcEoSxj+C24OTjGSVlEuxJR2cW59Z9HFIMqUVgwLdpDJufAwkt
izrKnZn8naKJPCP1j++5AdMr0WCIPf02xnqUwXBKY1wgwUZQS6ZcsgtYB/8ve+e1G7uaZOlXmRdg
gd7cJl1apaSUvyGkLW16T/40T98fVV1djR5gMHM/wME+cplJ8ncRK1aspX/a1n0nB6185MhWMN3Q
v6YPHWzrq0FOkFzmh1NJNdwfNdqjKbeMe/meNjqKX2c95iwniJ0b9Mz85YfNRqYbOAugbHJMUzqW
i1BP9wvxsvQMxbEMEnpLseZ77RS/TL4jaUfsjkA+qs6HdH7iotlzMDTQmmMMFsJRRMDEXrdixyd5
4onjgfNpN1xZN/ZRo4QdXKGSE7+24OEBcQddNnvwKxedK7xm8s/h/IHG3O6j+db28+sfzEHMdwfx
pm+0pCTyNJLS9DNlY1ouDMKrRUzDFH0BFuh33T257D69lA8Zhjlg7CCzpHef0g0+2nwzeUifmieu
M8JOfwi7LFfjGLPOT03QSF6By8izfei+xCt7aeW1Dylzjy5nWlXDHsKvTzWJKjJRKv9W1/KSH7mh
3XAz9ht4EHZTsB28oO5fmRSw3ZDp4aVzrXAfepy/R9yLO4B2sYvlfWruDMAIZnXrl/3HzKzE7wQN
ERXcA1ExbC+YmbgKPVM/3L6jNVM/pPCsqOfeo/I8XbaDZL6xtvgkMvewfWYbqx/GkAWXc31t7Nrs
WefqxuJlRUI61nzwAvZ0TAnHnUr4NO0Tt6MIflDOCUKpkrv8pH7zDRU2oTvJxzioPCLeQSLrtn/l
Z+WB5c6nlCQN9wN+w985/pM/6QP+YKcau0XCO/Pyez2xuGZ/ZH89OwHHXn0hyG+afXGNxmuVva/W
sVcDbopeXt6uhF5Iizdn5Me6FUzHZ42AynnN3jZ+X6Dga7BXfwCYpK/cj8o/VuOND6pPpMMGiW0S
eyaw6nzP1BquZKrKK+ElXkvvm/gscEFwlQ+MuBV2V7AS/HpAnlI8U32ZiJaHg2l0ipchwFHa98Si
gNVU9AvYgoSfpBa1vjnapB/me98ErJqY/U/a5ReCJsN5+rFEEPvq8zwFJO2Cpi9cxt7rUPHs0KoP
pBnY7Gg4IprXtPyr7JxXPnyYAih5Esdxu9FCssGXhZfEvvwkBSi7EcKvxnm4j6FfPk53+NGoh6hL
dkSzunZfR3v53QT7MO9t1tcPE+iAwUnqqrhauWxZo6uuB+Hln90Ze6TmycD46k/UwNRwS4gLwo8D
515QxNHdCOQFg7WzWQWv7R8jnM7TU3KKXrvniQOTpBNjDOzF7F3y4MaDe+us11rGlcP9nI9ZtwNO
3JWBt3nnEEJ4mGTnHoc9BO38M/orbrVzrplezR6YK09viMkikchKhLqaOp5F75c4N+Jt+txkD0mL
MOkgFhreX5u/5UDxA7yJnI1m46anqOrmH8XtqUap+tw/EI2MHybHNZZe6mkAeEV8vd7DuABmHIhj
QQf6n6XfoZ1oI0bvrRBkf7RT6DwSm5/opyO/xLFsBMNU39X3LGAg5fwO7xY06xAAU085Fd31DFUE
ZzgCsjysbsQC5Ye6hE8W1TBmauuCgABggPSwT9PIDg6ygR0/WRcWAeZsl4V27yaQ1ZPEHJoPEgWN
/iKvYM1+du5z6JvIdD83kT/p97CBm1cw38aCDQP3lWC/P5Uv9nCdu0dG/SJTAB5PueBWr05HJFB8
1RwELRhcFtOWzV9bZ3l5A6GrzKNsnen8MtYv/gORcaDgbP+706JTqRmwN58hSM79ydziUDO9xwVt
39T7p81RMPkuSk9IJz5jBPEPo7/VlVn/B2zE0cN534uDbfld5LGhncnxN3wEut4+QieKjTXyeKP+
0ULnAxsZsittF72D0xHCV2AeRLxkSwCWzVGK3AMPeqC78DnCDC5yh9fhlf9tiNveeHUe2+qxBnHG
g8p8HyV8raQ75j3KuXkocF70h1fB9rM2PmEYu8aVTMOuPuVJ7DiqbNxTR28uLuyofAzwNVkbizlh
Vyf8TQMU1AOc+lLDc6YX3uyL5DLHI9Pr8ZsjXwfQVU8G1rlkm7v5VbrjGKJ/nh0GxgmFH4Koxlfj
PZZzdajmd2nudSKY99sD+eCK+omNdPOk46wki+ZEhB2WgmHY/u8OWF7Ybm/k6s2tJKsxs7v5i6eF
MbXLDwn32a6Sbfax6RGXRu/jc/KH1IW4GCyXDTIN2JasvZqdSCxOPwUmQe+pfiPEzAD9qAlh4bR+
sbvNb6USCv6GVsr1RNNSf2kWEmVADZbWHVF7cejjy7KAxuwVTulXjALnL4UiNj0kQDOREuThgdQe
uyC4IqGse+JVxnqRLOyUYxiXPcmUKfFjT6+97Ut3POS0dTOwQn3nUMO5TM+6j8V4uyOuDlhk2tdw
g0uGgzajj2UVOeg70X0BLqy4oP+kQoQUCpgVMYLJGLzE5IqwOnyCETohlew6wpralbv+L26uRFS5
6QK568dp8o0IDIawBGZEJnBV8+qfyaDdFuLZc3zMDm/SDUyULSPMkyOQEpfFAOmhmH5i4Jy/Oodi
i4FbHdSrS1iFkDhPFGJKToqUH0mSovdlumiv1TX3OdveeWxy9hoRZ5F/2yA0OeY3niR/zTv7Pf3I
4wNbA1dTPs9fvBPbikHCLuMCSph6LWBPPZkktS5Nf3Z91r50XIvZ4D6S23SXztsMzF+ijCTBjy5Z
frUMDHbgYN3YtVSeDLnFTdsjBftCJdlYzpjUvyCH9cHfNzFtzO7wlWOBfptPLGTAaphgWIoywUGa
bA4fnNywyuWBsHeVhFi5T6K+pSNwNybfsXeZQ0kppAHP6F7LJaTURjGU/DV/4m8BdlqCi9xXjYBx
ZzSwCud1M5AQaTWOEdZ9QsTX+ryO9gUCdBQfIXV5SM7yAt7KqQ4x4KjxSnXGPlTOey39HWDHLNEG
w6VHsPbZ/KicwIz3jX4gcu61U2m8Smz9XLMUeVUX4nZTdOEsL9vkSbfMgy2b1BryCxQJZiXtqbbP
OOiuDJ1ekLb5ieRJnARMlRuBiR7TexBAMuTquVbemS80hfkMns7otgCk7fZsuN9Be+YD2cl4Hg1b
yvzEb8vOxWy8Un3QRL4m5aqf5dnVaZbGqksXewrrNcs7+W7mbx7qOL3zcj5nS1c2C03kc4iztBOP
lTvivhrCHcGIeJK255IU6vWUwPj1Cr1mq+dY4p6zkCfO89Il2unoMfPsdQuDmh0XY9lQGgB7yIsb
RhGIElsoj/c0cR4SmJTsa/mNuy4AG9v8Bdifb7h8kHW0tyJ6DLB4B7dmp+TkI6VWGg7c7TZJUept
ljBm3CvZYJRvkSODyjnPU6XfRQLQUHa8Ic+Pd+EGGPVBuNwVc6sjZI48rp5rZIjYFZhKEQ2mM11b
t8KjRPnhlC539CcJ4CeIei9Lf3Vgezwx9woYmgjASYAqR9vfJq3tm8obc4VvgVxVY3vvf34yn+AM
By5BJ62G6UZHGPVxj/Sk0XYdE3XyuVDudYERNJAMh3Nz4PHz8Rz81W1ZjzxWXk9lfBvQ2OVF3Duy
Swwjt8Ok13yuikXEb/gThmMKZ9rW0+22uVt1drm0oqcJaHsEXGOKBx47eePxdtw5L+J6mQTbIDXQ
Nr0KZttuG0ByUHwzt/KNvPTn6EiyERecPURJAC2uTU/QZfrgg2mTvawSGVPA53I7/Lf2N97QBObB
whHHS3BqsmZdv1nGlVVh6AeWPGJBg3EYqQoY8g7nR24W/huDyJttCyNFGC1sDW9sKdY9WSed/McO
GFgWCJ/BHzLs3CG3qe+4I2GG7UOs7iX2hhWz7AfkXfgjGZs8lejXE9tSpjFpX+IFEgUzVV3HU55Q
JgQ8kXLAhBtzng+PYD1LUDn9xbrPBnzbvNq6534mphLx4N5azwwDf+usG4ASQUwBfla3KbVRX0Hc
CXeYq9A6n6cfowvhjfKUuQr+jmFQ7CPDsAIp4GKHNSaMSe2ZFyTyeXLO1OuYHwwluo5RGbZKyCdR
c0eIqU+PmcRSpwjonKZt9VmkfVwVl72eKWywLHLsOcYTk2y4Hx8pkMadu63FzB2eCiieM8/YT1rC
Flg6ISU2hMEwJq88LflE/Z2rYx0biU/kiBFdn6GPhHC34tJn/7g6HtuJMyJ6955BE+uxqCwOpX6B
0iargW3SU4mLrJ+swVKFtYwffOhoPoyxXPFjI5CNV8aYyxTRE2vP6m98y+1uDK7GhcNBXB4pe0vs
OslTaFrFnQfnBObdie4M9geSJxiOa3P4ffw7fIARh0WMk+yzfdbnwz+fMHuphCFpCqKKnbZHLpx3
Lu2i9st8gOvGnS2Sz5CwFnk+Rh+y4OhWYgl29/oLGB5Po1/9OqfDymMWwimwVGQ7EWQIK6ysy4Ch
40FRtdYSH65OAeGTB8sOxPed4W+JFG7kXDfNUyzF6sgzVXQCjW1ysCBRy2p2AZjcN/fHuDItI+p2
+oZPTsXJ+WofIu6JxInJmB55sKR5XBL3vxGCLMhFLtqLEWD+Lq633BR+ZKofu/J5XU98/DYJBFCm
KxjPGZd2GCehDspJVob2IVUsf6ZjCV+iZjfSTTw5rRuye7ptD94PF+gxNd9YjM4p+QNLtXzc5ivy
KySp9mExg6z6IHtgkpHgkgPrZG31RMMxAqNneY78VnqV4Xj+Ljv8WEyxPWmNJ4BRJAfkA2cmoYXW
Q4Xz0JuVq0NqhH0Lo8LfHrjp6VSkHNd4Scgd2Muhd1FhhD3l4cgbLSehPUDpb5/A2WByOPZJkSqo
USBED1YRhSyDbf3obmvDL/Qa6Hf3HXpO45kfMNRte+pakgqcDSAfu9Nd9MITldULzK4M5F71WAE1
e4i6c/q9adD/sO/sr21eaw+MJUCrTEGUsmebYvYOUkjIVgSsrLEPIFyC5LIDVcCk0LlwXeC54VFx
ZB9WVYfdnxS/vbPg96uIo7kRNXKxN/SwHLw89tmea/3INOQu6FQkgZYI1FmgnZ+RlHyQ7rbZwUnu
sN+ECRrLLB5/yEJaKVhpMDLtDBW8T+kPjBW2Mf2nPUrOfrYfy9rveaaEN86b1T00vQcHcZtJ4wFm
OeYIWCXKF0fyeh7PetLiOyp7cXsSyWnBuR4jzuFpq3oBJSQ0nxIjuEV3ZK9SgZyGbV6zFvHs0j+B
EVCX1cKm3TMxGQqmLIx/ICmau5c7VqAB1keQZe1YIlX8zGFk4x8hbUW8yT7xK7b2LeZIDv2D9MX3
dnLgreLkyeQWmgOjxkleyZz2Ryl/RD+zXLa74C/xedm+NT0akzuIkckpgWxt7WZnv0XSrHsJ7uc7
iAgfb/UeK493puLEuY0QDG+gMhsp+i/bBrKd2SjgqQd2EgjK6M1XFaI6NJE8sCwhp0f9S8tG3weN
OKq81eoPqd8Pf5jw1EAi7YGlO6BST7vC6ifZ48wNQXZgVUi9t7aeKYcKSkusS/oiiZjcdUTmj6Lp
XloCGeg89hrpgdGZCr8RJ33dA+TwuCX604m42Fh+NyMWa3NfvDNnWFJcGTvRKrbB5o+YzGxG7BwM
USyHcnFg0Nh5SkgruP+ykLnJ1Os/IYSwQXHeScaBPx/DibyZeLlwSzhrpVsrV7axMb10NjxjYnMv
pg2yYe5ssQ9nH2AZ3/IMCc5YLfJMjnpPBcdwgO23IgPDyqvKmMYcOOMXR+GwoyUnm9FE1V82iwrj
a4v3eCtCkDxkCynWnv4OCMKb1H4lmP3x5MrjgTUDnlZon49wAijJEIlx99YfNvl7sFGSdfLV7fiG
eQL8CbOocI2NZjD0sP4OMC0AkzmcOxAmtAnXzh1wbwzs2Smhk+p6tXNkNg/DSUGFWrM+au0w8zC3
76WuolokDDPj7dlg23btj2PXqrCEUdiczelutennt5F2Oxo6YJOWCa/MYXKigpyGjak/pM2sHZWx
1o5Oq0AjyyBRVXp5oGHtIxtooyiHRcWOgTklt/lBnhIK3RJNLanZVb7U5dMxki1xjMcoLneTqrKS
Jk12hcwmPjsAZ52pTMely69NakqBsjIi/aQ/T+ZEbzcioDRWzOxcA2aXInlqMcEIC/p4Oa2i+mit
xndXxp9TxCHTaJzOyVqGI3INxDVxbGO8AWka+TKn8HNLuc22Vgfm9srfl0emiZt4bl9/f9TlWkmQ
I99+f4fs04LFBBHR1hZUqfOAg7Q5HKc25ZGN4pyq0ETz//pHjVeImL/fD4kFGVRtbFdpWbid3rTH
OE/+9Y/Wh4ZRc5Rg/kq4IT/++w8yM/tjL+boa1VFEWj7p8NLC7Gn//r+9yuBt6eCJsyBzuaauocB
i/H3y0Ku+VKqmyysqvUktTA7pbxbvFmf8bi2LNZICt/fGyIa1X+v1pZghHZtPqDYv335+8N/vnB7
NcxOfvPvHzZ5dBAdOdjQg/XgZJq5v5/8+0+2jUz+ezm/X/7+0GjaV0emkjhrdCvFpdySV3LSNduD
/f1n2r79Hz/7/cXvz9Qx2WuZmYaaNZ1Lq8AHWsQtVJcWQ1o6p60kpoc6b186We1xvk0sb6C+ocb9
5MkCz2bVhGXunMfMNn2jsOoQyZPnCWRmhSxm2Bu8nYEMVPPfvpA7Mr/oKzbygoigPdaRM/hTa1AY
WeG0ZUBomSUgEIgqvlYSRBkNIXSl2Rrpkh7Ms7EzQvKeziYLHj+Slrt8GW0USKb7ZuBAFrLhjlWB
q5a5easUd928dRPaOiIIwl73zmx/lf2tMwAEjU6pnmRKISnpupwiPhTbbRYaakMhBJBE78yHRVXu
W3mpQw1tCFybo90wE54scA5DozNrDMtGk5QAfK5ekJwqMj/VOdJqMT728CobUCvcvqJLU44HQ+BZ
rGgU4TrkGOaRqqFNruUYaMYVEzhUo/sOzX1+OfOk4wUllGHwOkRMvc4657HSkZG33/MocUDjjOKa
oG1xQzE9k3Kq9RxC9B5aLlWFxFMyskKJqsyKnGzQImrTCGF7kwAfdWSE/ycYIaVChlHW6QsGMwf4
9KmJtGCdkT/XlpUelBUOUg3KjFUaQGIeUSYaP0TNQ+vaSQd5fdEccodqJtqUsVqnWdETJR1t8wf9
gXgTWwLGP43/WvLWLpFEYpnErjXWeljU2ZcDAmTgrbqfNYnDqyB4TCoKMCNglRlRj1rBduR0neC0
ZTEtTWN1KVv1pm5ZF60QBxsIEaoXHbQWzCPnOjsTq0ZIVign03s9csWSlEMKRDIASw/jTubsssbk
WM3xSmAP2bNJ8ndrIBqVjS8nc4xzPHLAlQaNpk0avyoIqZIAEyBJ6nIaE1r6W1TYT44maJRAz1pY
yGgVyhbeKzWS31NVXGgHm+pJnPtOaJdKbXD1HGFIUeilBWU9KZbx1qoaVAKBM/eY1iwg28OWu1Dj
+GGqrr1mOq/4R4vV8J1JQ25org5ZWg+HsTGQ7W5wO5S6i2UZE/Z5w4cZG0owTS1cFRav20rWw6ik
nHvpgmd9bKfbJCLPSS0kNRrru0JzCRtHetsQQ/puJcK5uNQQjSUekURVoY5jQWYo++owpvIpQXoA
tZXJy9alhKk00byXje95KlEFWgcsXBXO30X/tmJr2k8djX20fdxpIlePWr4eETgl+l+iTwPJDTKR
6dKLGLGzp7K1AqErzrlr2jP9NAgA5ZjkRMpfbelpoGkAzjgCqDVASBqMEwoxWYgKospy9YdSaY/y
+jiYNM/2faceK8gRtPkdbGHBYlMXkqQGDZOuMPsjHVKjK0fGt1zWZVjWZhgpBSdB1z9PXfUxmQUt
bajIrVpxt810OnUd2TekQj1jK/hl5w3mZ2ni2wktbxMtKq3ShzPxt+7gG6Psp7Shpdmk1aZy4Hp0
65SeMs4RZxCpt0Y0e09kxRtpERqI1dIB2xrWQRqJtwy1lgM1to5lIzhYrGjx8jFpXZqGD4osrYdJ
q5YHPUn2GfrPTJHyq4jUi11BXh/qGdE68riRNjdzorI29cCGSfeu9/MeXT8JOw1oGtLWINnMaxxo
dv+8yMV80GTt3DI0QI6wv+PEcZdR+zEm8hs6riYwAaIiRVnuZuq7U5yRCKXGejV07bVzlB7kY00P
XaoRE9YAUd0ykBPShGU2OXyzTsyHWsFoq06oIksBjbCaV2u06citecOXnW71WJ/CNEI+e1Gr6rgS
yJhFjYZwoz2M2NlFitMGbMb5Qc2ezbiW74aoOTvxqp1U6llmnqpPwyIo6kDF6jtJwVb3Y16c7xkv
gH05pX+XBCEPVUueay+m5fRQ2x9SumLl3tSXqF2KMKPpmO4B+bPYKBIyak8nu+nOctOk51xJXipT
kOdRyVgK5YI3ONumLaZAyi1kiMrmhVnqNq3UXMxyID0XE3GzYxR+2ktUAWPjpkudX6wGvh8z+vdz
dM56VYNOWxbu2hB24gs5nAuy3SKn7NLqlIHsXDFPYySehkztDzEdOhQeNoiE3uG4y9JLmreBbpV/
e0uhP0D5E9GkThPoNB16Lc19w1RfhzKe/EQ38AsUjRmUlji0Bqrbk66agTGRHlmdHpRy8aIIDY5G
vzxICEbRjC1Wv7RLz6lxX05UZzirs0Zsy9Yy6kINJlkdz2pT3k/T+j7Xw7UrezCCfNb2qyzOOtab
4ZAmAgx6uumghtcMo9tCqTFyQwKtHJA1skyjAupcoLhIGp3RanRQ8TIltZC642DQkNSbgArtoBZP
tP9cp2U+SyK/kzLT8a21pAuCgB6BmJYTFe68koGgZFL1XWW1X2SGT/yuf0Yyvc9M9sdKV4DKLfuQ
EqHvyxhah5mMZ2lxHhXakOOqcyiZ2BUEbk+q+2zfiP7ZMRW2dglUUTFJttbY/pOuRJu1PUKVMcGp
OjU+mDKQZl6hkjZM/uIE+UxyqAioJkMC07QewObsljUjK2OoWzUs80xc6Hqc8+ovjfu7kWfx2axv
bSdsN05R3q8E92/S8bKuTnpZkqttlHAbxvdFnyGzLmQD6mlZs9PQdvO5k2a0XRMkcEwC87gbXhLp
cTLgo+dO3wZRJr7TRY9uDpUluU5H5ARs+xLH4k/cW1GILI/R7NuG0q06zMAAa31oS0L6XClPSVfq
D0be/1EGEXYq4UZrA4J39vqWRhAxWrqEm2VhGX9Yfe8jn48MkCIoNysRR9Ca3ynzZdFSVMEbSqh2
pgWTgqbcZJHkkIYPtUHCi+AWXiZ1Qquk9d6lzmFSx3cOnEdUlfNdvSlKNDhKDrPfRJFxbpziNCvr
QLf5hjHJ9W12cMLM4MEtxbzZi9PgawDQowBHebDX6H82W79rz0aqrlcrHdsLwgTA+gsBCwiBnYje
V+bmqimDiawQpdeZRpw8yegkzdaIvSn/susoQxB7hB2E3g+qlECus4HCwySjQWp5ieqRIxknZZb6
wFqUV83Mr+s4mRel6F5oW+ec3Lw5MxrSVZUtZ14A95bKuc9NhhKhCFhNqrZD64A6pzw1nqk8gJgN
RdmTULQlMgHVpdL7DAR8E3EyG8Mv4v6YCdG+9NAWg4b6OuoOj6bZAV/oDUNWENAJmSp9q1RAw51e
0bxX34ZsJB02aLijo+uQjqp6wPP+vm/ldD9mWCwQfIOcWb1AGqluwp42bOjAfFvaBcL9ufGx4Fnp
JXp3mmgyBrRUPjq9vZa15sCAWjFdYPGY+eKTPPJwDRNvSzMjJJXKoDLnJdCHzqAfmzBCYmcqUJec
anAQRNg/amJfXyvlH2TYqdnLE3KBU5ec0naP1ccGqcZsYxoTPKJcW0yjcohEabtaXdLvxjZZTXRa
YIEFEt4/aXJhX1oBslur9b5OtzYECJ+VYiinOVrvZFkoexVxiD35tDatW1QAdT2P5WDWV+iMEMJI
qI9K3uUPY+pkiAdSXM+3tsgaf3H484t2lqM8xFTcBDVLI9cx5oM50X5kWyNJH2oI9OWJhPMqB5OK
8p2urBrhSWhrxULr9xK/2AZ+UWte0TtWK2/xW2HRgp8R1HsobOXn3gFOQQOLM0+Vo7vFyrd+Acon
OMQ9yzK4iKkryn2zSY3phDY7PS5Xf+5tOuU1tCB0Kw6gAWZhE6HsmQz1iT7Gn3ax0qODShjISf8x
ms1hRbELyKGYghWdtKiDue1YfXXsgNEqDKxW2Y6vg8bg9lg1t/JKYmjI4NW2DI0MuwhP2uzD6qp/
w0Fy4egVDjFL1h26BTo6WQSQUwrrf1iH40r/Sz/cSaqIL7acXVV9kp5IdzXOzj9r17eu3p+Eicab
YVNrHKXHurIOUUWiYI1UNeWI47sYqKJX1h3JkFfl2p8pT1DrzpHDzvSyouywwt8a3kQ0vwA7GKRP
Nrscxie11bU0UDjNORq1iYJEcchJ7o9W07G3tMmxp9IvIUsa5m0u6IlkOGlpDqUVA5JhMrYsVBbH
pdcgTsbUDEdC56qAGapodJ8oU3mwykG715EPE8AjIo7SS7JIUNudtr1jfrKdZtrqZYbM3mkPhNum
9K3SWYCbSfo2pxyrcsJqZLawoAlhaR+aq6BTELWD9torbKOLGZu7JtZt/qB7r7VJ84el+5Ano6Oo
mLJE8SIzkvVNSeXnJKNUuArK8rYzRdD/KfVHy7JSoG4/krRVfG2OKVLCNe8b6P8JWuhKkgjSrjLH
6UO7SdYkQhn5SeoeiD5/TTH0a/x9oGpsHi6D1hV+lzwU6/KyrgstZKh2hWNd3lV9/7wmWEwWcXwr
jNdeiD9z5kCiTUglG2AOj8tt0DKHHdfLx34u6Q6BQaKgEKjJ9lHY+SXpzrgbfXQrkgyl5pws1AZ2
jmHacG/FY++U4iGXpx9too3ENugKEalj7Horz29GWryZ00tT18b3qt+qNH8o5649jNVKGSibt6Iz
laDeAW7N9cvMgYTf8vBXtI7YDw61PHRrBCf96oQoKOUgizAa0W/5lDC/IESYfLHQeybB4fOV/JUN
SwRjFsGUrNjfG5H+Seviu7FivHPQ4+iUaDxXcCkFp6q12t9OLyu+uUmDpMP68jnaynwnj5LvlDwk
dCvqsMX+tlX9DgfRe6UTeysvyWmmIajYwd1Rmc9CxNpBjX/98y5rWQuwBIvSRbPuZ9Q1XKw1aTsY
EY5IzUOpbpjL1pg4dYAYy9AAiI8t4nsrwZTaXOnxpXTRsnaTFoVjx/nRSqkOsrH/qkxGXE2jJlxW
86oVCoh0ZgU9prG5RW7X2LTS6BLdgGPV0qIPYXzWUQJx6Nti1Fk+euL1swXXI0ccfxaJyoZNq4CU
L9GdcJrvlDLlMJR/jWiKYcjTg9pBYGaniRz5UyqhEynxuvhLQR05pRgn6SZVmu6rUuiCiuxg6Vtc
WPWa7VUnlYtE8jr2/dss1vVaGPdOSadxji5uiOYHtlsrokqSRMTcg6U7vIdU9A8D4vFBMvXj/xd6
+78SelM13Gv+T0Jvdz/T/zr+dFAk/7vU23++7D+l3iztH4hTmxZ2LcjeOJr1b7U3y/gH/o26bqtI
rNvbL/6l9ab8A6VaFN1UA48VS9OxHPmX1pv9D8wJMVjiN7KOzqb5/6L1pqjW5l7y3+WlHQBlHMYV
jJT45f9ms6K2BC3aaHT7fp7djv3+sg6w4WJnRras6yCIbjKlVacNPpKJT1JncmamZXnsKfyBVrVP
sYMea9zKXjZkOQ0C5GrpBIEv79BdmG2qdxnIWdDPjbKzR/NDL+foFKXyXYfEWaAsq3aMDBPcgLS5
dcwmRKp8KrsTlfplk3qj9FeOJCmDKAN9dEpPU+nncFJtubWfaFR9ocqaPfQ6Ob/eW3dVuU7nustf
1LpFG1ty2lOBXbjX9w5JZCaB6E2SHiL1dU+hY7izBb31zXpZDAFDnfPkEMOtk2T5xTEon/9qSCfz
8jetaLKN3bEd6R5oZsiNkn4cdKhT7Rj1YTyXV7ZvOAKV/keaso9Wc2roBEQCbUa9qB3qw4CF1E5S
duu45Ecrp/Aoq2nmXroSToKqZZesk6hoyYhzIr0PBXeuSxpKYomdoXrKNot4RJVK39A69KPa1XMw
sgq7eHpexq7cV1Nob77f6sQ7NyYdfvEmcbikbNl1LR+FFL/FDfFhj0NnZ6oqHS5PdYuGFMjDuUSY
dqMdSgg7hWbT0bquW5SKSYCamkQpg/9gKLScI8/U+NVouJkCvE7EAUrE0Skchx/zEOF2gjdjQyW8
tlc/kOAgydEq9HezPRspX7QDQubDMLpIAbo19IHBmsvAan772fMTMrfvg4PChaa59TTUj7Wc8txK
gYZcJwYiEyLSEvaaub1iMi0JNW4qTnZGA6iT8bNfpe7B6JHGWvayyuPoHCrz/SylrtBp9OxeZAlS
SZscloHr1NBH80jB9+u4vlRJQ+/aSlU1s0j3Fqu7DVu7VhpdlNUyzzYezNNEUKMvdG8tBqYRmiKw
7qC2peazL80WerSk1IC8z6o1PzpdB/lgoXyZ5sfFdqjeCGXw14mlQeYeArCfRZ9Sm472+UqxfzSO
CGC8qODtFIuKkDk8b9FP5EbIGKz2cSihw8dri0YtCgezA/uD+l+wtmRoBEO6pQD91T3tv/BIzEmT
EGPP36r1Wuu2dSpamJIAyHeascLswFdvmmnjyx2kKNopZc6L6cuESpEp4jZKr2iyZNugruhBSgzq
plTRZfZ5HnhI+UrvcY9YDbnIiqdlbB50rc78Uq3DJFPrl9bKAyvuaZdON+mimiFAjdsAautuMVPh
bEcyUDwkKSxzuwd8lKnDKiIEn3qou1ENQVtg05JJwgEZ1ksB7rRLTAqFndSEUQdPU5tdJYWJVke1
FjqQYKeGyYPzsYByj1TTSgdWc5aibpcIFOQKbQY5LDsA2ZGCe+3stZU+HFv9UAbjodPYSNKuuC3T
Gp+5FMuN75dSGl2ylf5mw9S2ls5xFUsUfjQuEFEZUlpRxh+T4hC0MbQqpv9g70y241TWbf0ut88a
BARV4zaulHWl0pblDkOSZeqaoHr6+4G8l7x89h5nnP7p4EwgUzgzgYj/n/ObFru1Rm9taIVCvHEQ
bw39YxoggYfZjG00DZtrL0JnODTAGgQ4xlKWd4NDeWbIESJ0GUQGUrWRCMQgrxNEOQF0/AbwBHOo
9hoOoruKa5offAtouRo0AnU+YKsxgT4KtZM/A7dgbt7zPbveRFyRoGC5aPe89DTOKWelEyYbxvUP
aYqMOTXLCWuZNFdp4X7VmBCuJ1dMdwlU5V57T/TkC0MYwr21bm9mHTampoGlCSGvKt7dIt+Vfk6x
V9eoOEev2jDnHobprgV2trcJSaSwCkOu0dZRH2yg9pkr3dEwHLSIpqySE6g2kpsCLBotFbQN3ZAR
9qHcDVFGx7R2srU97zQE9IUGwt+DCZGNW6UeQjWMJLA4V1YfIxfadc1V/t0wDRrYoQI3OWJgTIPs
kfCJCSfXePJMfgp5sdb2Od08rnES9aVTqXMioJ9lFTrmHn2yLEqfPD7mzEXU0zMvGqDJUfAeY/dU
ar6oknAQdsCdKsZ6GvYUTTAKd6laAucbEWRHuJ4GiT5NMmgPsGBJDRZMXgSXRDdxxIHBR34IKMDR
jJNdGCCr8tlCo9snivXGBroN3iPT15nMAMunvUGBApToaKfi5EdTeK2g2m0yo61ujRHBUZ5qu6Au
7xJHljdOp0WnPA22TMqQUBtNSwUcN4PSu33PxpMbYMcU1AnqpsT0wl1FK7RqKwPNv+va8eKZcXW0
nAiVYeT+GDTzEGjGHAcVDttKGT8nI7ZOfsZ/IjewWhpRhVyGHEjyo7k0tZyeuYEigYkSc05XHZti
eNYDpizJZM0/g13GJOZ6iP2rrMNQIOf7lqK/6MXNRY5Du9Z89hsrrnXOgboq531hX8hJplwyMA3z
w1fu9t11PL/dkHUPQ/3S6dC9ugQ0l9thGptQIWxUPaAFLKJ7j9YP0oOzGoN6y9CM/3AUfmkqxs1Z
S7cl0LWeoi4n40RHsCtbY1VDYRvgJ6KADdZlgpJFQhBC+4GMZRDP9L+8rZ16CEapEnmUzhrNgUtJ
J3AM6DPUXGqAIWn8ikEXRMNF5fq0E7b/BpUa8f6IosXsKTPkPTNnIZ0dgRjWVebE+s7sovtWc1e2
iWt8cLbSRmjTUn6/BuH6MhnuI7chqggtPPrR7SNmL8OwdqkzYkLuMDdVGpOLnIRhtxE/uTFTchkv
sRq1TW2rSxYT3tGYYGXa1kA9UD+bZssPg6st/bpTQ3bmBnVFd83E+JUq0BNJGsbJZ1g438rMMG8P
BjI6jUyva6uvHBwkM1YlTVeObmxBn4GJCSUiQ/oM/kh6KoTTTRQ/N5EOgywexKZVkANkc0GnEW56
pnTXkg/3OvHHgim8Bpa3lE+l1iHY0ArETS7Vv8G9qae2PheC2khoHHSyihsucoxN4AZxYViHnqHW
ablHYmRLNJnhqIODmjWZNoKqsrQLKuk2X6iiDa3blUkxw8PlHCGISIuouKkbA+3dRLV9dNs3l+m3
TV7krbDiTd3ESNLyh6LFPgQisTkmIuqPPeofT1mngntzxr3xPp9MPqKk9Xa1nppb4EaRzjwyi5zo
tpSVQv4xcUVl2i9r9Ne23z/WLtjgpDJ/xH4+PSTFaRwa/UHhIWuC7nFZ9GX8ZRzG+NLPtU055PY1
N1wMRUGVrm3dmDbB5OuI7GeGaoj63OadWlmS7aFxoy9Q7hXw2rgGIiIrq9zc+yWU2bHQuWlb/iO3
xOIifV/fBB22y9AanEedDJd9IpEhuXGC5HRqnb3pG9a5raZne7C8tchRpjaqF/eMlRF5Ztajbo0W
wL9ko+eiuftYNRf0qXTmx3Esr8iklY9JwMnBvLfbFSGiuKavjO2oaePahJK8UWFLo1Dj9BWpH2+s
jP9COMg3Ks6Iu3q+XKNFrVC9NaVnoag2KDfrlDaC0o5IlTEOFGzjDtVz0hzox9OeH+Ah9tRbVWCB
mJ0j13UMWgjcNL63K1SW8OeEoM8s7e5LmqZwMk2YBWYpNoMh7yhi3jiqnyFZ2qHsyRjIAxHsGgu7
/tS3jxC1r72qab7aQ+Rc18kefHG3po3uMeAvESLk0dc0GOudNDD5ZRqYeW5xEV3w2UNbiKeewoMM
+4qmOjMAXxXf7MRPEVJyKwk7Y9capOTQNA1qTHcK4Ae5JVm1Hbhr7YWXfwETMGwTO+AjCHeWAvVl
8wkJhgu7vDbUhQnHXR6oTSYcbnpep68UNzsCJa506XbruFSU0CI0frEc0qu2cx5p4pNHE9XO9dQW
FcbDYEPDA3eSIYBJ+IjDJGrDzERTndryqDhv4Fqj6cmncgNQgjKfVwnrepym+FukYgaIhYJDUM5s
pEjXrgYbLsKg2lXcjyhahu5H/J2SRnbHWATZLj9mN6lPlvloW15zRD0Qr9p5hNJpJb5N5zHPvOqm
IuvWCq1XBuftmho4gspBHRKvf20SGrNcbhDOIntNjN68tl38Lp4I6hOzqUHYVOTpt+5onLXIL5lX
OsnPjCIKcjhOAZihD3psbA1r3LuMTUj0gSEdmO67ZXNu6Mwms2aA2VqVO1dzcVfh84rgZQwGp+5s
8A9NSJnfAkuezSBqtp1tFysi+fZkF889d71ZWXn8YIXim1vyjaC2s9cdFlTTxRDmU2nOJ+p4fpc+
+BhBtdr/7tpMVqKheehyv141Y/sj4L479Y57TSwYUSiO8c2tmKAmpQ2/ayhHohnDhOBO5/tYdsxi
B0Pt245KsyWDW1sjSd1LQZxS0rXR0zCLoAehnwwGEvzvArKXjFid6ELTqtecfQNJKAjM+4qxCbdB
A3Ggy1g2iH6WQYFNfuq2NBXo4aSAr8MfjtNjuUFtjnLRGHaxjRqfqmKzEja3bj8JAfm0uX51PUe5
1jJkeouSZ917PYYW5X9JAte57pJ6P0yWwwyq9441GcyeCqm+cpN4JHJsS7pFunIJnNjRWsHy4JVH
LyhPtsjam76Qz3Oryo5C4yLpgeySIrhBRKftm6YlGEMhS7JHZ0XSFwp0z8luaKvcEMAEIUIULwwP
3hKH1h5dhNCzd85QTLgpyqPuNI9BEvWImlz6QZKcujRR9BgtUNmT1L5auYUymJMLrgeXC1IfueNn
Gbe5mriTmPp1nAgukk1qQMppkCKXuIpEkinsOSHmRKd1zpNhnBsUESerfrVhiR5lqM5mhRsjVgwb
DDu8AAzHfSWzau9FXB9UNbl7ooCGFaWlHmsSQ2oXOCqpJojs27OtVeeQ+9GeX6TPL1Scfc3B5i/s
vRK+O/cCUINrGLgC5X0REi42A6z3PC5fAfEney7A1EU5Y1dhxyisbyPKuXGXXmWe/mhVb24tYcdN
RJZlFVLhCeuZRkjQHhHStmjsetuBMrGZyEjaN1fBpD8bOeIK1J8oS3rT2CQht/JAMWqUhO0c6SLe
BoYS11WdPhfoUEc4LFpdoNxE1efej4pUL6k7tNJrF81IiP5YD/GzQXlHkNTAGSAO3p6C+jCAsq+Q
7o7NMU24lDMKEzp5EDjrjXoVdX27qiQTvDmiYPIw/OUxadpFI85JlYq7SzMOWyauX7lz/UQelF55
iXcHWneGhCqat5zcfqAoUfXUqQaXFLwCL0nbo7LUdPlAbC9aMsmQfNJDQW35KaWdsEXntRWCClrd
ggPUp3dp5BpnYkTIc3XMNegaDEdeuhZ0iWVyY7+LC/+71VETdnNktGbKZMJqXK4ak3yjZHylYlWv
TRvXoh6+SpERl+DCm6CAjI8REvvabPA7tQwNmfqtC0Dtm07dWI56aOviaNOX3pFqDyxPkpSTCet2
GjDJxQmS97CKv0YNcxnF0ADLSAJWNEGOWDjfJ0evn5ObXCJp9Is6XBFW2m4m7S1sKUs10PBM3sBj
nL/NCYgVfYlxwJxunRyZXwezbuqYvdqGzeQgwKLi0igDF4ELph69dT5YmDJC/gdiYtBkIpzvB01b
B2n8OhHBc02nEesrqOzcbr3rTPnZXF+jjFb6j6OFUWWMsqdlFhdXCo+FefG5mW1JcFMrq8XtyOe8
TCVIVuBdZ5dL9aWt9WEzFI6HoGggdPKuNyjbaIXC7oUUe+yRiDT0M4O4QoTmFPVWAjkq53F/GdN8
mSpQyG0FMbLl9K0YFc41NH2qTaSMnDIO8ItiRtIG3PrXTdXDSM3sbt+0EkhGx/S+14ksY46cGwUt
Pbp0sGeE9a0eAXwjpfau8yqlFoYxK2EkPnZAsAY9CHZTZj94baKtkh75WZBWYhfI6nF0HZBbcXbr
j/Ca0rAixZv8p1VUAjpg4nTuCnxQRBG9EVYRHnwYwVKN6dGI47vW7k+K5sepbgJFzB1sM6okWNUG
ii5eEoJwMSMQZrjk56lG2pTHJhpcMKQKyVRRQSkV6uD7cPLDDBaFLIcHUNTrnt9IE3v5icC0q9oV
1nEpy/8Kg/lHyMnfMTT/G1VDVI2uk+3yn5Nq/l/68vqSkWz30Q9Z0m2Wl/wrp0b+Rcap1G3vs0fx
K6rGdf+ijGiYDrno9CrEnLv5q31hWn/p9BQQN+imtGl9/BZVo/9lGNL0aHKiOdFNT/yP2hd/RknN
vVJzPgydco7+X0KIqfcasqFxt2sz6BNc4mjGk+anRX2xK4MNggOuwFWgwzrPqBqlJD1OnZ+sfvvM
fv24fk/MEf/uMBxaO+Sm09o1jD/yaifR1GM3IeuryqLER2W4x9ZXrw6xvB6hG0GFEjFqStBZCWOZ
VqfRGCJS2/03h/Fn5CCfBnm9pimhthG0Zs2xPr+lknIrixuvo4isYyBY+alM16PQDNy5CEWdfd8X
3xLbv7Uj71s6UjcNaSKWAlLelOfatjG77tJHMF/+m8OS8s/AK89yTORnaMYkYUPOEg7324ENCdod
4dT+zuk4vzNdFVsZVzdiFlpmjuURfieHVRGG2oFeOWJTapWrAaY5g8j5TtN1drFGk4PWRQWHjort
SQxpTcjONhl899QYZPhZHhK/wpCn8e9FWjr1KrSw75SjO67zvkBq74XDzVRFsy1lfPKrmWyPbgS7
nlacg1FLruwCPFnl2ge0ZMF9ZXGl84Z+O9pMHLSp1/aByH96PgYaOd+DKj/GOdXsnAqAhkgbJuJm
eN3VDLT0rPnRDR7NBHpi/Lfzsx5PD25R+xttfPOBxZhNXODpXTvBwWfwsXUdBs3J2B2DZC/cdRFh
hWxthM6Vhvcu/uGByZRxHzJ6ofDpkXxzZXL1P+ZG/+gHXbxxlbIxzB117GqxYeSnVJf2Bjg7wZDw
V22X3liUxPs6zFd2NxtUcBpsDGdFVvfeDaHvxRxWkv3EqUB4TGlXVHq893b+QvJwOPfRU8aEFx0x
o5wpoNSKzH1F1yK97ht58Fx0TlHrbvtO+NtqjN7zDCwEnXOSGqqfTj7dFl5wW9HZiaVv0Emv7uKH
PK1ee2dGAnR5jaDIWzFNbG+SZsQhDZFl6DzcA9bI4AfHmFN3pyCTmDZCajBqGpEKy41ZG7eTD9ss
x48rPOtBmLa9NURMKFoYb4OunoXz1Iiz/otLSwADRqXo1QTpoRyqV1voG9+5pcHzPXCmGaRm0gQM
/SdviFLAjwMjTlO/a4f24iTpu5AjdsjMjK/qbELKa2IFg6YSrnLnWZQPkcCA7uVjdBPrr0FXAhvH
loICRQ8ZKWX6QKhT0r8PBe62kvk3vUnCEjKHumKZpmQqKWRX+UCdUjQbN1CocrIcHkMd8qsYw+1Q
14zGMvttDObZdSxawGr9z9Q2MMALWBCpwhAhbHq1jaqyrUipQJkRStZYlhYRP8ypGf6uKNhaXAKM
euelJk5TEzu3LdVBs1hIzcGuujzU414dPhcZQQ6rKkb+sqzTrOp1jFJkuLMpqhzCGztorE0dlFik
5lVdMAdqLc+XRavyL+Tjpb/tsqxP5p2XV3y+dln3+XR5VFvDtI01a6cakLS50UUTQ0H5FPj4i5d1
apzyw/JIGhOg4zF9MsJcYHPUqvzQR7Jojp87kgXGIKh27NWyeVkUnghxmc2785PxkvkjxQmq4ddd
Xvix8mO57BV59KWmHr/w8rSeX7k8WhaAyqHwXy0v/e1ISLIPd/4o1m0DX1VWIv44ws9jI3fATa4+
/s6ydlwOfnl7Zzmw5WG1HC6XEMzSPii/WYFixd47biR+Xho/Ty0Qr30C6tKQnDyB1Y7Y/iqoUIG7
6WL/tqHY0ve6v6Y2vqqHuj+EQ/cYyeZHpm46f4y/2rZxyjP7kPd5d+dU01dpkqtBqhmxmMzVcR5c
+SVMy3RUGS01/IucF/pe48KO+iVwL2ld73w9uJeaTS5IREGwc+L7GCd4bJs3fqJ7O4r90DVdD7iH
IkEH9bQKmbo3tSStCpSLRXlvKyBahvkIXjT/LnQo1yWAszamasz1e5bclO9Ur0hPQ/OYm0zQfaPG
uWnhrAh18eCRHb0tCGbRBp9gzzDdy26cHslo2vpa89Y4I9AjiXKJJDJsNRBYqFfcUflkHu83tI1D
eOWRWVLP9bCb6Q614Ig55GqkjeiQDOO3ES3vHplcE2LJKNIMPDHUtjoa3bUTZfg4w+lGmxWNnL/P
lbpB3g1sRjOnTfsjcQL7ZEd2uaqJ61oZ4UBWajvftLyCyC05rWtM9m6j1KYCrEV8SobADeNIhAsD
c8VoC25nuVFvOs2VV9zgmiG0bp2J1Dpj9FeGpGETqR91n73LaXqlY/LFwht6r3VOtTOwXRPIwbwc
f8hNnupML1Fe412Ni6P8yXiPbCUEvRTDQNmHY0reR/fSDJTOnJo5uulExdq2uY/qtXEME4RPnn4Y
yNC7qnHydm1AQsIkuJMyKaXghnyig/gHjqJJb129AEApcJiUZfgzKrpDVomjVVc/hAsSeQxcpu9U
ZsJvEUI9KKhxuHeopmeOWjt9ZD7Z6iUnEfUo0KBfEQ8FY6rQHoQyKTrIbGsKsIK5sF+NrHq3B1DI
JTkeawJvKFZ6absqyqOwh3PqSnzuxXSZNDzMkwWBzKBUQeo7nWraVZ7OL8CoCF1zzD15hbvRMk5J
Om4ZYsBonqFPTnxjGyHqvIDxprSDcgckSRjGsVLdsA5GTIkNk7PbgtHMvhveJ4efV0JK8ib2qeO3
/feo0DF8BcztAhSKUfbGKb7HvXsXJTRDnZJYxBrZt5PDBENiERY1VdJL0d27cjYUtPeZT6OMLMOX
Gigh/RqQvqVL/9kNwdiUIDbd5FqnvLj2ypuY0HS+iQKTMTcokiBQA6DF1oz0FNXBrR5iXrSm+842
78cMGp1vupidh+EYUpvXOphEhn3LyA9/LYrMCbgLnTVUvsFwXwuZbewK0CRulJ+em/DbMo5DYdK6
cjKPgCkiSjP9+1DRAQu98k3mFDZ6BwNHpsivppi4amYynmcEV17XmeBucudsm+XNEDcEXiEMB3NI
IyJQVJThd9CYysgecKrbxhZA4jTQWmPyPPj9mVzNr3XCpclDc9Nph8oFJjH14+0QBXzQo3vn181s
CngsXNQ+BB1JLpMpkDTNA9XmcnUJ0f+H5BcPjsVNuB6p4BbGrnQ6OCGdde0G8dxKxYsR0uzH+NLm
NMEqMzrZNhzuYBXYHbbkYTzZ7YBjTNPp0ZqrYeoUAIN7Ywrp1xk9VXy//F4STYKNRXyNyYW66qX5
6ExHN2LqTI7KWdfTxzG2391BfwHHk2j+Fy0Ejirri8WQNoyLB3QhaIVigO+e+yPvs6eipOOHbt47
jopAWTtzwpUZeOnFSdOlITlkl7SyzTXJOcym5i35yLqPzYLUsG1gI4guyseKm8wu7Yxvy15+mdXr
UmHyR+PbXDQGMVtD52fTGkD6Al9oGxpI+WXKCf82kFdOYTZeDGwBraFl67QCpZjYyFiIqaInWZec
jcYELaKambhknOGsB1zg6j+dXVdU48kMKgeiQ35fSx8yT+OczdZwzr1gpFdMYtggfoE2SM90Lv2t
UJkMGKIeIzzPl3Q+EomWZm03xDEq2+Hj62APeXTX+5pSd6low+rRz6CdoIiaBYuhRgvddS99SFPU
SBB9WMUIWtoldFc5o3mGhZlM/EuNmf91m5290ngnE4nIEG34rpUoK+iQMEXCVNUO7j7Ti1t0PzbW
bAn/M1lVxqQQICTRWjfLn5pm3ySOOSA8D2564oS56bXmRQQdgIc0Pb/qMfxytKB7vbD3BgbeAzLq
s+xFA/9ZBzZi6Gi6m+xUjtkqdLWG11J8CucvscyyeIMcBUXRHII9NmIkwrUjqQbP71g7a7RjBQ0l
jF2y8vZtVdJAavr8Aqmpz/3k0sRhtRNj9RoVIN6l3x69uE8O3jDd+6ofL3Jw5UFgfA+y5Gdoc4we
xKym488gaQFwbRWX3krOAj87g0briWIf9d9GB2BTrTAiPbsW30paDyVzv7G7GLW+7xJ99i2Oh9Al
8zAR/j5nLHwtrRw81FSRfeZp60pAwciaoiIePtznrQsedF54Rv9Oq2J2kVGHt6evxNDjqd7FPewc
u2XkIp0Ek43vowo0o1ePxNZd5LvktZHhmaV6ufeN6Qf101vLe7WjFT+L/rAsuvmRVmCkuV4eNkpM
qMnntWagXG5SzOgw/KPx+eX6j0O7gGL59/NlsyRLjFLivGe4bGci/y9KwL9b2UhvlZhTAa226K8X
zIDdjNVhebTwCP7j02WXegYTLI8+X7u87PPp8ujzrVx02TT6qRwu77y8AddvS2vdvT/TAjTdqw/L
o8/Ff1zn5hLDyb97XcWFP7KLZOXLiQDL+Z2XBW4Dkqg+nxNx2nxs+Xivzz8VGd6/9iQInSA+uaf6
2upO/LH/b9sDZKUCXCJ/JHFtGhmf77+8n1KA9t0RBJReI1gp5r+ZVBYX6uVh2jV7EBRf0okegOHH
N6GW03I1zfTJtshZKgJx05MLiipjhD3OFG8fB5glckQacwAtDEaFTSkJstswJhBjIAunhuzBZ6NQ
uiGDQhienUfl0B9us9ka76dnNyP8TUODdbU87QKRniMN+6hG337Tl708icb8ir2F2F2TqXRq+cZa
pr2FV8tWO/SsYj/ntJ8cwtUmvX5wsGmFMt6pjhCmOCTAtgwpJusm9zCBEg3BYrd3ax2DpIe+d7LG
+jRyeOCayTMbvZ3TTsgWusMXJuLTqcs1PFzzI7c2GCQUSECWp2Jel5vuoWHwsMeB9Gu3YBLTybQJ
OkgEerTc3FYlRzJZz1Fm52fc5EhoRuYETQLpuCSCz20n0PEtjDnTNg5d6gendl4IahdNHFj7uKrE
VdjPbtWL1LSzwUzlEOQVflzyPbmx8Rnxhkznub1MxXDiajqcLMRilWGB4Zn3qAMNSrkG/mZMAmPd
pDZ1IKdEsOqmVBiG6Ktj1OV5cl0A0j5uKU/mbyASwDcrwIJeU+3cUB6zSbeOWtfu/IqZ4ZTatEw8
5LuoBV78aiB3Ko6+4TiItuj29NPSgl0eLQuzH/UTkd3TtZHmzJdAyVH7QRpQnwjLheaw7FWOXo6q
hsw6QaP6WGW5fbSweue166xG4bx5TOdPjlXXhxxTmjY/U/MvhfkFdUpJV/JzXehQWgHrgEf4npB6
/uiUydPyw1oeYSsONjFW8CslAA2YRnui6WjvrGwyT17fmtskjp8mj67qCroMzYKTM29attt9aZ7c
dleH+JRCg/9KBI400Itpb5XMKMcCPjE52FeOpTkMtVz/ZOiZdloewQdwmYBFOW6T8hxlJ6eNml2k
LK1amZaW09SqniaFBMTu4Y9VPbC+pEtONoGeJ2IvCHjaehIB0rI20Aj0tE1Q7Vrhxifn7z2X3ZeF
4x5jWz0iu0JMNibtwewysHJobxhN82WF6CBon/MZtvOPflkIKAkYSwWMOMJSmtCKj3Spfi20KCBS
ann+8VDTkGEza8+J7pu+LhvU/JIiVuofOy6blndbti9PHR3ni5nA3/xjw+dfXXb+fOq1lbmSiiHv
57rPP1qaTXYY1ZMZuzia6jBKfjv0MrCZAkiQnJ/H93kon4dXLUeedlTOwOpY18uWnh+cJ2N9+7nf
55/9PJQ/jnbZ5Y/DWHZe9uva6C3FJFvHgAcDmaIoRHyrWWXykCjn5PahWmU1WBKJGv62oOAMU9n8
VqRSu8Q10UgBlZ81o3Sgd25IYhGiWARWJL8gsCGo9U1HaIzX0eNsqC1Yk1YqDkVqoNhU021gkVzF
qD4c2+kmiJ8aR9/SNzPXRp284ZyVUFA9j4sUM11ZIPQzOTslrqarUkeUydwy/O7mW8xWpNpNIIH7
fkBoHRn6NiP3AZm+2BJ7++zno362VfotZF6zpbrBdNQcaFHiG91zEASONAwHoRuhQhG3KHWD8+Tn
39HJu09d+FK24YauJPlpNCzrjoSvurvLO66zbYvLemTydD25Xb1O8uQ51LgtQ9voT7KikNQr803J
5i1RKYh9Kh3rLib3rx3iSyu758Z3bzMLlA1UjiBMmmMsnpinWcd0TNcIKa0113MfzpWgpOr2eDnd
ntym0HvwLR1iajxyJcrIZyQJG6VgcGTcj47LLjeTj7KIqNBXq5x1unoP8dZK7hESW1TQUUi0QZ1s
Pb2wSJJoIICzKi8gx5vUe4RsInScdjIb9F77qvne6ojf5MjEYgJ5H5XfptgKHrIm2bqYbmDStue+
5/ZfyPi2q4xo49TDjdbh8Bop6HAqy0O6mwaZMAXTrlRr13c6NKA6gWWnOi3f+anfHy0aon10o7V2
s411cIeetE+Di9wH6sTMYFflpf0e++RN9N1YPrZedGgpX+6LLsZ0RjrrNcUvCMGaiK9FWdg3UjFd
wgkDebmZNl1XWvewcjZ5Tae5K+xzr/VoOHB+xmVmHtI8H1apH7pH/MrvRh7AZ84DaFljCsCq7dWa
2hmRBdAwtn4G57jxFSk1FjYTBiTEH4eIlZkSr/VMx9PrkHMUym52/k3aXTmGF+X2CnFbRpVD2fm1
pUpjV4wxMGg3IbGq8FB6qrnSZlLk67fpiObM04BQhKlmrVVKpjBMmHiwp3XiWgb+fXcPQaL9aMv9
b9MXPcr7//0/Lz9m8w6m2jp6a//ZwZX6by261Uv78qu/e3nJeCFN3yb5o+c7v+JXz1cY3l+eY3BV
ch2T5tDc2P3o+QrH+AtRstA9wzI8w7O9v1u+Do41SfNTOtK1TAuD/N+ONYtNlu6x1TQdSaNW/k9a
vnQL/2FYm49HGMKSwsarJnXXnJuNvzUTsSuMWaZ0+Y6w52c9jMEpnKzo0imEx14tppcoxlAt2vhH
lSsDC4Iw7+qYRCMMd922qGENhv1wh3B/WiuVUf0CvvZQ112DXd4gNz4tH5ZFoFrahWlmbcNgLB+C
qpRnZbm3jiPimVQKIZCBaHf42FlzR4hlDJemKUArW6YlDRfke/PspUmBt/y9cMquOLshIvqrMdJQ
wPbQEj43L4+WfZZHXedoxFR9vMmyOjf8r9gh1Aadfr9qwkrgvhdgemr1LpLhOAoFe6MecoR+ln1J
gyQ9YDfg3mi1EYSTbrqqHKODS5JTDNWL+pwZfnWWoGp2fuF/+Vy1rF8Wn+sqN0WlYnn0aXiRFtnN
qVd3mlnY/nValUSrz4sGbS8+Ix7xS0t3Xp39l/XAMvCzFyVln2XvZfHxvBgSti1vFBGuVMNM2GGW
ZJ318SqucPvcMkE+1w3cXYwZd8FsopYjEJsslRkDbUWudUgMxJH8eKhnfz70oyw7ylIjOJ2aNYjt
3O3PXNSG8/Jo6guicd0GfsW8ddnQVgUsXQunkh5rxFkldfUMYoWge4zMB+kF7jes6kHmlc+eD1Vm
AGTgeGq4hAN5MP3olM9CROh1ajgBbqzkVwGZ2enL6nkw7HznmDXGmHm3PtLvikKa904MlPHz5VUA
oFMzgxA6jLIIYdJEdHDd6vbjqR8l8mL7GrBa38ZBlYOChFF9Q+OGe5gqQVoNlYbCzXNvHFF4ZBOy
oHN/DJWQx8/1Ksx9IgODu2XVsoCS4d3IlKjIKOt/vUcI2QjsPN69Jo9RBs0LcHbdacrwRmno06/+
2LDs8rmuiciFMsOmWJcOMVVIOcKtaKqn5ZmaZFuT88GGP5+HWsomJs2Y2VLEsrlCE/y5Z15n8422
M369ctkStePar7AOMl5s75eFnrbb2tGcS5YrPKylaI91Ht3NPJkfHUW0kXbti1lG4iotveDLiI1m
FRWOcWOU4cTEDeSMH/fl0YmCYWsVnjoGeqn1X8JW+TWUoIx4h0ZntliNYjcwiLj9WKQ5PlkGkb+t
mjdqbmVBOw289eeGqPOi2x/GMIS/XjvvmMUI1OIcPD8GuzkMBuhYLLzHjv/Q/bKQBt+zskNJyeJf
6yKfrKFYM88ZRVqKpqk66a728SI/islnjbBsLeoJT035Kcm2y5MongC7/fYwHBtUFl7proMadMSy
ZVFexIYGfAH31rAekbld1YBYLi4+GB1O1DlWXPdUWsEAntdbgWC97yK3ZDgitx/7qcn/tT1DPWMS
Vj12YbvVWqnfNzUZYc5qefyx6I1yCwkKm2qViPtl3eRwdUz8+lTMq4Ygy0+tk3z7fFEb1rTM//mm
0H/mvYugIxRKmHyNYX47o2Mm4FFnHxDE7ceqBGRujHcKpxDrUtHkt95oZJ/7fq63xhlNomnE5nFO
H7KJVI1Jdv65jw0PJ8P/J+y8lhtHtm37RYiATQD3UZToKRr5ekGUa3jv8fV3IFm7WaXdZ3dERwbS
AFKXSCCx1lxjWul3J79XlGT6pjaivFfaFL+kEfBib/16Kvz7AvTweWH514L/78P/83/m/yRoUj8/
ZF3VNXSNkkcNKCH6908PWVS6Wt7Uk/VTuHa7bvjX3w9Gpe0pWO/E0k4ssSrT5oXaSkJeqVlgdRhO
OPHO/4qto9yPg24d/ZY/mtZZxKfHDDvaeVKOBb7G6wp6ki3MOeugpRE89ip2NlkUfYM9RrxcrVbF
hN2Zzic06cqBjWe2lD3Z9DB4RJs+Xzugz9RgCk8Nld3PVoNqQXXddi8nC7hiiyyrqo3sqmQtUem6
d3Y0R5ATi8LVifqVIsGWZErKkx+k0Q9NDd/juNVechEaFL/F9nLU0CoFnVgUfaSewsjEKysxQvSR
nXYwUwxuwD8ia8iApAf1gC9dEuJ60OrxFgErxZJdZ16UlsZ2sOviruVtxiGau13ymFJqKntymVMn
JbVP/Oixts3LdRnabErIAt1ITzlB7BUZV5DQTWi/WLZ6FJXfffP8WEMv606nqYSF3bo+ITJqob95
VAxpLfw3eI7ANdn+IPV//G0T+Q8fGqDfn3Zmrm27mmWblmMJSkpBE/yxM7MjnXqWuvJ/9CQC7xMk
UBeiktPZ8CGW6Jjdlp073E3UKgpnpLDdQ1tsREP6rBZps7czqp2B9g07FE18AiYT4SwSnx17UVLO
KdaVlAp5u9uEPJJjcp3sfhq7nftp4p8W38bYYVK9Pdgb2CUAnELTOhRmrGw0ywGv05ndifIdB+tf
xXwfEU27Rm/+VZGzK2rD/96iba3mKhFr3wexsbXs2tj2lUrhquwHbBFgRM2j10M5Khqg/noQ7q/L
5xPlOFmLAWOwNtn30IAhqqiwZL0Uj9GImoc0Ntx3KlOOIyjPn6GSrbSuLDapC3hec3v1MdHbCSou
VqZ1l9JtUio25CFR/GNUiHgr18mh0ZuFdmnEY44cM48G69tQxu6+MfiuAdUJsC4GyeNFanz2KQg+
qyBsGWNXQIg6PhudEp8dajhWcWiXCzkm15kK9QepQ9Gw7MqmpyZh20bj+23IHLr0YE/GxuCf/F6v
en3NTwEQUMTGS0zyPR2EAC1KQ1VC/+Al1GRk8w7hNiGP5FgdtqRh/2m6rXChH3Q8bT6d1wAJBgRW
G1+npK/2wvV/msmgPQ5Oa73a0F59aiae4Rv1OPjmD2lkKZdCVXIobwYuHU2gIfLGENp39De4f7zE
d36y6f1AfeLh8l0ugH32s7Cs+sm1wnKDkEzFXNFQ3qrWWZlFr31zPfjyBnnDowAlt+fpgw5gnkgw
eYhX/qQT5TANLHO8yT/EYxYcRqHn5KEDfdPXuv/I1jh4Kr3mFOaBeihNETxpOcKOyO4CRHRMyqZT
8FetNPUge7cVJKs5fT7r72vIFTAvves14Cmb0LtT3G88yq/unNhzttdDeGDOVoGOg6XU7XA4EVFQ
gH5CXS+tFpvWLsBOSDUJxpGZfFUNPHZNh6eBnBXVcE8GWXkK4gw8YNpS4MWqLpvK1b/dtv68a9kq
DzoLXJxD8McVvNf+edfygngIlTjJfsa6251yHT1AH3n1tyIOdpQdjeR0H7UwxVqw8zvytrb+4kAD
3jaRsg8SZ0oXISqnezTt+VI+3YAnG9t6DJJt2GU5njxNPy4nVIMA5rL+X9S189t4ceO3mPz6YGVM
06Vu0+Gm68xP8t9eh8ckLd1JDN4PmCOH0s3y12FEopY4xnttFO0m6/25gtgw3yNiVUhpS14oeGF+
LvN0M3mF+W6Q61yHuYHj09yl7vBHYtTVyXAU5WwTILueXYA5NpsgWMlro0U61+rBDEGhI1UZIMn7
5OB3iH4o75SH135j1zt5FFslOROroPSmoXrigSqDjohYHnXHwG3B+8FBi1qLX8JsN8SFYOYPXezs
wsS2r0001DiyyX4fORQlFboGY0MZF/LpZ3r+w4wyfze1AA9vHVdFNy+qJ75DP+SCim/3na0qzmWa
EsBsQGLAL7j1R2I5WJ648Vco1DFITG5xBFT1F0oJ1WVWF8aD2onfuyYSB0QeylNqm/4h0sLgII9k
E1BhDNffaYEM/zERTn66/d+fXvEnvkf++XnnNVSePIYtXDn/259fM/xRdYdI/OhqpxIY1LV3Pqi/
w5CqR6QF48VwGxrwRPcB9WdLa+7KiUSB6aKL8brMr3tvE/gkHOHsU/ambpB+otw4g/TzzoClkBS3
6WtHBPtsTr13HrUiXlm+S8I7ye0IIRHFlbGIQoSZnCEXTr7/xr3agrbFGXIc6tV8VTmQ+aYjryp7
8gx5VSpD9JkP/usqWKWjFrbKcCXXhXG+Lf16aRilBeWwic3F9XDuyyPZ9ITyt71g/w/sj0OKT+/V
ykAzCtRw+b//Cpr+338GAl+m5lKMoFOnbX+6iehhloBbtvQfkMuxsPXK+JhWycV1wgRAn0/h8Nx0
oxbjYWREi7xwMCScx+RaeVQ1tvEAbxS+2p8TQ9k3G6R275/Gx6GKYZU/fRqGyRQfdT/aN/kIhXLu
yRWyqWfPDj0xlOtPv03YsK8f6hZH3t/G5t+jVhDXI2bhqzN3b01W+/HB5/3mNnT7YYqGqCvTlJ2c
lOMhuWt0G1WySrOyY+sf0DTIaO6u/c+HcoEnNBZ8PvzttMDIS0wzPl9s7gOgUO5Fobj3ACAQjM1k
TXlk4yVETP1gRe1TOPhPhl85+zIH5URkO19SnD521JZSnSBnBGHIveyOxKcwpp0NLyNUua4S9C+1
rpHkrP0LEajh0c5t6hcUahqTFGterYu1PSje7Bkd0k6O8zKNn3TjFNAvQu1DJ5umd9W7mMk5hQav
QK76h6tqGcSn//3B1cV/Pz5cjdIZR1g6zxDuZ38+PqI81+bysPQHQQ/+wsLDmahtdecQ99Wy8ap4
J3t5RO0qRStpAgiWAgE5+NtMH60HLykPcqgZ1RBbYd0BkkOxH1gKricbaN7u9agu4nQ/klRuAq9d
qT33LT3GmVlDYE8JvnOm1ob9j20vXDtzz3Ioa7J6a1oxKqzMcc763BSTgFQVKem9HJPr4gb9vIrG
YSXHetyDU57HSBfg01Dcau3k0a2RYyIIoM1yy7qTE7ZeIov4tObW/W0aJf24VlxeZkPP/Hz9//PH
3S5V1jwSRwHi9b9/M3QW9jbh32g3qYOyz+1M2cujMKxfu5jy4k/jw7zsNoYOscLH0py3JsSRb+d/
WtebfrGoeizaP03keQkPRF6w9rP23uG3BSb296C8oiBEtnaJowWtZe68uEftQMR9RykWVc1VvVQa
xuWkA4ShukuN0Lquu51B9O0MemKEV/ufi9xOk9cMTNjrT0R3Vcg1WfugKk3/2ujWhzGHvuMB+T5x
hq+ii2CWWEG58ohcnqjweKiEU35xRocSirHiDaMt7X1Q29a9Ynq4pxOoka/9IqGmXAnU5GkA0UBF
T9SsMyjAfVJ6R92b1oVjF69KXfvHImk+Ui8vXyM/LvZUPI7EXOm2YWBvUlDb0KLmtSkAq6rFtiCe
Z/tqo9h7hHXgO7O2PxlDVG1GVUyrwlJQuOaEtDM7sX+o7kfkoBinaJOUBAT4C1BuZ9NF1DdjSzM/
0dvpUpi2Tf1NpazlmBXV02kElSZPkEME+9tlFpR46VFQe5ETnm+cwckHB7mC/Dz/g4S4HnwPhrdw
sfzpxgrB5PWON1jgB2yPKNColbzKc6eUjZy93RlvEzHPFksnLn0b6uVFbjfU20+6jcnVYBl+Xd5b
axv53Panied446Ials/1a39+oo8a4ipf8w63odvjX/uH3YBcd9scfLrc7Vz+Cciuy76p9cG/bBaM
P6sF2bJZhnAszaJ0UrXZu3+65Sqar9hk+43vvqHsRJVTRUzZf7eO09mKQPbdMAjAW5vwEyMsXK+D
TukUh2GqHuwGKPAdMuTgNKmTuB9HYiPylAZF5KIiu73g3Tk6lmaKxpodOS5XAl7xPCYbgEViBYcH
05l5wpobGzz8CsMZb+z/JZxozLufP95R8MyxxPyfTj6XIrM/HzJAdiEORnDZzcrf6CIs9knhQXgp
o59D5U7q0irrYn899N23plDsLc8G9TsgqmeoQ+JVCwz1wRssd1fDdz6wpTfRdMBar+Iy2NntbNtQ
i+4wDYb7LFJ9GQaq855pcMI62xQIiAL3vTHbr4VXi1OS+8nZd/0Pwvrn//1EnXOgn/9fNchRQOkl
nfNz5FSjCggWjZp9FxGecxVZ7osH0BVqvDjJnkoF6SojcrFIKEGbPd/ys095A/oV1qa9qLaJPou2
XdtcxmUEt8SbvB0UM28njwqjP3bqRCBqHifjiSGyPJSNhR5dTKO67X3cEy3ScttSwfiliRt11eVN
cwxCSADwLMBeBpjttG4xo26zYBFg/8PPtUJ/7wsaIqnKTh7JscnUow0scfTfTH5aJte2cQctRE4r
1XytMOwAXYflC9tOC71cmC2nqFRemxEgQmJ69VZ2TUN7U3ChOMqeqt+Xw9S8uoNqnGBZnNmBRuv/
/WfSPqeR+RZCPgUl4Kjs5nXtc7DSUzR1KCpL+RaiFFq1mfLFSLrsLBvPGhISNNGJX9MlrBOm6iFU
s3U7iuxMGVF2rlo/PcaYy7lKCdKh8XxxCqmXCDtg4W371eoVD84wF9TmxjFbUgnI8m8/wwr5m0Ic
2svryXElrF6oLb1vYn06twWqibj0XIw1QL/nUYNlpyf0SxKlwSLsu/5r32jrNMnNv5ykX2WJcL7q
PdU5vuX6T2M0NUuYz95OjW2QmVXlUIWSP97SQeZU8qsaWvx7iqgSF2q3jb1MESEmbA+JVv7jSWHb
qFgMcoI9nyCvqzhDe5h/ShMkWrIoRoD6t5+AOu8UWn2P/UhOcUpatocqrDCDV5uLHOJLMT6UgYEX
97xC69wcxFfiD/l9OQLeNL3qZxYX+ak3Qvc8GM5Tz7fqvRKIYtqB533mteK9BI/SdW70NKRBcqx6
J8PSivEuxcXAHJ0E6N+IeV+chPdE7ihqGnH2anrlcGsCVfzqVkCovLgjxv4U6N3sDvqfRp/RJElr
udjW+7W5SaD0yzG5ZKQ4dBfUgbaKVWIFELnaN/17ZXfGm9qU4yEtVRLXc1dRimFZGfiTiooKJtg2
1V2Pmdjjr3NyvzQvmh+IVdAHuJEbJY6k/G98r8VhUgv1S4gCtxdKt++qNn8SI+ENFavTcrSodg2B
1Np9M74gflin5Fy+GGRfYErF6SZvw/A9QoYg16cBQKQpKlALz6cDIp9P/sjwl1sTyG0X//INpEj/
85OQb51tyWcgfAEHWMGfzwXL74sqbav8m1PzDmcUjjhqc1NOAbbQqRot5VjfFhXJRFVfVw7Pidu6
gKKwHZqrfYm9AposRMmtPWgrgB7uWwcdO+r06WvkpnAbMQLYm7k3bo0RC3VFr06ZJXggZWJjByGA
mXmoMSMqD60aB82/x+QEIj++wEl38CglPJUVzr5AexGQAhgh224guyBd0O+0wDFJPKMjkV3fL5D9
iWrsd9dDOSoEgDn4lqz/bbQoyPlE0UAxGBPN3FxXz2eDkJ3uIi8WO1CSBEoVr3gyhyBc17HDzmHM
1ItfCeDtlJEtrMgel1GdB1j30Hgs3I8FYHMSGdn9bUweOfPs/zlGlXK888TzbZVcSo5sXDgqZdlB
UWMJBDkMCV+pAilNbAqWhKdvrPn1zJtf3kTRLGtPQ6IyD42UuB8VynyMuSeHKPtOYNpCUQmRz590
u+exz4uokdfjB9Aff236iNDbQowfQRig3QY77SWxSdrPKDHSYBl/GAs7+zh8pDrFuHSVeZHjqGFw
LB9tfyO7Ou90qJc/rAj3cAym3CiPd5GFir4bg+C5mZtOIwHvNk/XkQDMKAVgxTYQlXWMM+opA6vZ
Aeet+BPQKCZ/mwRp73bSRPVUB766rSKAunI2mJDUFeqISTpck/sx8kPYltgG1UOSr5osbin5Ut07
XtE9RIozTt/0fgpRvpGSrt76GottdT6pDBSsDnwRQd8KW8okq5hXQ3loz4ad10YBfoDtNX2DOpYV
ThYDUN4Ata9umQ5ZKBcITBMDCfSz+s5R0rXM7WQdGUcLndNKJn7UNMN6Kh63DqqcNzYRyWKYXPgG
gTM9EcJ9hBGtffjwXnHGAKRsTk60pSjbPgVmA5zBUjayBw/DPskjKjvx8MvFo5OEZCWcYRmrowcC
db7xOhCq140efsj7LrU87q8J2U+n4X4aC3336f4cWsYFyBWwTCrReUalHujHvD/beYQcvtLDl8Ql
0dvEafBh5uKHHavF9yEft52TAgpy+7MSQyCDYe7za6DylI1TinSPOPNBtYERXSfQxHuPeaa9h5NB
MltOKK2rPxZlt3IzV91740TjpNpedp0mmVq0DfSrWtTr0i5O13Xz0HVW9vl6IOufG7mOjxhYHi41
1MkRBjGMpCAysWBSuyfZaGz0kX1dRE4GCjhUAmQ2rlZyzs+D/FBo3YvstV7WPZVV9A1bQHWhGQQ9
C8fyjrKB9AxiHBnKw22sFbFy7D1s1dNa7G/jdmzPb63dT36SctTVkndO7uX4kQ8zSnIelIvVrAMr
EWWPsY3rH0KQ5H003HVjpeS+CCqf2jb6JoejEI/cOG1ayldY1fFBRw0ahEeRec6z2yj3crxx7HxL
Fj2+h56fvMcDxKwR3NoSWxNedEWufcmBjxJL5UaQ4aJ2wjEPSZnmVl+9mDQ88h3/jPYJ2YIB62sc
kKCaI+Z2g6c0UD9oYp0yUqq6/9MflAk9eF/69908lsppHzLiLgY3udMKO9m0CVj4Eveuk+1C2cDG
LfzRTAt7aJCKk25fmF7YHnNgYGRWW55hcWK/DulwlisRdr9iPuq8WFSpLbHfSLZuoH66lu+YMcH0
4mT3Ex5xCWV0S3mIpadR3slDTD1XRdH6G/hy2k5031ubv0ztwo6igLx8KVOtuQcCH647XhpfVC/E
hYgnyJJta/WSA4xdOkGtPchZN+157nuWei9nbQd8ZS0wYJTdOuWWZmIVdSe7UN8yMFDsU2Q34w9m
Ywh3AUgO0inrgp+uizrL6zFEVD2CNY5jo3fOsM7WnOxpqmFAW57m8Znv8q3iBBSmA0NrF1oS24/l
WATQ/3L92cyASzZ2MX6tG3XXVobyJdbNDSkx/1nUgXOajJGSPTUCIq/EH56o04OuRMEzvPjuwWph
jeWZmW1IwY673OIJM6Z72Wjk+65Hsttqdrrv5+a2RPHE8KBZGcGvBl9TLcPwHXnnTjZEvmcOX0Sq
q3EECa3UUVZKZbZrg4ABxlw0uZuGmy5rvt6G5NGkVIjQ4X2ulRQLhdA0xi+p7h4R4sTPjR2WOznu
z+ORqhyxGHkausrY9Uh27is/9hYB6K9HAsr5ozxSKU98TLrx1+w4d+WYnMXttN33lFy9m3VQLPRR
xedSDPWhIuW1UIq6/NZVymIqRPqBUrta1nraUYSDaWlh+F/1iR0wctF14DbVIzLv6lEe6cT77nnJ
FgtiZfydFIdpOeOIiHSeb1Xcjhm7TciTR1hAd4YNYkxOyLHrFSw9fLLZoq1Mvd67PMZQ6AJQ6Qty
1qVDzfXcxb6Qctq56xGqvxNKse+rAZH9VI27puhLIkJ2fJqKricCrfKr87oMJWZoT3VjR/fgei3C
LZHxkjlWSUwyBZv+ZxeLi37pjYT10q+ek/MhLlPjmSrZ8KMzTIgQGYpis0nEcigbc5cnar1z2zFc
Ac0szsg1jMVUwqc3wyBf8c1Njp1rvmYhtFlj7smhMPOTY2K30QKadbXMLFLh/LMwnQZx+eBo8z9s
VR6cQgQXeIzTqsEVZImkGa+5NEFORj2SBtJzX6hJvoBn0H00dkL9e4tDeagLwL+6eXBTp4WuiI3E
QA3nWp6OfucOy9ToXCoYV8+JewIUzlYm62VjB5l77cqJXGb4b2tMagsogikfNKU1n3QzWnZJ17wl
fD93KXKrhWcGzVtk9MWyD2Ciyln+dtpdXfY221Fm1axeZEbqPJtN6Z2yEl1fRH1LrgJTIpHunUjL
RodckL+ee3JINln2MQ7AQjCl9U6T4hYbQEgnNc7C+1JP841XAuDVU2um81T2TnYTffjajL31KHuZ
p69VtYwusufAD7SH9klNBYBocJVGIcS+Hnuxn3N03R0mnL/6cjDsB++urGoIin8vlBOfurikYmuC
//On8X9a+0/XbEpyoGrfBuxDEuvY6n64NqqwoTDeUeKHhH3zIjSj9EGN30bRih8NFRqGCePnjmDa
sQwT5aN2rWoxGYZ/6edPa9erI5aDBZH3vNcwXlHjtYf77HrQsnRnFaTjK+4iX3wrOlLzWDzL8TAI
f43jLHG02Cdd9O5rk4bBqQSfC6hjqL411kynGvxXy6vZrGe8g9UQt14r4g9ygSKS+e5vDscQWtFe
AETm++HjzARkdUCb9iVV8NzDVSIHGp70FzFE0fXaThT98PW0eMKaxdiYrZ0saz7jH1PeLeS1jQrA
GV4UBclI034sDETV2fxb9Ym5DkD335HaBIQRoQWXKnDZSP23lIrLo9vEp3WfunJxGQZYkomBqq9Z
YH67wKfr3X6GzoYeZd4EZlGo8dLKx2Fdl2Pz4VRL6vbjL7UwkMAm/JkizYm/EORZdJ49Egs1JjQc
QErksjRv9njaAvsSSbjNDEWF3j5Wu6G3q12oUnt163bzWOwoFKHKadm/Lvz7lNtYkcMIymMc8f5p
cUAVyrqyQkRlQFrD2OBToLvaM84f34PCyg7m3KtGnLqxK5zWjQJ6lZJOF3xK3qQ2NE40x/zzWEDJ
Q++3kJMzhNQpAbGVESTHJfIW1eHbNYJ0O+HajxQfoCSL1alQ7/lKB1sQmQsyfOD6ccv8dTSPKRDm
/jINvIjC0d3j4sxrydzI7q2hNtvcNdrP28inVZM5ULvYJLA5Zz/iKq8v8ayNG9ESIedrAE3PXa1R
TDaXsXvv9ln2LConQ3elfEQ94f0SKOGCCj/toGgxfru5m30kZbUNYk/8GAf71RB+/5r5wnowq1rf
RamtHtoQIGxN8dRdX6TKVrdTFNoeOBPI+spRmN2vZsBg6q7nrWWFDx4453miUfrmqLZL2Rkhrdmz
Z0kP9afZ1i7gcurmwPqo8U8NYFfgJn91YfAzVB0yVkrMW0EwTYeAZBw8vj5dTU5fXJAmBouJB/S3
BH6sPIk90qkpXPGu1viyuZk1HmfX841B1aMWVsvAc+v7QJmab2W3lIrnsASAOKRl+ChmVZ9GWc6Y
T/nZVHArwitC/9ZMyjFoYu9Fa0JzZakm+9dYq15Mx7vU+Lh9AbvyMmGJfaFQN7uotsNGoTSSlezK
CaXCNJeaDEhtrFDslOw9icDGeONtGd2DVvzQ4vqtSj2KXewaMhqkB3y54+nIqyHW9OGQfTfznTNh
XZ92JUlqV4vPiaeUG371euWSMH8OqNemYpMl9ShWRqP1H5RyCGiPtrefXJ3qPh539203NR9Wl67l
zyUgzgeVPeqlsCpAfZnXP1IH96vJkXftUr+jnOI/4y5MS4JJEQp/bErixW3xbc3Yky7IR827a2Pr
HGIjvIqGMnhlq6di3Buk62vXqfG+CfifkN1Ji2ZWWDJtZdeKqUbtatXdEUwLXq0GfUOJiehBzoaN
905A2n7kVhq+8hr8iN9ie7peiES7n/rxRZ4Idu/Ow0v03EKkuT63U1JYfYzvlXxoy7G2j8iaVuJw
G5LjiOT6kmhyI/wNL3xRczGrNlgh1/yK/xfyUSywy02eTN8RDk/rVq3TY17yRSlzg+TrqGEEHNfu
j5Eksz7CNea7Vz+2RJK/hBkezupUthcP1OLSVJDa4ruQ7VyCF6tCy5ozUXW8sxGc3icTVAbhjWh5
SrTWOAxEF9m4bbJRUUI9XnthTZxWKBsxJfF1gaNY08qIunZhUzvtU4SuWPFwkI2nN9Cc5OHovndT
tJxq33vNPTvY9TVFZWY8ua/4q8Iyzexgqc9dnC/tBR8vdyNnKwNXxsx0HuWpVtLBYSZcRuCjuBiJ
dV0knELfww6aYOZwidwX8CjSzJ9ZCQ+eydZk6s1q3+ejqy3Hwi4fBu5Od0ZUOxpvhWG9x4qaqjQ5
lbs5lmXzekP+CdKx0O79JNXxbqjqo9Y63TYy0rPs5ZbfHP8cV/V+xNVyXqsnSS/XGoFeX5ehWf3t
GnJcDg3h2O8JVb3kavogX4bIYkHgaMmh2xhzvw2YT8lxcIr6g8jzauPO43+ul+MdrPDnyueVQxje
ru1aVOTzkZ4iL9cTanWUmGD5MCrTOi8xgLh+buedpwVmdT/15U4OObbjnuRHtvK2DRm+TVmU+KV3
Vf8md3b/tL2TY3pj/SxqLWBf9Md+8rY9bONeI/ZM4XUt3gma9B9EwPH2gOL3YM/dIOyPxEfZCCWR
fvBrUj1y3IhdPtjVxLNNFdlzxz6/4n3D1w1oUGlIkZtJdUmqKh+xrnypvM46G2COHkO3ml3VGBcO
GzlezQsCWlhWQBIS2151vS0fPQLdf9dt1Bo2IEk8Nmt/Lu1gv6GcPDxBZU/WfhSRWi2nXh/u5Ri1
9vrDFLVYKpfdA2IU/QRZ0HqKEht3ErfCa4hq0ieC5uoO5lR85xeK+SSX/H3CgJyTV+UIiaarps+D
Xj9Muh2e9bkXV9wT8zR6jpQe3GBtbzt488Zd1gzeY2qnHmVG6Wmw9HyLzmGbJUmz63CgZf/QHMZZ
jicbfX7xii373ethucghuO/JMZgbQVBrgeIzJkFDCk+ZPOVuUvzRxaK51baGNxyuXRk/NGOIFAU0
EtmrJp0bqoOzOnnCFZsg70k2SDrfjEGUlBW43tMUQ6Zk824/VHO3xS1nbxbKFzNu7ArL8mLJ7mrE
OIbJPHQxVJxa5Xo16IbEne0IF5ewVJ4MvdOfpu9Dr4pqoWDsgs9y2G2p+rYwJ3KxeYleM/Q5f6ne
jOC0mnc/AFxoZ+KHCGvzXo9SXq/DuCGJYYpHVYvqc5WZ1VkDoiCHsqzjfXxeAe7CfpSTctk85Hja
ltqOYs07HhI6yoGdvS3yALS+Fj6pFd7jbGgmxHWz0ENOX1fiJz6BUzLqxW9nykWW7+OADW19IKx2
qWrjnJrm+D6pvOoTPuqWsku9wJeEmxc4rem6SmuIqTkNsvOQF8W5YU/Dh3HqEA7/PZb5WbAhQ1pS
xtiYyp2aTHcYkBOOjNiW9nW48/AB2cmubKbcz0grJWAJIPfl14VaogTBUs7HaHDEQh7KMzH+Iey8
bmpRrhOM2y9+GVB/a9rdD6RRHOjdNzVREQNURn2EGt1vfY3Hk9cLpIWd8oXURPdDj3Re0rUzDCp1
C6y/9VdtZ5FCD8n2O1kVHIjVsaHqAFIYvdoDn8iMl44KhjSx1JOVqcbLQC+ee3Kup+JGzqnzynmu
qGLtOvff58k5bdZA/32eCS4RxF2M+1KMzQBGz2TURq/doDLvVzwGiifM1WtsAZAzCRjAJjHBCIOW
Ng3Nbz26qLuxTfWTMmE40MdlDr6PAF/J3qyYjG8tLL/FoBLL6LowfkRmqsNCYEIDriw03piqni9N
VQfGNrQaPqClzaNwvnYS9cfBV8LXQCNsouPUuNYgLe4RMcVsek1rG5Wpta2T7tfRIPK1p/TBGkf2
WfgzL7nNyqPbaRhUq9STedEj23V8PQzx7tv6uCrieFgNbuK9D4Atg8xMv/KYah50LY23gtvzM/9M
J8GND5wjxhFlNHXPHvgb8BGtunRHpXtWonggcl5nGG0z26k19YiEI4xsdlcvcVnpWyO+WJTXPlMn
TyBYNafd7UqwR9RlPp/K+jvK06pd5cXtPnVdYwEdWlkUslvb/PHnpnOEAWVxPrwunI9iJXrV+CSt
5PitKSf/jNqOUvuieuW2X/9VzTEHKht+sOXt7nA/TZ4LgXO7FbT4h+GDszPDKFoUyvAYV/Zw7ux0
PAPuZkuEUEAOycbCzloP6vYoe0Swh/N1Vp4QVOwQOlAUt2vg5tkcoHtub9cITWfcuUH1KodSbiWP
WtEjEppLgRGo27tuLhdu5ubWBU79FqoNzCVZUSwn0PXDVDXn6mHZl00dezEa8nIhL/D5qr/1o9C/
lLrpUJBupZhoBBgm2or6aurIMARehyu439prp5Ul0pvB2paTlmzGObju6yiVgizMl0kWpC8BhA5Q
MkKDyZwlL1FW6hsRVPVi7NXkpbPiYC8yA69q2Q2oUtLd/EX2SgX1rltW2ES6Me5HkVHu5NGtUUKH
FInsR+SynOtKbB3KXdTgzxoWLf7eSvvsuaBUU4CkL2Ed1dtqgBoqu5GwEsDjmXVXqunwkgegGDwT
MKqctQfF2XdDkuAMZfUvPeZtB5AS37O5lxHueIyi8VXONWViHN2wOMkTY98zTqMP4nxemZihdS5t
bJbm3yAvCvvi+ZAG5jk344nXZD/l1GAG8YvG3ciPwnERxWvYouazXJeNWLNURETlz7Z78540u3Mf
tDWMBggmL14/wi0lVUm1QI7tO/HJ3K0f5ZwTIQPWoyGGOc4kX/N0kbpVtJWzCrTbe0xq8rXs5h1x
gmwY1KUZ4eNRFc4u84rwUPzZgCfs1F7by+GprQoi1Ob0a1mkUT8FwgGbslCv7+UaeAOsmZppWuMN
dv7VlSfKeXl21EYwzAMTnlYBn6EQvbplO0DMiUc2kh4rMfZG+/85O68lx3VlTT8RI+jNrbwplUoq
3zeMtiRB783Tn49Qr9baPXtOTMxFM4gEQKnUEglk/gbZeoVi+qrxDY//qjnYl5UP7lQOciOQ1OpE
crHXp9P9MA2BetKFmRxcS99rc0t2yng8kv+GB+5V234yEcyduzMNFvviPoj8ebSuKwxpWeT96grQ
bZR8Qer2WrzKBzt5kIcwABje3bCP8ui2TXrrSsvsGo3OrMfxZ4w8RTwLDTA+7BznACQzR+Q5o6A4
lKao36KSp/vgWQH5GJqVXl6nWBVPsoXE3moyuvGZ1QtbjfwhDkqkGqoSHx+dAnk0KcZ8xzIvYYkd
4hilwUp4IhRLljrZyugwIYpNvnPLFK0ghPCom93aWuWdw9SdHlJTNy/yOm7BAzwznqb5ermImkdr
9IGc8xIyBOFqOoxx80uGbvEpQbMkNLEjmyfJWOfm0Ho7FGjDDhdizetNVk3cIzG9rM/BBFvU9A38
+ar6XM0HGVeQoAg11TjJoWbZ99aCT+oWuw+Ts/6MlfHUHcsHTed73yIx/cX3ETTQcvUDl7tmN7Re
sxFw+2Q88O3pw62mZmepJaI/ZhktWKiEyEgJ9CnLEt/ttOuuI8rlV8wGQrcxLzLCCkXfkedUFs7k
+clSZGh0Kq5V75XA6a4mIL4njf3/rRdAEOSjKPSWcnKYxj87oMQrG3G2t3Yo90OW6hejTWKIhTbE
FW4UWhq5r+FXGawjt32uOofiCxOygXRFbjdH2Wez3j97eEPIvoB07UnXcURvm0i/up31FkzVDx0z
thdRBvZzYW9qpUGdisu9Kp6vnMy5z07QzHbjvNnJoZ1rTFvESvDgnHvTyfce/lxHH2t5HRGzXsVt
D4a6pp+NeWdUzrulIjOeNdEbJ9kK1IZcELLr2BayWfIiv3qcx8vOfB6v1rgf/Od48rf9Wnb6xlQ9
OqN5dtIQ0BLWiovJHdyDXVjxougL88pDyrwiV4BE0+hhWl6F1jXTdCzTimgnO+WwUBtMXBlIx99n
Wf0zPubqRc7RC6PdTvFoLe+TBq26ur4uTnKOj+DewZ1f2Jxf868Xls1AiIe4il5tu9POlYUvohqH
/htyKb+8yph+hsZLrhgJzGuYx1jVTJ9NhJLZMBmAj3jMbMrKmo5x7pNYU9gE5SAkL5GD1Sh+edab
X6Q7jMqRfxjS53o+4KYO50QBIZOh2/6MoUX9qEfWg2zJEU6JY7bnmc1ezvK6VDzgT/XNMR0Lw3l8
ZoHoly1ILaffwwbGpi4O48fOHfR96nRnEBGDihj6fIx8LzhpGKDNI24hqJfxo2yXVJlAxqlHbQ7J
uD2xOclEOazUvO3O+ey8KJK4/Jxqo1qVqjYe6trw3/vqxU314nNC0H/Xd02LEldckoNMIMXEU80t
VMG6xCuKK7KcxRX5XnURTmGxlzEDrbMrZEmB/vYVIl5+9UnCgu7IpbNTcZWjCoQeIGaUJ6vvjLMx
HywM4Je91eDXOTdrLTbOiEkYZyd0Lmxc9MM9VBqt+RhpF71mXbCQ0wug4vzg0yW/aCg1PyY7RuV8
PiiuR6pLnuZdyWluBoj8sjta3gfVQ/t7OPVeixXoP03kuvcDldm96Yvv3Dd+Doj1kPecpgfNDyN+
wXn3DOEX2WZX9b9mtrPF+kj5ZXXeRglU7C1sG7+uJrWeMb/z1pPi2A/CqLVDhJ7SDKsOLkguHJCT
A6dlrYyhdj5RtsTTXFjDVpubCsU7VJKsd9fwnb1AeW+dxxTZ8xBJimTyjZ2VKMa7F2SvUAytJ33I
xMtEdVWG6zgURyXMsHGdRwUGTuNpl5r/6ySjiJFnmyrQWySnCy38ZoeWviqaxuDXMAbnAHM7GsUH
+8pPUwVV02EOcC1L/0GGKw1ewlihiN4ipv+RxfawKIbepsCM7CmVmNvsQddJIzpp+5S46WGgGPNJ
KgYFD3BCm6QYg09jDJ/8Hkyewm30TBq/RFKHOGo3eHcP+pzcDMLPEn9uYRUfIRr9LDSwnQ9ztOhR
PdLW4C0fVJ8ESseO8dRperRENLD9rHpSQGNniBPI2fiFx8tRlrmrKOw2k9tYW1kch9+27KnyvDWg
3o9jUQUrOcyA/QPvrcrOJkoel3G0PuRlyzxGZF8PgDLNr9Ku3dYvP7F86/fYjAqUR4l2k8+/qCf3
WdfcUSfcDOYK/VQo0coCHbCvx29Wp6LtqRnjs4hDY1dQm8y3oe6GuwzOE/K21BHitvG2ahOa0Bqa
rnlsOigMg+iPJFc1fBJusTw6NQHyhHPLMrtuw3o43iv2qByrIkdHq0+9l6gclbOFxbtsxYY5vcya
J3OX2/XtMc/TZk5bwCaCoveQV9Tpoxb+oq+ZKt+uPPxIXe970VnKDx8tQooVqIs2LHTcvhq/ozOC
aVDUW29ox0QzwKgEmouvYo9/8vOkDCNSWiWSE3Ozg5n85Kkh2rNaQ3obTs0SFxZ2OYbvPxa62z0H
QKu4kV+joafRpyWC1ogcyD4lLIZTaJaQNOkM65gRsfYDJc4YV19FbHhdilqxgY9Vx/5iKlPzXLSq
dgOB6UP5K1PHFP0AimqYDHYrCQ7TumGTsel/16q62BmmBeZtMOzPKiflWtdf+RUPa5TRgzW31l+6
H47wYrDJQ8uhMlY1hq6ZiCMWQQOu5PMB+gaATHnKQE7z0XYO5Xz4u/9fQ+/zjabtfs+XQTn91l1h
uxiUmX5xW/JGQ4HXhqMCC3HUfBYmcEu0JQBqh+fIU8KvepDpi7IzvZcK1Uw2nrF6Jj2ubWfjcxTY
qvqoiBqtWNVODlVq+Rckp7pt6IWsmIfGv8hY3+I+yXfZ2HSZSmI46fgeJujvZMVUblsgzx9jZX91
8zJ+qqAwPGepsUUuGuPitp1QdrdBInPfw4tnIEkEiqF98PW6d09Ih+I8EPYrC5MZkrSlf20ASezU
UMcwgkLKNez5DRWsm16NWMPCCCVaamt+9T4Vw7DQbQTjrbmpeAq613n0iuQPENPOucpwkw3ePi7S
cOWzVnjnGY/fiW90O9mLJvIvaLneo+yUIdls8v5owvh/HYZ+2nl97K7NvtU+yYid2s63nvVMC05O
WL/Eg4srtNqJGeTAi+MvtWlzvCf0uQnGrtpVfobhx9yEmKAcFJ9KOAJX0SueG8GjFpLXV6zPLA/f
pUt2XWf6BqxYvq75AF4Mf0bSOshud7VivbgUJx5NbL+THv1wHZnQjVIZD63ltM/djPDMEKgB4Cvi
4ziDRFGTCvZTomK0MvfKcUi1LisWgBfZ6kcdPYgUyKVbehdAwsUBnJ39FAIF4HtbD9+1tmR7kaVf
fFOEa9b2LG90V31sCwux1nlEgaqckovvDVmrZe1Sj/cnUB1O5eiryUO2qW6dRa9Mj3YZPeCnkX04
QgtBi8XtwTL89KPHGLrnMfTaOjamc0VIDYEP4qNDo3zNSlTfGtWI225AfgTRr2AxaUBc8i7EJoKv
eaRDc3NMA/1ekJ2HoeAxw+/fetEx5F4YZVFczCQUu9RA8tvrtd8HNSmvFpoc+3u8AXmZmEOzH7Ne
h4EwDJ/KlJ9bMM6//DTGgUdNvmcRGT27AuwE6zLGKJV9ojqo/dGeeGFVT+1rU2DsoCPc8s0p9I3A
LvqXEfiHkWzMl1rPq6U6Bt6DZQmEieOqXajQq98iIxMHpHmwHJibVYhhGZgVqnRzU49R5AhTHyOt
SFRvFG7zlaM57m6ce22dhJFtliR35l4WQ/CWG/4nFJITbxOY17ws4ou8UtHCQcjr/gWYzvgyGkg6
z3OwVESxdtaXxan6K4Cu9pfv7k21qX9SDMYuMdaKVxs6zboezeyUaiT3rTDNtiN53osKXHI5hlb+
NXaxNPfs5ldaWvueRMsXEQZYZUXVdIn1CFK3giNLhvnayVTjHIGPVn815lKtC1n1p90uWf81v7gF
/EjtWH1rcF4HTODlfOPgxKPl7WN4xorI8mbPXOFsLLTdZxh/d1CyF0CjWrQvnaY6olZTk9MaHUGJ
BLeQozzIrnvT1iNAVS66Zf+akyWwKrTSU3Y8PvLHaj7UYE5WmIl0K5Qn80fyS0DYZLdW4zd174nY
07FiZ4zshdXy6rGTaIZ97vIsvh2sHMF5t282ZY+DrYz1pQ8wI6v1TwSz/H0rm5UQLiqEAFbnuao1
mchj4rRudVp0pCJe4ZExn46BNp9OWb3N/Q5XjrkH/47o2HV+GW7k6b/Gh+55JMFy8cx6E5EdeZ9U
I8MGugdSNjejJqh3hsHNQcN1/F1t8VciaTLtZC9P6nIx5W1/kr0U1VHuUtRnayzL5/mSQ6Mpb/KS
UYsWtWzKS/ZUv1ayGbC8uV1SNlGH2Fpm6ez4DaqHera5DaBjIVKmIi39JybPesefDlZfDemtRwb/
GvPfYixYdrXXnKjwmIgJvDZFCiHc6NynNnBwCILLldg5gu1/4uYw6Is0ATMhR7C/dZ+SGZXYkIml
QvXPVL3io9HtDku3echwMA2Kstyf4y164+6pms80V/w+kzG2Sr97/xr333oBJbi36+VJcPJRc41j
3Tk0A3xClIhgyLqeaZpLeWqauG3forcBcizFPH0Rul19mypjlZwvT/81iXKJcyg0TJDH0EkhCijV
LuoA6qYJ5k9TGgRwNjSWlRUwnTLzKD7+6RjxK3uEPr+Uw+5xL0ZjlvsFcHtS1e5CdjemfgJV3B/v
4xShR4c6Gj8Gy3L2je+pG6dWhwMGO8Ohs8wMqbS5PbkJnp1q7pvre79ZZPTLoTJ4G39r62aggwsE
BIrqE/7c58zNpq9BbldrNcmaQxhF/bOuNR8y7uOoaI3jUOtQ81nmJXoQXNJaU54yFwU1vuzNqqpt
hWVHaNQ7So/oogcDorNT2dhHUJa30XIKi0vvHBcvskHtj1m9pWw8SlwnGZMHIwFbDISXu4qKD0/n
1nPydGbJLvo6M0nyxB6/rEw5dH0MNTUYX30jbS6FqpeXpIjfzKIYP9BMQJ1wU4aF+tq8Vr7TvdZ+
Z3CuI+f9KrHOv89tA+HJNJjO0LTdpbBzfdMbhc7+CqEoIEs/KwPBfD1KhpeoAqEZquyeIuEPL6xy
g13LCnwle5U6TzCl977JzqQ0NJZIR3AJSbuMpmqjGcHZGDsQjWbpneQhbSlyLyx/bLad4gmsveb2
vV+eOWW7U81EP7RtrLbbRsH6q8jIrnqi6I5WR65i4ftKi9UQbWc+yLO/Ym6iQ6UnM8lCzEBCRDfB
+7g4cOEKGJyRL/99sBzkggcx4W/ynx0QBtC5Kl3ct/90kN8LzmiwixPfl+VfcXlNP8yfR7Q69rI1
2HpPVY1E8kzokRyfSevzvWXmcLX+of3IuMUmDSranUjEmL3BuHvodubCHrpfTsbkNf+MlaG/rq6H
AaZ2Zb0zhylWYDMj1mH5LS5/qShgIrQjZbo+z/edG8+ntOVZhlIq1vLRgx4W3H0c33hEwst8xFEz
QENoXGmdUjzao48QsRZl2kooIgN0P/earB/6zlvUE18UsMr8ddUYvY86X6PM7NK1bGa+ha+SAJEG
bli8G5pArh5ok+yMrSu/EueVMf4TBcanUlOid7CM3sHukDOUg4KhrLhdlTroBq7PzzpZgoesj3Lw
EPqninL0xcV67RW2KIg2rlGnVoUsrR3d3pRuspdTvtygD0X2WcZ2/CQhDaxR6gsRGDzJ0x3pAAb9
r0iufQpsQ54AC9c3vMT//Tq316mtj/s1+gGyGHTlQ5uNYApINIfHSvVHewmAHmjYfIDZ2KyyKeE+
kRUtdEWlFQ8phNUHedbI4DRhnRbrWD3cBsn+qNab3+Nvo+SEOKWijtQZ0Ny/LiK7b5OEE8YP7SFn
R3SMvbbedq2HT6aqHENzwGpMnkZ9FsCwIjjyg+SmAakBtJ/TgbGD6Mj3IPLJhghfOUZkRxY5HmLe
j8b1xWpOI2KRMxcdZSXyvxclZReAgPIoR2LJuGn6KjuYHvZgJQTVUp/RpBX785sM2639p7tWMUh4
/NMcInSqF1KbTUP/qF4l8bDsSys+Dppogu1dya0xxtsLCIsqy+Of5u0KKBgNyOWkPaTOqb9on7Zl
GRd5wLWjPQlsp8Yk5O7VhbWyj5wq5f+uNS5ZnZiXuAxgjCi+Ops9/I553IOxOnQovM6Xkh05vtmL
UafCeI+pqv3hxVNzlFeSce6rqxr8ODQiZhpaLp4UBw/C+doyVLlmRnm2vco5woFw2zX6PmKPBXm/
GAD3cb/qfK9jhVqKRYZgR8sL94KjWlkUu+YBox+slEIMh2CeWMhB8tQPKDxqwq3X94VYNa/i7s3/
hwXb/z6kjusGB1ik74eOjc8EviFog+rsA2dGbXg+2P1TMFrDoeUxbwFMI1bmzhsZWHMvW05cVefM
0Mqz45U/BqsEVf0nJEeMOg6JLYq+uHoiRRx3hXJCZTXC+bEb35MJOuXQ+s116FN7nRSKf/KaTtuZ
OEkddAScH2p3CrZG3lRPimn1K5FG6SvmdGyaO8t9S9qhOyqtCj6KAokLTJNDkA649JVHLYu8B90P
6Gw783enHKHro3gw9XChsjFWE0s85XNhUUTCecSzbC1b8qBwFzgkRvOjG4NYLPFG6reFV9YwFnx7
VduJeagDyOZBFCpbc5zclw6T0I3I9GNjgSmkpP3kRY+OZcXIP3KIeRpfGqR7U9fBlXtu3eKBd2Av
qDxQgJhmrl39xbcj6yBHqEmSXFzElxeUrq2d6QRqsISgASShrsLt/epqihBon1E4v8fyOlHWk5Gk
K3kZecG2bEds4/FEkeOs+Z0NOIXuizDMF7e34KkGawNbe8EnZQyWNsoUp7Dptvf33NoGHkCkT//z
r+uHEQGZFND8/LblcHTYb3/dPfTnL7y/A2G6lEREYO9uL5mx3QCowvLh/prCcVDgyajA3V+1ixR/
DRXu918oL1hF2e+/8PZpRaGL1O/8192urVsB6x3+OjlaXl/+hTXCafc32c9/Ydrc/v9uH0tfQAKP
h99/nZytOtZBCVxQUfMHIWfnafZF6JV1uF/eoYyI6ZEiVsDwymdwRzPfVS1OBXbWV0plz7XueJ+Q
b9DYyzBTzjS/fM/xyC5sJX3Mdc9cexNWAo2Tn7kxWc+ZTkYunHzuMlFM1TMx9QdFM77KTnkoAWMY
ljfexlcdpPmGBOhG1kN7EbYPbhH/uI/3NPKHPPNZcLrqqjUU1nrlLNOeDsOqFq52DYNcv6Kh9eAO
jXISc2ssHfytBR+t7JTDbB/JelbbITqYDPGbEDkKF8nj+RryoDfFsE47BzuvPzE/rjee7dTn26uM
oibn7+sL+TJyWGNGuILYRXqQzUEb60fAzbeWnDU0yBmVdokc6Z/3G+o96APNfZIhgeDDDjGJHOdZ
3puMoRn+K1eT+ihbSSPCk6PXtz4ZQtudPOgQh1T7/plkfMZB194+EsD+xVYVKTB+48vgnQw/yx5r
RYPAOgbRWZ5ZSQp1qq+KnWw6VoKSe6mDQIjMRqz+Gu3F6rCvYDveLyBHyAOvgInV71e4h+24EJDx
/3mFe0dStr9fJYeEgn486yG1QyNZDdM1UGZS2yw6NrqlzE5yQbxnOY+Y9eQNR6rOLuX2qnz0PKwS
BjVsLgboghX1HPtFCd0Am85s+LDqHmvywRi/ibw5VW7n//IwvdOycGBN2FFVZmkWLBJXZ32iht8d
U/vZOIHyEaaei0IYPvY6vJ5Vir7qBeoSW1PDUB95u9rWDjvn6Cidu/cyt9oPCt9cI3ekDQsrL83/
zo9rfACqVbQ4tM9HjSV/Y3TpXvYMhjczjjJqyQu9S8eHW9QxvMXAg2ANoiLjv6Dhfzlb4hNEvl/R
kk2rsTxZltlcztYuWVyb1xL9oW1UF/uo0iJypl5wVj3wIOCLFQQou2QZ62lzmmpbvQq1fpVxN4iN
lZiq5sDdXYNTaayywlE+wbNqG0/3bQrJTB/6U663iO72Zrjnp6GtZZgd4rEvB/VFXKwpdKGB2Qlu
VZ4Hz3LDMpEkJBXf5IjvVXKs66KBozyfTjqqFa6lHXotwJU2DFeR2xXraczSV8+mfNYOmCO4jp28
Fgq2CnYOvkM2uxbKlcjVX7I1YUh69oR3kjPRfLGuqKQv0UbmWTwf3GwHsqR5kY0+LrYotzcXOTcV
06sZROqjbPGXoETsh+JBDk16QIAtqfo96QPlJWX/ueenUKgLs6gjcvUcjEGLllgfG/jIR79jUwqf
C4XrGqCwRdpPDhSD/k/3PBA/ueLgjzl44z/xwpoTDd1sTTxNbzFuK8Cqy+S9U0Yd+X+e/LJpFOQ8
DWEGhwCQ1jtrgDfVKsUTdPXprbVWcpCWecnZKDq+x1zBxUp1n9oaK4F5SuJalPMVH5TA3Dtq3Bx7
Z3JPsnei/g0OKXgdQVddLKN5rJokfTc1NzpOTVSRjmdS3k35xgZjsZGTrEJVQPlGbB5wWDmi3u9v
gpkxKQ9C+vJ4ET48WE//DhpgCcmOIgWDZ3P1LEhrjXGrX9rYqFBbjuJ1zie8kZ396Ppn6oy3lgxV
bR8ss2TkJzRP9yhpH7XGouI1FBQgEUJ9VdpAsE3gSiSCvb2AXACC+Zdm1d9QdgD2E800cdMpnmKz
tLa2P82cuQFdQoVHttfa9XOjm94Cae/ia+1An9LmMrrWYhYFdOm77ZfFIk5z9bUIbUotpq6TyDa9
XY9C1N5TphlPUkRrtGTz1zpha8aXsv9Ofm11u1KZxfui78yvsQlTwYYY/tw2ZL0aPOBPhppTuYuH
YBepjn8OHSNfuVqcvke28iN1HOtnMlxu18H06qJgtfLZWn0D+KpTLh6qDyt/mnBpGpLXCVurlwg/
iJeuxgkqdrKrDInanBawNkBWz51lm5abnHT6WvZyb4wfOrMHIjr3FugpvzTH+7Wox81Zrbh5kP2O
l6br1uFLpnxmXtu9jF26KhFwfsdLSwN+ERkL2TQKy9nYYVsi3d3U7+zEsHKKB+gT82Aj9TcUPrpn
zU+rK9SqW3iw0/CY5TM6eh6V5PzmoI8M21FtrWOvNHgtWkp/mvUpVmod9kvTnoaTjMkDUIThlMyH
STT2CksnhswzeqR78cyde2RbV5FovXfLmOxFDg70FEarap2IZdtP/mNtB86pyXGvHo3J/UoK7hAM
/vRWTBg45H5dbuFkRh+BOeEtkbhfFQjNq0yfzIeo08RTRvkGWq/ufM3E+K5hPhFQ2ViEftaDa+yj
p/vBafxTzULnCJmxdBex68X7SbHDhRySRM7vwUGE6rKpZqfYhtW0sEnVLUqrqfn9yza7i02Z8vFE
VjY+1QiaHaYeKI9kB2Ac+L2aUFaSzIGGFpCeEDUnWAWjF31X7TZ6lOyAua+ZR/5/zJNXMa1h72pV
dFYnqAJKTSHet2LvGlq9d3Vr4COufZGRUSXpg0xOs5J9Mma7zWbw8OGUrcSK413do1wWYgKXLW2/
fkKmdziJ+WK5r7ubCRepSLfsa4jHChKaKRsTo7ExmJzcS+IAc6FPRmrbUtY+fPZVkteoNopYrA0I
ICcNVLZbVWIpRFy9aXn2+0zGoFm1z+NQLMFQRF+8/pdh59WHU9jZ3oHgtpZhP4iOntOaFHu5W2Ed
g5RB2kdfxKR+h7LfXcK4zR9HY3QWcnydGUhF5E7/6BlqevF186eMW17hsw4obWRr+J15bjmbOEdf
uLc2aGem7V5YafAhTIrzc1zplWSbIMG2lU3enfXn3fW9O6zz+V2gMHMsW+f3u+tYSi173d/USKmI
ss9/lo52JiOb46WJC6cdD+rJb7zyWOaIPfZ9FL9OHRAF8jT5T9jgy7gZzHNr6OmqNQ0fqcsAE5D5
7H5IW2Xc2vj1enb777gca6rmW2C64WvXmUctsfUPfyjRIcvi8FRqLfR41c/Xeuo774OenP3I1X4I
I7+CikvfjYA/q69y5SiMqT+hTgFz1AzrT7Dy+4C19w/NL75gzWW+YvqabdyC5LsRNepjH0zRLJrp
f4mVYC2HonyEo5NX1C857O9Nh53uQYXKfkY9aljq2siPeDQ7xMdHH1TbZDp7Q3g7NhixFAt6nzDw
XPTTmHyxiuhbkdb+NzIJjzkCHT9LfVqr3PbDhdedED3JxaK1kb+BMbKA+rEx87T66YXqE2Zq7Tej
i35OXWjtFNvrNyrOI8/YNbd58YxcRP7cVSUb0NHXNjLWTWZ1hji2y/I+v41ArjBYeolJGgOHuTGP
rmEmvHMRWaCY5zOY+PWqTfJo3bjIiaxDFMb4H/COlU5Rmscr+0arjK+33saHlyTcJlrHDuJFlLtb
rvPPlFuMT/U2RV4/1HJtLYao2SRupyyEkihn3+11PGQBysVBXn3txBv4Y+dbUrX+ErFx7cR/mH0y
EVpeVnNHO35P4SF/FXYv1kHFPsAegagUao+8Wiycb5NZwMhow4+ij7tN5Ap1rxSWenVFiGXUPGLo
7BcDDuZrlJnBDn1QF/CeXb22qfYsByBJlC4Q9QNyVtfVVlcinY+AehFQTOB19YcDJnunJGmxqTCC
cdo4fEPxX98nptev3UG1vthju4qcbHz3q8HcuViSb2S8Ur81Q5R8tti5bVvgR1vNi+wvSZpaXwyX
jMKQqM62bPvkc0y+yb4YjvOGbbWxw7Jleh+NeiXjmsVGVdQpzsAIY76RUN7JlyC/46wiJdoadqIs
KyvE6oy9xFGeFXPzHpMdZlj9H0N60zPhU7Tm6q+5A0j7Azr2OFoi8ScPlQCnXEaF8a9Ylvb5mTch
tlQK8CL6MziZO/AncNHZtn78FdcbKLdh0Jz+ivtBnp1aEP9dbI/LGtbysu/798yqq0s5MxddNHyO
f0Kw3usL5jS3EFW2iiQSrFiFbW1ojtqqwFHvEuSWsW7MAcGTzvM2hWEWJ4+d3g5W7HBUG/4/KYv7
+8D2imOah92uRuXzZPko6jRxQQVDwcUvRgv5KRQ1mgB+FTynWodCrGAxKnT1ERhAfq5sQ93YWucv
sszy2VjfPgt13KGRwM7UtrOzjMkzP/GsA8ygR9kyPAzuF0CdylNNQSpK+ux8i4kqxUIwVRNMqUf1
GTJ4cGimCgCrb44le71wCQC6v8heK2nKlRNhDyqbRuz2D7ivf8urVH2uzap9RGzxIQl8VHt1EVHR
teKdbJqm1i+yQvi33qiftqYX+1eqp8FLo7crOcqdWL9UJut4FbYiwC+0ZkZrok7Y++IhrMzmLTKr
ZTwayDE7ZAons2vXstk28Q+48eOTm3bxJWPvaTUJIFHPNNaFXTboXjIpxa0qp2KyU3P8XR3bqq+V
SxbYTKJTq2J+GDdWdOp4+Ms+eQj6plq3elitbVubEoDQ7ZNp2eo2AEGyzyI/PcuDZpbxSi1tDO2M
PLvFomZKYSsFIS6gNnDGebCMyTMYnNVObSlw3mO+Evor1F60BcjDYlp3yUBtZNbgSb02PQhITduE
9hPzkLPr2pYblPfq6Yb/K0oOPDDcn6L0f+ntoL6llTIBS6rDc5PX7g5F+AitRdt87DX4u4VRlG+a
KCLqG2X3EyyvZRjeL6MSL+Ilq1STJ9Ro3w5N6qBQ16WXMs6xNP3PeDd3/hUjt4HjSrtIrPBXaQW1
/uiBZ4aSoU5rE2DBKZ8MDWyk+InA+Yiqyzge5dn94FhautXiFhY19m7efAhZh8B6nE+FUb10OhXi
u9GbjOsKPH0Zuw3+M0723gcPlVauE9X0dwpstC1mqyNoIzt61zVFQTtQtfaiDqL3ME6/RrZXn3lw
R+/mXAVP6rfAdwZSw+mznDKVtX6gZNgv5aCEHSzIL9geZGF5pow8NqYeZpE1OMarLUxtlcZjfU40
PdlpapmCXzDsh1IkySbEdv3qQBJb9tBJPvvJuZJkn4H8LL8oWi18mOyRzzIkNI1qCd2xuZo1T5C0
1NQHDWHaQ+YqwW4q1elcYN69GjEyfet7dsnFB/ec9MG0CkoAou4XJLjUeAW8NXkIZpqU10KFXMi2
PADJEyAc2gmPxvifHnkNOVyOuc2RbV1BsbXvPsfaTC/hLH2tDX3+MGQlUmyExBwCgWCdRN9sZUge
elNvz+QKFnLOPS7P9FkT+xZjxG3on+sjDba9XVBNydOlcX12wyx/kOPVKVI2vjXVALEMb2uR2DpO
pSgPTd57pODb8OTWBt7uQMGf0MV3V2xcxud8tBoKxkY5P3MLzJmMYOW28M7M2NSOKLYgYpDOaiFa
1cQbGRRa5pa3UzdAodknmzYe1VEHgqaxn86Dtn7u+gQkuOmTrE7VdKu2PcKIQ2Hux7Qq99mcmRQo
Mm4mr0qeCkWmsvXgxVTzdGmrdfmBj3CITiipxQ5hUticGUvlcevPm6gFwMJ115dIjfm5s3XccWHN
gI+uVKIDG3D83uamE7b+Ar6E8iD+h7XzWnJbZ7r2FbGKOZwqZ2myvU9YtrfNnDOv/nsI2ea8U9tv
qP8/QRGNBqjRSBTQvXqtOGlff7s1FuhCu6diJvO1n25uZbqIluHmsJqwi9XMyQ1cy3s3diEmOIEx
PkV1XW6l2Ca5Hw3qU2Cie+/zBDdr3yiWrkpRQAsjwaF0YvXJMlPU4D2DSv7J2Ubc5imltGdy1fMk
Wypg3XbCVZHr+NBIwLVFV7dqBC+dQt11FikhaIPkp8SHWdNwjOg19zj1NKNqfqpDNsP8+5Uv0QiV
hF8rf0tpy54rhmibWMXCJswVLrxyyzED0VXwNOsqSooHSar0ZdVQal6GLRxNTULokCTAF4rIz5nf
ELcI7Z1XZvYP8nMvbh8Wn/PEyJeWVOiPGii5TQ2P6tkMI23fDIm2Q4KhvYgVofpJIeVyYc1ue/9L
mbE75bdrih3fVywS0DvTinrr5MthIinUgUXtxRnnn05BH2xkxIqDnxDaHo2dT5FimOl9isLOkKwT
+Idg6Za0PHkI6jx7KZriJes09TK4bfrCq8wANxpEZKbBUcqgurO18iBGraYK4e802p0YJetRwO7k
mhsxShjW2FTEuvuquYChKcC/a/FnO5BPxqS6YlocTzzX+ZTq5kQ3GjQXJ6wAZraKy/G8piAsKtpF
pVn193HjelL+vYzjHoAIlFhy3n2mtMM5uVL5s6mbaljHWawtPgx86JplxWmL4khhH4MM7hAHCcFk
1J2TXxOGhnydQ2tocMIvgv5vdmQQMvfdD5gPXxEU9z85CTzB1BV11zDujV1FXQ61LnZ+TUgIr6DZ
NremPjhLft5426emocDgaCo2PHK9hry4MGaooiIsPURkpg2X368xWAS6p5+6qnKfXa+bvihqjTAj
3aR1ynXZGEheTM6oBJjbUdOh25i6fuPA44wY8n0pK3eaiy81L2LqyKn4EcKjpTW5mnXTLdn6BJuY
8wR1kd4YrfKYg2emSb321iQ8fqoV54beXwBJ7lF+CCAdMFZ5NHTf5Vx5SskyfnFbs1qolum8omA2
LNHcTZ7kRg7WEE8fncSCJ9Af4GwNx2zfg8SB+USRsmVdtge2GjZ4dkYVS4+3kmHHqyxy06dkagYy
C2QaHoRFdr2TY417maGz75vOWVUyY0S3m/Jp2XSTFRChTl6J8XIgIpy18BVXjXsOicsvC723F6kv
P0cW1VcmlAzbgfTTxnTTcimYhQRxUDgVwNZZPknHA2uVxwp9lVh9tXT+PDtSr6InE0IHef2Mpmp1
U+AcPpRZWq681DI+D232t5UYyUPuVNIFemiS3kbH9widhyka+UA2ufqa+M3fBu/ZZ35cGrQvgQWE
WhMsYWy+oTbfXTKKmNaBbYMkdiwkM5Wu2pce5dYufJMDakEIDMnjiW/LX8rIAxIdEBTv6tbbmA4I
S/jegr8d/jFaKSm7SAmlHQHAr0MJsXmiQ0BewIf+s5YFhshUza03dETdLVIn6dYs8ubBN/Nz7A4q
MmQaR/8y+SbXMLsQdPZvVlg8dJIf7vs+MI+QeMMIOTVGfPXyL1nh197C66gXzYL2R6duZE3e9kHh
fPIzt1vXmlwebQ4QV4+XuAwbNlkaDA4bVLf1azk23rIjFkm1UBHCFO340aJuIouyT/mqKc34RZkk
ViFPSReuled8ooZNJttvPly7X207AMXcUXDGD0q4NUuYUVzZ6N4cE7hWqfvtN88YtqVXkLhrtOc2
1R2q9KQHz0x3tQ7ZwmBBOjJE6rKuEZnuEt/eRnCSH7O+6nemLR3cMUvXyuAcx7hqFzJBDwIxTb9p
A83cZG7zybfSGoV3O1hU6RB8hZfpZhuF9T3nywOVMxqw0KBvHKmuD1C/Hhzqmy84TGLmVChc0gFc
egQMpPf88EE0EJQpRymClX4yRZIErVhiG2tyO8q5swblLHf5p97Ob4WZEo3PymfKx+MrxM7ySyYp
EHgp1kUN8+o8GOWtC4Hy5EkYHgPneyg36UmGdMIJ+2HvWTCgAO/P9JN0cRsqFX0z+dyBytiCTYea
aepKg3mdIluPptp2l8asKVyXALXpUhisSrnxj6rTnJW6seGsnxCHEzDRd7hii/B3lPtgpAboC4Rd
NBRjgacXLqLv+NVfbPpTWLSHlx41pWsRhy+1klUXAq18k8aODF9Xta+ynYYLiiySbRm0f9tkQh6Q
CdbOfW9R2qj7wZLdRnbi6kEMQhrfPaCLAFx5jL4S1sejU4xh7wRRvrj3A9XqF0OlxoDq0nad93bx
Wmhhs0YGM9+KrqmZ/Pw4Cvyy3kj9m5MPy66mDJQom5Ye75cWp9ajq1Ppt5xAFcfI0x9JBUtLv0N2
0XcOaTXciiE0rnYCqrWr17qj/c25rljIYf210432NtYJaacMms8y+DyWfA9DSV0OTVj96PSnzrZg
+Yl851SQZlrAQtWu+ojimSZEijyQGneHNB4BJ77OtwQmz1s6XZGGviVqXFDEiUkMthmFUl3Hs1J0
ZVVPLpJSfo1A9WQonT2XkdzyGwQtlOhagTeeB5tgGb9zz2A+u8ekyZaUQZjPeSYniwCYAInz/r2a
3Dh140jjV9c3v/yTmJzwEAMOPw97beDuvzXrLJiyhyD+Ubi5fegLuB/tBn0bqm6SXaBTYUV9JpXJ
JdxkHLmHjZZrxXW0S4tiS7khhuPdnLrIdhlb9WNqk5fz+frv+A0hOZdBpQDh4XiFlDlbu0EgPzZj
ZKEy1MnPefxQlmxAJ7neh7YNw12rowgfek59HYIp+eLE5WfVTc9ywTc9invU1oEzEeXSlqaF5LrW
GPqucUd5B1YaJfNMjdeKYRV7xWQ1wN3TT0ZXkJlmX0rB8lqVS/O7nSdPyoBMUJXJMrI10rozwvwH
p7yLz7Pws9fyCjs/yqBoCppdOdQXm6/SNlLtbtsb9nCTLdtbwQGtvskkKFUzCX+k5plMFtBxvsw3
s6+tz5YPz2nRKtUjCaZmU8R1BtalBBtNGIs9V3XLKr1ZppUVfS2yfulnZfxd9ktEENIgfjGBBm5a
2E2O46jB0mKA5fWdTiGnP5zVWrefbcdReGRviHIVXwLfoLzTlouDq3cWeMLuu+JFPChtCyi+UZkA
4ZvwCBVxuCZyM1wSx8wXrWF8DZXce6YUcdgpEKduIT11XjijQxWZet+gsQBAmCbD45DoHWU/pbwp
07Z5gxf1IDwCswYxXhCfU7sq2zZ9tZMtL97DCWHuFfIPJ/6XEam/2rxCPeGsAoj8101P0H1Qg+GU
EvZd9IHjPhu6Tjio7A8T9qTTYAguetCCfR2fA4B6VNSU9bo0kKn2eC9XJoqfe35cpNcmHP2F3dqk
v6fRqrFRnDH0Z1mGaZTEA5uimh/SEkiFprfdvmmIXo+2kn52Yut7B9L0Vjihfss0/2/E2lMKoJ1F
Do56SR0fDAuObO4RkRq2fRulj546Ra6zpvpmQp6VBI3ynVPO90IOrJcC6qe1okSf7aHMV+Q9nVsy
NWCWYVIld7RzTUmV4PeolNVYglny3dK5CUfHMYHmhySxZ1su9SbRXx4s0yrCLSaudLPva98Xi03E
dZpr33YEmyXPX9tZnp4lr0KAYIwhfmq1+ATq4i8LwOQ50Ix15ldPUFAHS3VUT2PlHPWEOK7l2Mo5
R9R9OQ6+sjLqut85caXu0SEZrvnUBLt0IOQCyiDY5Z4TrHSzUd/MAT79su9/UAw3+h0ndmitXkri
7YuqdrJ1B0ESj8vYGw9kEJa+LhkIReXaTh4AscWFqRCr8aydG0npko8831cl/uQ7KjQwNiIwmpwP
p5Fi1WWikY4OTa1fdUZEhF4eLErqmqZdRHXzBFlQshO2uaEq7JdLZavdurM6bcFu5KyTKnizq44w
jKUHrxMb5apNDO0WOb6z8SnOdhNjS0ZqPFFglO48A8WbTi1g/Anqc1dqyROMCuyrUdkDe6X3e2FT
EqAvsMsCB5XsG0cB67uiEoYaJzky+9HT2CWjNvFFlqTh4OvZeACPzbvjksEIKOo/NWCP2AhGn6SK
tENHEe66hYB5lxS9/SAjaCpbasuhB6V56l6JlQaccfygWcZeEpzADKf7YCRgYQPzWBXWqK4033Eh
d+kePaLhjmGSwh9DyTzXIBRd6tUepMzLHthLT9XOyEaMJrsmD/Tui4kQAOKGPpu8uC5fUPkiiB7p
z3x+TDA6Sxje05vdTALEzYtFMfKNyGdybwry0qsChrD1MHmJgbCo3EudfxMdpF3lNQnTaGVZ5XiD
YcpZaErdk2XRxtvdJhvmVo1tHfwrLmKA04J+NYBITpa8C6OlbCDgXktNeeodqzg1TfzzKoZqAYZu
aBghvQakLHzulzyJ+FzFcruJ+SU8lwZ6xpJs5NtEcVyqKmn4GDj7praI36fj2ShNfgCS8KEupIiv
P49FdrAWGrgwdCNsQglJaVgPwlbbGYHGCtrS0FY5JlUuSTqiuqD+tqOcpqusGC4NdEA3GWaDpeb6
3oPPq94SmovJFnaw5nvjzQZMdOJLV3XKCl5BnZ9pVz86uZps61D/3PptdPbbvwmCl5e4GfKNY7uw
xQQoEFUupJviCk5laHLE5dzU1qUv+oHQKfIjvSmbCE1Y8FVL8WcXzpO/DOQtFoYu1a8875VlHbre
U2GXKLWFpXs1ZT4UQQRpTxAdzQY1YrUx+GmZuqLpIPWgCtLJ+mwhhtSeuHXaraQuVm9a9RgIcibZ
jJHn4Q2+czfJhOP2VIWRvhgpCOHUq06hPgTcBMGSaApfYVvgm81G8WTtzrxU1g3yq70Kv9BvNqYO
XSv4os1TlMEjkIdevGosRT/UAfX6DmCuZ8U3q0eO0wu5T7JnmB/XwCSlh2mj7jaV8qbFTnEqk8C9
d408SZbh0IUbCFzQWEnbXloj1yptY2C6j5WefaN0AoxY2nUHvmvBoiNT9WBkEXg5Jx63huMCuCql
Vx9tq8duSJZ6U1bP3jCUz1li33LIhC+5J5XPjtYZy3YYGp6wdG1bcbekKMKVW7sXI8u7c5sP7iVF
Xh5+zvDNS8JyH8h+TuGGF72ZEbFJ4pDBToxG1FGDkSdVJkZdCeGqNJKeZFuXH/n92Alzb7XpKfYz
kE0cNAFIjj7kDWQwDa2KV9RDmC9GHEHgrcIdTkWV+ZJUxL4Bmskre+oag6xs84yfdymyjJeEKiUg
oUq8FnNVp/W2MHw36/vcBuQwv/YaDL84s8OrNtnoevCksVTU9gGk7dR/ia6KSOUaZn55I5zTDky6
Du3ofVT2opTQjZ9v73P73l1B+CNvhbNGMcWq9G33PhqbVbOyKLPfCWc56AA9tVMaVtx39KWlXtfR
FtzozrCc9tp6g7VJgjE/2dExI0L3jNpXq8jd81RJ85yU/Sv5OeecwSywg+EBdn2t765NHe8paXeO
libBxiJstfKlGKnMuptarYsuOkgFV87VAOrSVD+SHTnYnd1dhX9aBvGK83OAYDvqJlbascULyBPL
YYxAHbmLROm/pbnRfslzX0UYXTOu1KWHuwDeqJp02K0xopdGRirMdFL1QEy9XYZO772VhI43GjwH
GzGqVMh+1EWMusg0mulA+qqsvXmBrb02X6oi8Xaqn0Fa3hG2CxOzXFVSUW5BM/O7ZXvjcHCQqTDW
oWH9uoynS11JCnX5zuHdpZ4o+Saaqr084xFxW+/V5M+jaHlYSdAAvWp82h7cGCGiqScZnX4NveFR
9MIxzS4F6DzRA2NlnDQUehbBRK8+lpA82X0P3/m0KgKd2mZi11qFpqRdB1f+2ejS3pIoOZzNbPjz
Q+wCppycZnusw7noD4G5/DCQeaG8KNxk2M7OwoV4BGcdE67537dzWw6MRqkoLwgTbKjvHj7bo+mu
xtrpToOSymdZJdzVqAAHQ87I/gDZRDApCommmGSFxFWsGRMPBsKwo4WikLApv6/ibEoyt8jTfhgQ
zmIU1l5EP6aVxTQ0fz14FCCyWI+AqO+rVsSWgT2RlGoWIJlX0TCmh6wKfjbUBqYHIt/pQVzNA7Pf
PPDB779wmZcHbgbhvVh/nie6s898p//C5cNS89w/vso/3m1+BbPLh+UrT/r18v94p3mZ2eXDMrPL
//Z+/HGZf38nMU28H0o7oO/oB4/CNL+MufvHW/zRZR748Jb/70vNf8aHpf7plX5w+ae7fbD9f3yl
f1zq379S2/NLdodahmjvwNYumL6Govk3/XdDUeUzKyVHeJ917zd6lL3v3ye8m/aPdxBGsdR9lf/k
P991ftVyhwrNeh55v9J/Wu8/3Z/DDEfvTg/Znc93vK/68X14b/1/ve/9ju//EnH3ehhvRtG1m/mv
nV/VB9vc/fhC/zhFDLx76fMSYiSe/uUfbGLgv7D9Fy7/+1K2U0KdW2pfBskIjo3UTgyJgM2O8e9G
jETDUBxU7SbMwiKuKjFh9jXdMjyK4ZIE0t6JkWXTOu8x0xp96VUGtVW1IT1kQQyBWt0/cwqGyHbq
xTmVhC34lmlczBkD3TyQff8hxoXdhSdqM5YwYgmbaKoetgxTBwRWQ7Z/gi76CqlHfC1sKd53toPg
c0edr21G9waGyvicpzCQTl5aFKEkJ0YDSwLO5smnu00Mq5H+HTk6AiJWA7WMWCr3e+qcc1Ve3x1d
WCVXlRHY8CQb1JdkIxI7nOzBYSKmuvEjtFxt+G4M6ue74qoTNCBvH1LdM3WHwCquhRIXV0VptK2n
F0DXxexWq4adW4BseDfb6h2AyWnzGXJBVhQTKzNHlsioH+a1xNJ+p1UENb3jfb0gKZpTmMbQ8v66
pXBL+64/q2ws7m76yBHNUneOXPYUMaMX5E0C9nexeuiRKVF/J1zfyNRfjUO3Nfi/HQHleie/mrTs
heC9MIrp83ABTsSRHP2QdA2oCjsvKDpNYfrIrH1eWP694yiBAxpmsufAcSG4Inh1nyGM8zTJGqMl
SY96/W7O3bMaynUXJ+nx48RRGfx9E0oPH9YSXSMzz0S6jb1SGWjVxwitjXLnXYIm8S7iCrCXh25r
6W1dILPktRmdB4Rf54zReaSydHKdZ94X0tpH245i4qaBfhDNSOjsgDKyfhBXCKYN+0RKFmIw+e0m
uq6ueykFJ8zIKI5GbFZatI4MvAy1MR/isaZQL60kKRdhbRGTW4Op1ZZi4D46uYurbpQJeaveSfjO
HmSczI2UQ+kBXuOn7zwaKf4TIkMqAdt/GdTGTN/pqv1ltpvgCVX4tNKMLI8rb8XIfDMHDUNQdR0U
JtOr/v267t2UUj1KDe21eBGG5am8I2UCw5btHkRjZBmK9fd2tnaRiTWjJoRo4eSbgGxB+HpA+W6M
O+ndAnqREzCIu1i6L3if9G7BsofrVYKhYaXCjH7UpyYM8+YouuJqbj7YqNODNpaD2HIe+J8WmKfd
76H2ziaD2i7l4FP2p4QjIgrIanLzZT+9hUbK6SpEUEIMEG+L0KBGpDaDIx1eWvtAKcCYLkQf7OlP
o2X4zwgtyBthBz3mHOYZs28phC3FMmLu7POhm3s91RhOvR/l6LPUpGQycgMmNz2MngIAanvbImgg
8wl7K1ptJzwo4HI4czv+zZpg7GlGdV1uxiWQKgsK/wlO0k5wkmYA1JOPuUnqcboUxnoaEVezj5hS
9RurR75pdhXmf+oGAqIyrxTL48Vt6+FhdIybXifdc8GB+5Drarkeyjj94ukGKSUAVoTOBkjephSU
HLmfCgPgalRAvxbWtbuQ6mEvwMYChSyaurLdpWE4yXq2CdhySlXdOgG/tRQDd3iy67jhVrP56L8D
PXt1G+1hXvx6d2yo4q4CGHMRuHIPTuE4B06ueroQl6KBi90AQlChaX+3lpRp94VqbLTZE7JTFxnO
yYe8ETKxUyOm20UdALAkLJCbVQ9jaAqhujx6NbI5QXUpc3ifxZVo8iGh2jbVQXW41c+B6PdV7AFy
gMlZ3wpnWdOQg458OFFrq7r2afwauo4F+XAM5FSKB3RDftlCUllXMeBPV3+yJ336Gv9eI2qfCVvm
p9rJozPc/9G5Ka1V5RD6hNTrp0kMjkU3gieplHwPCe1JHu2hWwifqgNBTd4TZfjUiagPnNZK2roK
tuIybozvdqBm23c2cavwRw4v+ElcS4RM+15LILrTnUMyNb2pwEg598UVOsHokpjV7qNdap3DP9l6
w3cPEqJPaLpPPvdVhVX0xRzRtAOlJ0sxUhSDvCOr3BqmctN1P3+tiTf7MkB2M/b1F6Ietdnkr56X
yiiod+D65exVQUL+anTmk5gR5nZ8LnM2jblOtNZseNDolFwf/dR3j+Iq6fK/Bs82N6LXDYV79Cog
yfy4/3IJf1/Ntg6YKWo4LuoT0+g8cJ8s1hErfrhdTbXOKq2TiRP/X+bNzj/nBjIqFFawkf0g2xaj
7j1IcgkLfeHEn4jefTZ6XfmBuLZj6KR+bS98iq2o/uy0ESmdsPUf/dDmmWmE0tGszfj4YZ0G0q+j
35Xw3fAhPilyZe07KSf+BO3AokY85xQgLzGcG1gBN20I9BIsglm+hZHkrGPYuhYWgXISpkm0hnes
OTVTQ7LufTPbhIsiK+uotKX9bBcT5q5wE7Y018zdGDlotf3LkkY+vr/DPF8LSUfUSXJzDYNCqBhx
BwtW8q3oxnKeXJwkvgCwjfJlk6Jm4fmobflaDc9XjwKXogX9AlKtjsT5vzQZer3ovRpwey/EUNgp
8FiLy9xLUIEtCKu9M7pFZq61LgTl5lTNJlAiZSo58J9E0+gQSKB1/yB6XgEBzuzRTW4dHoE1/vJg
1wT+UUHeWynSakXa0TuXgiSpqGO27W7Wr4UR6kz/PAhCpHhyEsY/+8xzZp9qol0SA2GoeTsZrB4M
Qrn2AldI5Cr5S1uhRPer82ukkAppk1IdRTHM9NzTvGwdQuWwFI/B+amYDTDj+tPAbLs/R6cBfXAJ
pE+PVdHMS80D87R5qdk5Q7CJeG2S8lyvxydq/fuFTcb9MEboxaiJ5ZFrpaQottymWFZwlfiN+thP
gxBj2MtGAZktfHvJNI5BNendZlpbkFYJjnapBlcxGuT8R9IEGnPRtcjMX3SvPyIcJD+Vw7qlPqYC
SQdkYZI7tzNt5Tamv08RujglFixcnInyaCUuIRYfqoWdgeykDLXc1EPaV4tCk3+63sfnqeKqCyYO
hoGziugSZaeaqQeEF0nZo0218cWtNeV5IOm51CJL34OaUp790rJhu/dcFKdzqMJkvVuaU/bVQPJ1
b2jFt2KUbY6rkw1MowcIrCn345SHFY3uKfo+qOtvotdMOVvhG1C684++05rzdHEl1lUyqdzD0hUf
+6grqF9nP6XwPlz1EsCMsLUK1Zq14zrbscikS06d7nqoW9Tmei9f9lWiHEbRxBUAp2ySE1wIw7uh
aTyD6+PgJe3PK+HyzluLgk9pJpc70DvlQZUhlvytNigkB0U3C7IjaRH/KEy1UCWsElJnppxOFPy/
9AmFc2lSOSf1KtBjJAvfzeiV/GiYlne8LyBG5lXGFLrr1e+XMbQVifLRi5dGkH8nlZo/kYEqniQp
/otcf3vSp54iG/0OyCRSVpNHXqgFooLNCurz8Sb8lWJEiLinREoMSoZZPag1oftpupjkurEC4Ait
7/sN7Dg5J6lBbb+W58uOUMnCjJzsKJxBEYx7daBSSNwfhQh5P9ikJSGutlrtralK7WxJwGNF1/Ig
VR5rqnJEt3CsaiHrkXVOPUl++zmnbRXtLCXwjLuFo73Nc9jEhjdVRe3Ph9MysOKvCRicazY1pDCV
q68mxrqf1EtnmxhI9AydhAiVH9EVjXDx9eCpB514mE3iiprR3iQ4M69D7tA+uCmUv79vd/dUqTV3
ewes6/QSRNNbOgzqqb/tXKk+Gpw9c9gG1Pqo9uXO7LxhZyt1DT0tplg1NapWRF9cCut9jphuViQR
geIW1dofwT83dfYPEzKZms8okHZKwxFCNHHruaCupn4lS+rdSLnLz+HZ8YNtnGY0ZuP8nCyGdS1W
twq4/I9LG7FjJ2h7/suyOaUvO22AvxFekHgVoTjzSWmcjl9aHZFO08s+KfYLpMjWK0Rn5bkKkQy0
+jj9lLpDvrY9yss5YkP0XMoLK5OVlTMh85GCTo/GhNwUV8I2AkQHVjyNiCb7fSW60KQx7BgxtDzd
9MObdXuZPfMJXurmpvhJe1MVw111HYo3s82UC+9c5e5WmDqKLmGZnShdtcHu98IomhBiiK0JoGPi
uW5uc2M+hbWb3UBnWhwVDYo4s6p0ANxzwyI05XNigGajxHQVQq+5y8lWvzYV71AVGkgOT0rM1P9S
Xe029VGful0NgpUKYfckRk3b/9INznARU0HAXpNSLW5izNbzbaOb8aMYC6R6AQInflYcxXnpkB+G
4cUxpecAprwbgM3qmLkgUqdeArXB/apxYkQIlLbai4He8MqbU9rNDiYt9iOT8zzQ+NJeVvQGwQvc
hC84Nm/TeABTZl+xOiJyReT799n3Mb8EjiFpylryPHfjdD48BLGXXUUjG0hDjTUCuqKLoPHPgSqv
oKaRZW8zO6fTKJIT3cqPcqjnfq8S9Up29XzVWXdNjkDQ7wExw+iI2oWSBRmTLm1MmLb33Mfcpwqq
MRM5pTxJ7SHLhVawoLWc+/MwwoUQXor+UNfFrtIpXvajcZuR/4flyWtvrqbyeZuutOgcogF4Jaf8
0xK6WTdFffgHCYdpoM3rkgoGwKREi9euFFOnHzrwBEJAu++c2roNU0NVLirAJdGxWAmsm58Y1s1Q
XGtb95G1mG26IiknKpyOwiSmCl9obBZ1qvpgFFlNDCqeF9xvM9vm2zgtFcct3DRHx7faPYXZFKfH
+fhmsuVeJXpDPHLq2rBRUbavP/StVD1FurX1ZHUEa9J6xxiE6TIQXd2K1nHjVTsxGhT9l9CdUvWg
c14KPr3CC24ViO85ECJawdJFpaQbaDmCreiOYQGKUvGds+gqJYhPKX1LNb+58EsV3yehzwLzMEwN
a+GVa4a0KEvw/KKbWhB2qghu6wUfWzPPUFqADmhf5Va65aGrPZFs4EkOkcDfgQn9NoT4X+EI7JcW
Ut/XD746PAFoseCbxqi8s31cUbzrrGp51I7t1Igr0QRIUR2twncLONAZkYBbLVotqiHcpBuV1aPm
1OFbF9VO+JynTf2Wy813pQk2tlUUD3knq8+UpQOPLCt2ioGvPfegPVae0blbMRronPdRLdEAYOA8
oPx9jFxgUtHkXBJDvFECfhCDYn5YfIttTkPC4ufhZ6+UYLievKUcYv8RYnnZMORVzFftUTQUX8mG
/9gZbf5IMedILEmG7HJ0o3hpxxxXU12HGPW3f91mW803jItqqd/dBEGyvlPia5fxpGQ7CTs+aMRr
MzVioE9Tc+/1yUttFr9M04Q0tfNzaYbLu39jeofQH8+NoCidyOfF1dzU/2AbEuM/+c3TwpDPfybV
/UqPvQistAvjzqBTMTzVnKqVr8IYRCOu2pw8yUL0PwyDBQ12fuCehP2+gpjywW+2vfPJ4erY8H34
rsiFyiaDG7+70zxFXH18NalObKhnW7f4o6NYcV5b+Gm+ZKwLniowdaMRsOxsWKX51Eb5xpi4pUUf
apMA8DCAxtnW9RoaRu/608RGGMWcuSltKzzkeSc9ABw0ntoq/SZlRncSPUKu6oazmbFq+dw8IRyy
C6KsP6WNraCSQ6XGYIYq+qapehU20bSpAcmlrWZr0c2lEexu0Y57YrZ8/pvSfwUNHVChpjRoBWbp
RneG5hxFlUOdSuAdpIn5lUUJXAMQ8sfSA4Pu+VdxZaj82mRKAzvyvw6gMkb02DXehN0ckxAaislF
iX9UHYkksUaS2T7kEL3KY04yUZClNvS+sPAtBxIG7rcYYZJjUsfZ0erDh0A3km342yTshVn6+eLj
ZU9FO1be6PtsMf7O6fdqwvbnJXPX+bV6nXtbQE72Wumc9FzFQQvRApUGOTUmi8Bs/e8pME+KiH7w
n/mkwY31NipZvXIVO75mGUyCkPupu8EslKvJHm1ltk2+pHTfIflQjydfB569KX1KiazK6lfvjOJS
NJoHQL2tNRe4FphtsN3qeJqHByjum0Xj8jahm/xlHgigh0VjDc1LOcke+bXlcQwdqehRKaEfq2z8
LHqi6XJ9+tB05VqthuxR2OQAIphytPlyY3IRzSZVG6zFmD6ZoD9Rt6OkNcvZliS1vRhawOrzQn30
1VXQLr+vSjnYgTK5cCHWELbUgVvWjftwI2xsjoJloQb1Dp6Ra5YPSHwgs/TYOmZ/hjfzHE49yuSL
xwEW/g2kaeNKdEVDDP87QPmQ6CRucWU4V5eMt5gkTDXV1luYDdplCTE0dcL9AJLMRZqxz9VrDDpe
z8fgUk89YVd9Uz+ydziIni2POihFdSi2FpJbC2G8N5WsXl0VqTCtgWlO2PxO1i76EC6qpAzXpiMV
lyA3yM5CzbuLLUW78HfbAJ4t5aU1SaDIre7/PeTKMoEMhWLuVj+kepB98QsKV21YqSA7kqR1NBbW
SYeh5OBUsr61CIrcWuohV1CwyG9GFnwlw1X+sMIt4hrehudMubWonrs1jmous8LDZjaNs8jYm5+a
2jmIUVOKYLyPBz7iaI2aOxks5D5G4malqaV5omz+O5QKPgUUCpLek2luZpsJR/sukxvqzfEQdqkf
8v8j7TyW3EaiNf1EiIA3W3pXZHlV1QahkoH3QMI8/f2QVItS356ZxWiRgbSkyCKQec5vBFrW/0yD
u/n/s9x/vapsm98h5y59HYCUr+f0ZTsX3Zx5lQVko1UM4Pd0a5IjAn3UNp2u8oXOY2WbnC+rEEEf
wbtbe1m7rQtLJkcLZFtAlzp0wMpnm+XsuRIpZFHnAyl779KQYRubvNoVuhqd876F/WsZ9gPRIJyn
PB9xJXxIF9hiWB+D1T31CX/BytAsrZ4cJ6f841Vf9Q+pVXk5epm+risTqsysrKobFoW8mgs5ZJrV
Wbs5ah1N2c9JL8cLdzRkrodQfEJWOVTQKr8EiBtt4ZeLXRX5MTY26qfF39gudx3kdwqneB0gIG09
dxrXstoMrVhj1JRvZdWf+nilWka8l1VPn8WvMLo4jtwqXwOUrKAbIb1Vqapyh/8zuOYc+bVKdfWX
Qct/Ves53iqrXuL5SJGJX72ymt2X5noM1B9imjyUX20V16HUBOvb5gno6J4TjK3hWMJ/ZpUpQr2T
NVlkYTYLWeg/4t7Is/Xg7HWbQD9hAwM6jGpcr+bNOsSYqicJBNFMdphYOVx7+amZUJTm0Wlt6etS
79Ge/d3tVZZRruSK12Vh1i7G3FfWLVYxS5GK4mAlGT6B2MWuJvDnn6qFCIPufShTb60nLYwOXe3m
T0ZifGLimW3LIACn0wXFnSxcf2hPvXuRlbGpqm516zSUQFtaNRZLQ1f1OwQNX/28gkzo1frC0x3l
3M6GIWQDgkueorZkacYf7WWVB+aidxGfjNqOuAHD5CwUaMV+Ejhdkr6I3zsdjUrbcr+2fcCDLinR
iRfwMrq+FWhGFN5XZIK+aqWon0xjTA5slbQ1Es/914TtcWp4X00idWRqSxUsrK49mpP7Q87jHMDj
G9rJwwDjkXxEZ/LcjayrJJk6PJmarX3AKMW7E4jIXh4dZZFxFAqdksfUfJqURVRB+1TbCoPw3HFR
Gi4n56707JU8hLrxbNeWB0vNb9VLk8TqpWj89zoKtL2syUJ2xom/6OHG3d3aDV03T11pTBVWlWrj
vdqTMd3ZfjQuhIqp4ITI3NrTB3crq5livQi9WOLGiifGLFtjanHIp6aHJ3mVTGHWLORlELhJs7h1
qW7LoaXWQIYz5Y+Bvy6x/VuYre2h5jgNp3guAqIw+ao2+jensLut7MB9y8f6JCq+2GYO47Csw4bv
ugc9JC/DWXYnnk0t5gfO6VrMSj7X+nVQR8pNw+sLQawZMy1R0Q16bhrHz9DBYxRdaoVQMX6uk75r
Z++eBrg8T/XY2LWZrr+owv/Vi/RdfBh7nOHYJ7gLuHTB5+Qk2zo2zZ8o7O+buCPIh0gDx0d/bzdO
cS8D+aleTQs1yMOjrAZaGK4rFWkyN3FemmHCHymZPmzfLTdpOxB89Jz6bW4vKn38gDKLLCt/wqR3
lhUIqUOhDtGb6SaIGXvNczeiAplF4odsdrM+3JbGsLCync0Z7YByN0rN85X5d3VUhn62L6T7enkd
HgK3MisenLc5/1rnOlrDXiBf3NYMPOfBgQexrXOnPylB0WN4j5WV1WuXDi9zEzNf2mRvog79SRZF
nT8rQ+Bskya2/TvZhjQIGBq9rBdyBiCTiPD0vGqVT8lOI/9TYv6K1zecpDLtN8lvMhdfoDMtZK8V
xe9Fo3a7qdV0WA3zjChsyQSVdgRL7/dAyQJD0sc+We1XjrFJgrSlYENTsgmpW5IYW6VO7E2Jnhlq
17qmroKg/VmWhPKVtMInEN4LzIp/zN75v2L73vW/OqQB/LVtVsj4V4ebO5Bfb8vI0dIl/moc//f6
/7XMre1qH/97Rm6hrMJvl3cTze8mmu2h5ejbe7VC/TEwc2OhKU21IsZQ3OMwlt878xX4AghM9kW2
yGIKcZGre9v5Y6iXtiPnod11yu8VhmrMuI353VrOlEubrirOI7Es2WRmIsTxwjIJI0dhvJliK/AW
Gs/Vu9Lt15qsynlZmRakM1VzowbQxqH5ie4UgQi9vTP56vB9HW74k9jeOry2E8eGoOP1bZjqbAKm
rDBydh4ywk6dR6BUtyr3IW088w7cy0H2qXNT0TsIdRgju6O5KjvasuvXteZ5Kz1mH77kBOcvGvpn
N2jnOoYv9WIj3nOSq3BX6B5ws7n1g/1r96i63DlusnOjzjq3VpHyfM1IgWqNCkQHZYNzPJnWWV65
QW3sg7Z9uo6TU4I+/Z77+bTL+GcQ+GaGw09i1zZGtLDnVeW421IzLnR0yuJwfUkNrYwIVtaqn7ON
vegCKHhluZNVvM4xAragIsmqmyH1UXdPGAa4R/wlnGvxr6rskG3Ci6NNOYYxyoNg/4y4Txf429QP
eMzVD1FMzsssdRhf/VjzMVPAM/mzTQ7mKdiu0h61DlmV4+TcNmbvYRJgvs7913pNE7bbsoGLreF6
fjQL8avwOufYs2mAAo/SEmSqfzpmy/IKIwTkOK24KeoN2uVoTiAzWGlVsJIr/HEpl5WjZY+Pggg/
NKyRJhXzKMw3scQsMzzh29g7QZkmyNZbuKWXfaaurnVYqO7pOmr0AhQs7PDzjx5LTirm+aiec/yG
J8g2PGW/Yta+cpxgFbK/orCSUsGGmawfgj66dkiGMjpF8FxRnzcOcZZuAmKcu9iBVjWVlXUgZ2vv
ArN/VIweljWqyAtjEu2GA9T4kRBFgH86vukBmgj8hbSbOhXX9tyup2t7n+l/tMvxE3CS63gz7ZQ7
XBWRZBmQT+qr6lzP7rppwvG4LcfoMFmj9dw7WAtoGOhtmtls1+DgsuMXFa5kb4A068m3Ex5Q89wq
H+17VYl23TwW6wP34Ab+KxKm00NjC2PR1Kj2oAWHjYNlfDW0DnuMQETImZtQXPVGX6Sxl5xFVKZP
OC5dKtTE34FZ5Rs7aBQE1rzy3YPJTPyohOyHRzsJf1wTszsomvUd0tUYCFWYAPVufW0K7BCBIjL5
9Z1WK8TSMuDZcrAcIztkVRalA4/dD3DkCcJZ8+U2UF4ps6Rz0X+7LS+b5SK3tj6MPjrnPR2KaVMb
TaBtqsmGtKhwXFthRFotuY82bKPmLitOqtPQGdzFMy9ONwSQssX/mgWWKj4YnrG6LiLXuw4yE/FF
U4x6FxtxdL4VdgGKuh+XtxbkkaIzOpZ4JUyR9UxIMtjLttsQedWU7rT0NU1Z3Tq00WUaUdNga4kM
3uH8YtdGeVnUIDtQb1oZqfnnuzAcQnFd2X1166Q/BP4oDp7q/Cpkm6zKjlv1jyFxpaSLP+q/l1Em
31z62GotZe9t8v9xLWd+YaUtwx2ezXukPaZtNDjhop4ltFqU/ZECcMtVqXjGMQ89pLek1FaCaNRd
Qn5nOVoRwV6/HlVcLpmjFnwp46Qf5RDkByKUlTBgCoLS2g2p47B7rJX3vtf2MOdQ41bDgeTXrF0+
t1dT9cNIUOqI4lA/l615aMJu0yviEDdW8RlmbsNT0lBeotisVkOj9Pe2akVbB22No4v1xLJLxxJr
Ox3x+7b9mjVO/GKUinNfQCTOkXt78cnHPBfBQXbJAukHIM1qg28go9lXPDSNucBz91uFV/BzYug8
Pw1lKWsWZkbPzsCPzE261chee+UYC1uJkqcg7MRTMmTxys38dptmtnhSiyK+4w74KjtlMQT+h8tu
8SRryHE428aEuxmrhIWWLObOi3lO+GuxqUm7LYHgu7FrSfhNBXuYWcRHoJAN5mSuonyydlp9W6Wo
AUWR0vMQ/seJRxrjaGmDsLMFvvTWUTXlV2xeHCSWiQIoWUiWaUjuJdIKlOGlarPkXoKw5r5mrsm+
II4vjZqqi7Fl1+FYbUm6MFEXYPXLR6cwi0f20pAl8infyqrsMAp4wnHsnGVTY4n6pLfO83X8PClQ
ZrvUgENPOoo4XfZm+xl7QXeUQ8hkuJd2spe3CZraLlVukqdGMxeJwyY4KSNhIRWc+nsvUy5xHSgc
lgB+nrEsE+esb8j/qymkFR8pz63hwFnAo6je+r5m8CH6zbKyQlJk88M01RO0jWNsf+aaLGRnMY+4
Dfu/t40CF76hgdybKOvCdlEn5EztIjeyHuPMPQ5DWF3wKKmWuLRm3/7fIzLWGP5eo9MqPEmMIthV
Sdo+NaPy5vMeT8Vcq/Mu3E39oC0VxWyejGJon5L0TTfT5FG2WHiM4GRo9RvZF42eczYHdJKCpn1I
Yx1Yc2WeOZvizJ0J8dnzyA4tJX5rHc/YNJ4R7YtEtc8dNwO7d/1jzWOuhq7L5TB5ytotAUDi+u4i
hzlhtjS1+suI9NK1qgtbf+mE7/xRvfXKwf81Nyf2t0PzNpv09iQLT0X5gIdugZTjP23ySu1QvCAU
7JMFyWeA55hhq6uiLLm6NnYzmjTunF1mG9NhKlHHlqLsHQ5IPJOcZ6FNym4UHVD9XI/e1cpYIvoZ
fgKcBA4WuS+6E2ORWILBSQTCrkZ0tnpFPycoyEBu4mdyyoJyfe2049bZ24H6JYTSQKrHfy0abhGe
PXVbgYHNqvAm47kKzeZI+kMsZFVHHPw+ahJMemqlWxrGF00vuyfZVyOwkChVeJY1rRzLpXueIm7l
92jguMcxUZIlAADsRUZ7vBPVZCyxWwo/HcPZsFOyvoi2RFVERyHLHpXwtZwNweYBcmYyG5PUA4pO
ciZb6+hzqqxNPjrWl77vy61I1mGA9PcEYrj+HlX4HI6tprzaov+srTq5yJqqvzZdq74AqeseSK7d
pWmB83fnk8nU02Apq3reZ1ugwPYanN5bBj9+X9V2PoGyV6ZdCepaTwkNqXNhhQOaU7+vhgylDA4D
/UZ2yEIrU/s6zkHw44ho2PI2P21IomB/1DUoQPjhxslx0RrcjpNxPSZnr1N17pip9ohSc79Mysbl
Q5+CRePUJnJcxrAs3aA42l1VudfLzC+Lo+ZahKCdEkVG5VtnoM5NwK3AamgABj7ylCqMHlucru2f
dH/2DM/M+Fvq+0tCj93PLBb3JmJU79PID8Y0qvK+9ZJyJ3qbGKGW6WcjrtRVqJGwR7P7q5w0uvsS
FaIfjtVni1DN65dcYLReO75Y1AEO4OQHBYqi/Oaa0ax3bWJ3z8QkZq8xsO2yty7CgCSP+U12OkXg
PfHByC5ZYHf+in+3dydrht24S8PtQZzNSyNd/J9ryc5Kmdy/14owPDENzbsz58lyrVh/DtLMXMmw
m7C6FHejqP0Vr/ujLgbFXWYdikPNvLdudbQ/JvRgdmhFWM+pFjubSuTJup332iKukb5VuAOLuaoO
xnQmak3el5qilfrTkDzIiXIxxyr3OHj0PPPoxyCogq2VeUe5lmoM//1KwUsZRDx6jMC/FoHeWkBH
wyTadKLpFrLHE9Wvblm9jlGzRtuD89jfJsclJ4sA/aCFNhrcRmswbkfdxtsMGCu5wJT769zkz7Ln
aqiNEbZMXF5HZxHgWkWLDxMSeaqrvVtqCMy47fxNHxTjhzGhPfVPc1ehtCubVec/m/8aLRfJ55je
X6NlcxjH370CbeNBdcWOk5O1TVCjfzbH4Juw6/EbIiGPCgJEr6YeW5CrLBXmZs3xp5umhRyBzOKm
Fx5sTj8sAbR3X4xYG5YGGfg7dpMor6pKW9zJegduvJ91obz+G1trbLsK82celGd8Zdz3Xq9xO6qI
ajvEU7c1OjsHp+mUkxCevp6KvnlG2LxHV64ZvhW1Md94zJ8EhraoDi+63JueBcAW9ElUMF7zp2bV
wD3+ox0PtbvWLNXnwEULtresX+MjjKJu42/t83gxj/cdxsv15Qf69/jb6was86/x8v38Pf4/1pfv
v57fvzMW64EEyrPhWT9Co+u/dahAT0mKP4y7gEkXIfhv5TtCBvo3/NO/D7HpHBC5FWw4LWuHelC8
8V1//ECvDSm2Wvni6GgeV3M75sXjB4o8S/N3ew7R7to+j59cU+yInrSLDMOVY2Mmdb1IM8U+Vr3h
YOAh9JXskYXsuFXlVd0YTPlXdxF3hy4cht2tfdR6i0hZqD5h64wuU5bo76VoXlyyqj/R280UB72x
bup3Ax41ywEZlk1aejXSfhT4adUnWZVXslB60uWB2TYoofBIUqBolVN7J4uk9Nq7aC5k1bcGa4nE
S7u6tdVmRxxb1gNlijeGGUwLOU9OkR1jiaosnM4aeX9HfReTgdVbHbwUrhWdRO9o1/YxRuJkSG3s
NFUcSTgbmGfRI/+SpNmhcjpc1FPQXFsvx90b7XblRKAX3pwDFXkyZv27fHoaIo43XsFxyxmfcAeZ
nly8C6CUCswX5zZoNyPGrmw4Ihuan63fQ24bn9rBQwIXWAbKx15dLYPBhVGQ6mfZa0czzwqU2Foz
wumpQ4hrPg2zmWyXhmp4b3E4ftHQJfyZJvcOSobBwrbBR0wzTxBZ/XWXsm/RC2AHQu0+dBhu/Rbn
ufCMBNR8xDR6rHxR4hp2qhOCDNAQdlOr8iBrA6GRi7yqLo2ohuu1wjN2Zekpn9kAEAgOP6yhLIB6
XsFMvKvzcii2tRjZMiOotyQ5OdxZ0LZytKBQ+jHEp98Uy6EcTfRuS2UdqFl0SLR+emysGMlZhOV2
g2p5a7cNm4074BirKcHw2iaz4GObh3s97obX0Y21BQfAHB8Geqcq4YmCAZ6ZRQMuJRVPjN8FJpC/
qpyP4oPiVejRowV0hgYlXhqnW7IXIWsSa9w2kgBPnLkKzx7RO5Gv4sHgv2Q4s7pmAZaYEPzaLhv9
rVRmD/Em8S4k3OqjCboEbyhFwJcMww2Lt4uqhR2Ru67+IAs29xdD1ZAyDNAuu7YjO2Aq5X0Dcvuh
SCGmRPqE7PY/U8yo6okbhm+3pgmRzp1qENC+LUOeFGMbnozXqQ3ClMt06vKV5mOEXAPGuUsm3fiC
FH8VqO2XwtKDs4uY50I2q4mOg4Zpv2moWpLvdzdYsIObSggorhR9hiur+b5Oak9ZdXHNGanIzc0k
tOziJkF+LTKsTjCGRgLbBopyLkBWblUDHzar6cZLFggb9o3mfCDRvCnNoPhR9O1bUWvDq+mo/VrR
4+aEw1t/KtqiWvV61z6LKvNXpMijXaNF0yvxBWA0QQ35otfG19DtPhSwJtAEqamBxf4m65/MvDWf
VbBTfL3Ta44zz304eY9yUDX/ycB50BZOhNKynndbRR2STWWi3wf3ZXgxhHdSeO5+tV10MI0BcE4U
4ToJJRNduqFvv1YjFLrCSd2HAWWxY6+BAxhBan+tCL4ZnlN+QXk/3QVOEG2b1mrf55SRHIBLLxq4
Yy4OtdD1Jz2qXjvirtuAWMCunoVfW0/TnmfE0SapneiA6S8kSMSslph96Z+D8rPSlfE7gFLufvDF
H0PPiXZGGRk7t/HVhzZA2xvhsek7+CEEtJRvdeCm4G4a/T5wsK1uhIPlLFCHvGjiozcrSMvCHyf1
BPYn24wztOLWdr1yEZl2W/6grj3WPDDU+Igdw6TR+b0On42NESr2alWZD4dgcggt/vtS1mWhm+Zw
UKGR/O9BaquopJ2DfjhYccUqABhDMEJIJaiAzIxIE+egjqyHsh7Efex9jU0DW/U0C/NTMPqPss/x
WushLIW6q3MwqT2UgniZWKG5FoWtkcOa6wEqs0tuzQWybwz3TDQeS3ebVaj8jaWu7aaalDRkdod9
sEbGp5nAf2NgKbr7pomA/av9WdYQvO3uS9slwpwn+lq2yWLWU8CrQDtjZMJSsq319bdMU9rDdYT1
pmfBgQjFhJaogLtVgLXAO2bGP1a680D2Pr6kqofJTOg+ZEblPOSZ1R7w1I4Wsho4g37BTZEQnnCn
r43WHwYdpIviJdOuVUxzw6ZDfQeAiPypsm8G5YHIk3gYnCo5uJbuLQI/+GmWybzlmz2srSe7Ym/S
kjdbDCgov+hJnK4av2p4/RQjAFCCd07DhsVxoKyrWe0eu1BtyNgW4uLPdgVIxI5PXQdKcDSV7C0I
sG12HITqbBt1AXjeD6XfJJ+4+AULkZkYe/RIqiVuo2MGEQPNcET2jFwsXlhd7Dx0BP7W4wD8ENq4
tmmrBjYGwIOdnevGUbDp3QeCj9FV53uEarc7c+qTO+jf3IrsIblgtchjkVPAwzibmVRBOT1hb6YS
HsGQbXBcC+2VQXvDPyGBcciP2kHItg2d6rupjvsyn0X4fQvGcDdhcZCF48IWmvMy2djjRl3NoTqo
YUjrycprgvoNBBLOEEaB+LDh1G9luuAsFLyNql2ckBJJl3JU6sD5NlIX25F5EpIvKzfNkUXVG3G2
Gr/mN23XWKFWyqsbepAiPaIThS6erEBZquMptM4iLSM8a4b8oGOh9M0o8++WasXvqgZ8MYpdfGU1
m7xrmk4AZW2kLrKgPku7Hh3Rfsd2q9JYqH0jLu5MI5NMWsm4BYspkMMXj+5Mx5VNfRKgzpIK/eC5
afk0wV08YDItFlWdiN0AJm6DPZJ6SdooQr9CO8saSFmAKXOBcmG7TdAn5gkZmPG6Mnp9oZSZ/Ygc
i74YB9v/EF11wQXCDRY8au1Z0JZXvYvyBOZIlUeb3Ch4UvZGogCOSvF01WMHYkbr3BGmMqZVAOGK
fWJ3ulYr4eub1kKQySUtzdcQxxs30VT1oCYNPlvIjC5S3a/uZJHNyZuaT364Nib5DvUa8yQ71cxE
fYQY2bqyMPNIXVAhrRnE59TINraC9P0IDoyfcWHex8Iz7sNCVGcIhqi6/tPUzFctCpP+MDrHW/uQ
KObSbkS50aIkQCcaw87ddTnuiGB3Ruu6lFwYy9Hu1NT9T62Z0NYfwuJHdm56t/2hJFa3MN1qfHLr
yeN/avYHTrbeqm+LT3YANi4apJCFmodkwqDYyeqt41oleZV4TX73r/bB7NRVjK72Sg67FUVBCMPM
72WL6WaluxpGrVvqppevB/+g6oF4lEXo8tH6ulD3sopSuYbiL0o8QyMeFf4KH5G5zLeB6+IuP8+S
bahpwl7XYu8gx/UtxJdk8jfXCfOwQg/zTTP540rO6mtTPNa1+oolaXGSTYOL16xo4rOcBHavwG0k
3JVkKM5aTyBu1HCuNOqeYCyy/Nw99XclyIKNaRvBgbCy9qhNyLvKEYPTfBLdUp8a1a33tdX0G7/F
K1gt4n1TlJaByYvun6sWvn/nWSdUSZBwxUtgZZmzSBXWhCtkYOs9cUv3zebhEpWO+RpGWnzqwaAt
S99234yw4Vao1jGn7MJ6tXzsTzI3XLYFiHlNc5N9kxnaCXxatI3juL8UbVuuURtVH4nW20uzaeLX
qoo09GUydOnt8UPBEOJbI+J9mRgGzzZ33Eb+5MMroehCbs5ePuqcbojG2z7C+un47lupu2wnbzpW
iXBeotReh+VEO/orW21CN9XKjeE914lKC2RdfSIRuJAbpEDm6WMBLCwsh/LSlVP94If9Vzm9dHV7
lVnIsutkr5MouyPYbOw9D6h5Vw7ibDhOvg5x2322Ks2CwppHXxsb92h55Kn7fSR6+yciBy+WnRTv
UVFUS7XR9Md8GIONXLHn6HFd0UG39axkPeZTg108V8NgAe3Xoq9WKO70ROcQxYo5qIrvGhmv8dvs
PWPooftuRwbfR28bJyMLzaewB4bRp857bwBlUVAf2JuoSD+pQcopEoGCqVRzDL3yK4ouyM3uyJ2j
W0oUHajWbjnmn75bRRhQ+e6y1mp9F3hUe5EiltT3uCYTrwFD3ZrbSMEiXPYOCSe0EEj2UvYaFaR2
B2oh3n7WUfF0d4VmcfCZhmse/tpn1Wktpl2ZerKiJr2MipnPVLXheUaYlYW+rxt7fOGsXx4CPQ7X
Elj2d3s0t0sg2t/tJfuF/2qX45WhrMlIZtZOTeNgk3laiAW9Eb+EwlC2XYL+gePHyUuvK+XB1jG/
lL2FliqcO0aeSHOv5+m4qQ/p3aTNSZy2+ZRwD1MR6aHvkSm4oT9kG/lO0vG/0R/KYKYH2SYBIrKj
scgLNIBDHQOhYw+Htjt3MkgjK7H+Xrnc2RvdxvKkfG9xvH6tZwF9goAonM1D0x9WsukKUI0yUmCO
nXmWV/p8haD/ZVCm9CCbbu1Fbrfb/vcs2UFC/NdUv7X+mKWH0/d6asydrmnxpcsSZ1VA91lZJSrr
sk0WAdSGnV56uFpB4rk0tejY4ML9g+dlLsWUCP6Hv6fgDrb1qs49XsfJtXwf0mQ7E1f+aFRU3145
E3iHzmoiZSXMot7VCN0uUq8JMdycXyHhFeTacp3r7PkVzFI4q8zXiDsZnfdgTxpMO22ov3vGj7KI
h0+rzI0lH0N2IbVsHUIMwjY6druXUEssPNIaZ61kHidLTeSvtipg51R6txvmam7VSC8nbn2QvYg5
CKBMYX8a1Sh/tbrsw4t7+wynO381Y47y/KoObcifjZryqs2klu9g+JA3Cs34HCte9gRz6CLbLbco
QGhAGp5wVHp3+nI1enb+iu27eSz76Nd0P0NiLEJF/WzY6X9ODwC1vNtTcZ2OCLt5DBxPXzqZARrD
iPxl4hHtSYyRs4DbxV+a7s1D1OilrRvlPkhJpGdu/KUzQvdAiKfF06ZMvgycWjeq04CW4jtZeIrd
bPXRx2HOqMPz0OLOPqAPvWtGLJKUYBSrNiyt1ymyf5Yp7hRV+gA1mS32TMKAr7GI7eLsGuZwkk67
0o93buLvHTsO6x+L3t9NdYVnYZ/FPhDWutvXafUYo06tbuEEtH9U8Y7p9lhFPVadWpzDpIZh6HvZ
yjBNFBDnIsu6jxS5lP0oKowDxzbOLhqK48vYcbqNrMpx6tyRjTpJxNrIrwvUQ73yjBQUnjDG58En
ihAbzRsOhBUZ8tFagUaaAwoIbqPJnd4NPNRerTZdJFbSvpmGrR78wVWWclYQ6N0ys7CJlr3q24i8
3xuBluiUpTipwfFu2b3H2Wps/PLQRKq9IqwZbkTKExyNAWHDY+QE5pjXywKh7gZA7gn8EFESQfY/
CZtsb8wyOSv23u6i7Wue72iULYk+xi9um4DMwiv1R9aA1PPt7zEwBMLGzvRk5NjQDoMZHE0LPhtS
EdFaceDcW3WBX9FEuJlsOvqI1mfPXZjUYIC0JbYJ28EvnT3cbfvcRF618sZUf6t16yJfyIzCXQIX
Ems4HqSlOgE1KPz4Iq/spvquKKFDIvCv9qpuPQzscRfPCH3uBoUDp1AtcRJ205/kVZfHv66c3lKO
agRUnAG35n8NxR29v/Z2YtZVsUsCkwlps6QLs52HldU1bdbzBd1VevwmO8sZLlJEizF102eZ/HIU
8ytbpfxOduEfkK90/C22spMtSHpdq4o85ZANpJPDRA/uMbGzVhg1AW2KYLPLNn++Iu6+VlSddDEu
hdf2ytebnSB7u5AjbhPSCGkpzxkqUJr/LBJlvBU3QuRnfhnZLmclwjVXXoIduez4Y3Ve0LxEsVo+
cJToXprcvYtGARJkrrla9qKokXeWNacpvvvZrMkxZuLFwdEdr8lyOllztQTPvKhMtwc6wUwV0Zql
Hnji0DWTeElEOC4zfPL2ci4Rb6wlY3PaybmDyg177ENze30PGgojvsA1Qc51SXJtOkNNN7K3T3wL
6OPsr1dhwVlnNhaKoi9ffTveTarufNimYq9SwA+Qh8LyGf7g/bUdVY5Vwnn+pA55++ia+lfZLteJ
xgZ1Tq+d7u0c7rVoJ/dj6EyNu21bX8Io8c62btmEITQ0BNtsWDUDtpKVG/b3sDD7e2Wm59c8JifV
A3L2u93SrXBF4tJih8YI2RFYGmYVOQosc1NQqoqHsOt4yTErOcq2zEziBXdMa1Xt2xjwt8Yufl15
+rhPSGw+98X00NY9PkEtscDRacSz7UBGxCHg1M+1a1OImkmN5qysxfDV8DJP+6Osjn6cr4M0HDd+
AgbR7Tp7k0vmjhr63aKcLzGP35i1COctDG3dzO7RwPWWqzYOAeHMOFxtSraZNx3y0lHeW26pVsaO
nKP1DpFR/rpARL63mbfDRK144SHRHFGInR12aUcj6NuI642qPVl9XoSr8T6sKu0Ysc0+GvBk3I4I
uc5Ne2H1Q/2YK7m3C8d42A5xOj5n+vCN0L/9Lba5j6CX8KUozXTjgrw4EEyP7pHARU7GTuxvbv5o
q0P32epY/Dq+nZ49DVBA04B6VZzMPKKN0Cx89j3c5qjKwk968zgHZoD7z41/XHqy1eiqbEN+GM3H
ub+1tGTpzUdNtvdLDAn8E/Fr0131jhqtIkVxVl3WOmccvDvOPDG/lrCsdsIwHPA1dARWA2BUWAMk
RW7WO9lIRsu9dlthCNnEs8ViQKlr1WnonaiGPT3inWttZ2MpLLzGNuNuPPzA3KXGpiGeHgOPAyci
K2dZkxPIHqqrYT6qqkrZZWxsu2WVNvW9HOLzDNtPhWYvDNSAH625CHTEN4I88fayavwPZ+ex7DaS
tulb6aj1IAbe/DE9C3pPHm82CKl0BO89rn4eJNVF6VSHKmJqkZUOoA5BAJnf95rWi0++vIHxfIFy
T1i/fDZQX/BmEOfvZf7Jb74XRdglBdmDDHdlKSdYDOSosmwtd/S37Ja8U+wE+CERe3nwvUKacePX
720R/zijSg7kP2es0M1aO2MqL7EKVTe6EqFpUZbuK0LMH6WplRcfJgF2j86z6B40mfBKMjpre5qV
W9raUAPlkd32iOm7anCt6W/Rx130YLl3OFNVr2myEP8P4kPXmxpbXuh0VpbDxY77n5u4W0ozklDm
PBlGjJY6vTyEEoTT1TBV28kKSBSVUlh4hzAnRwClnonO2xwN5d61kSfyPEgJOwpnYEUdNmlNoirk
npwZYDSfBitWyQON8IC9zFt2ZW0/1+b0C8peMBZzTl4XfL+2AG1uKlZ7C19vspehSGoerW669Vwp
WNiu266kAty16uDUlbS8qdyuXfOTzV5TRE+aKXCrQ4FZRHmE/SdCtHeGZ0UzrM3GLw1IUt5gSXyn
RlFM+tSDrfiXVKOoCcHFqyrjdYSNNqtcd3Wb14ZdMg/MRJunePN1TdpdhqmIC5s4upd/NAkaIKIl
+jUvgEVaDKxF0V++TnPisjjnxquYdeuuBxY4hpolm9tAkRPACi0AjOJs4vMquVXAu2pp9CXvvKXO
o+EUVz0+V80Q3KdgeeaqCQp1KAEwdH5WvCtK/YzpZfCRamRD1YanrqOs00bJ2QLq3k61K0ylJOND
G3zt1SkGnwhO0j+qXdQv0rzQLy0SMCu1Cqtjo8IoUTt9InR27eKGl2/9vpnbuQNFj4QZGZbOr45i
uIIPijNM91GxQVwXhIOR4skibOKyu7Ex8dFRgHGlUk7sPVIxf8Nokqsd1LsGPN4rzDwxPSTOso3a
yp+XVZdteEohu1iF+sKfHriiqOsw96/tyCjTcqZVMMn/+Nf//r//58/+f7yP7EIoxcvSf6VNcsmC
tK7+/Ydp//Gv/Nq9/fbvP3RLYbVJftjRZEe1DEWXGf/zy30A6PDffyj/y2Zl3Lk42n6NFVY3fcrz
SRSGjbSiKlVbLyv7o2RoerdQMqU/Kll4qpy03t7min45V5/4oRK7t12ui1HIEM966xFPlHhDAjle
iGajGOq+xHyHr5xRkAnuWXPDg2h1lWs9QnsHb3Qd1VhZInl5FgOZ2kOtKjJ0zWyEuvQ2Xja1lr96
dmBv7TGuF6KJ1mA6L+0kPPR6nr82CxDVyWukkQyKRyWei0ly1LYLh1DoVk+Dp9ROT2PdlxdFd/ON
42XtTNEy6OOiMy1s6Gq+exAtQqrlpVSkYZlWTrSwi6S8ZFb75ffXRXzvn6+LjcynbeuKaluW+ut1
GXLUUAjN1l9rlHPA1GV3+VC2d52UPQlTeC0FU5SOhrkSFvNhKz+LWewmYjbT7Ag8Jf3IJ86MKIxW
afD0iT6A5pV3XHL6w6jZ/TXLmCIlf3XJnqmjyis389wL++cY3YrRJV0gWmCDIaMEz34dN/fpaEPm
ZY4nudUpNHSiIpfffxmm9bcfqaXYqupotqIqtiZPP+KffqQqoMexZav4dSyreqXoTbLSWRtuCWPG
T2GXnW09lL+kdkKCpTEC4tl+ePadWJqJgdzWn9DWdR+gG4e7NnGGZdQX2OyV9QPmo1hWjrF/39Zh
vL02/Sl1IPIHMgHZdSOFGM/4cQMH868RkWMY0HOPOqzKbhkHUVMlzTrejhVH3U7602SOF58rZtz6
3R44K9KB/N6BcuzzdPD2Fkzz7Nr2NWws+bbWYtScptzmIZDnX49wxBG34ThMUnOO6bz3D08RVZ0e
E7/+XB3NUjRDtabNs62Zv16hSlYq9Mwhd7dSUKy6RHZwD0L/x3YgVBJmYF+KNdopdMv2kNcOJP02
q1+tSg32Wtymd4ERpndKjPtn3Dn6VvRdixbmh+fnGJJO80Qf4rYJsYu2WYtmM5jpXZerNkHUuF4N
4sNdNyepmxXtEkqIiwwGNOVI19J61pcSusxaRLUAUU+I1K7mkaXkByfO4cH8VK0RHN6Eo3tx5Qq0
e5jyjXexseHeNA9jX0TrvtOCcxbG6hLYaHcXckcsMGKMHr2WEBW7dPdZyjsoZv0ovcW+/1WSAZ9L
qn1Ab3p8hIt1X+pKvRkBRhHmbKKLSqzzImpwZb5xApQZ/+rKakQOwzp51p2xt68H5IUHMzMBF3o7
vm6hFbqE4QKJuzGbBN9GMyuiL4RVICZbiCx5cmHNdaPD51c1oP1OtcgakWoX1WoMnGunaAI013f1
dyMi9+vNwWpHUzgwXjq1D4RZFF600e1B2pLcjFCwliptrtg+FgCQ6A9I4LuHWKrbPfFmCPC0RL/p
layhf6oCal6ixj7ubnMyh0XbQrRN1fwa6l61drN6G8i5/+TLTb4wiL0fslG3Tw754bk2BbubZDKU
jI1XXjHZiuyhvsWQm/yo25CvLM3hCtMXyPze9bDos6FyTkD+oXWIs1bAjcQg4Nvw3JXw/Q13zOd6
mQyzQQ6xv5oma7VDmjUN3sF414fR6eQTaMkfRZpiQMNe11qzTx3VWdUm8ilUgOUh274S80zlQx5q
/2zVkX0cUqzZe9f0350O1kc0GGw32sq4WD06bk6mBe9lm0E8cu0YfIwuPZBmOumt6z4Rk2lnTrgj
RzScJLeUvWWLdyRpTWBkTpGfNQneAJK0WGcnY7EXfSlYTrQulfxMpOKpy9GOKNmBeku2eAR2wHZu
BkSKvWVusGiTUnAR4jhxiKg5fgiRJuavuZ1rtBGEj7lZlrEf88WGYMuW+uj6C4vl8lKpVd7cqMaf
YDlke8MtzXNlqeZ5CEHT/f7NoWufn0uapsqK7iiypiswuPVfn0t96Sa111nGl951l9rko6BMBZG3
hm0/NQNxOxds2n86C7v3FyXp8Z/6xOwGdNg+yiQdtZHpaNEWNb9HVl4eE5JPo4a0YN2siH7HbCHN
6FT6PPZE0fZpiF+GqCOrIMsI8TBLtL3SgVXktXtxjOi/TgFC9ISelYeiTqXIs8xI4bNpGF3//nsS
y4lfnt+aaWmObZi2o6i6LZaJP71hjSLE3Vgy8y+SHqZzi6jQOityvEUBMr21Bgp26No9Z7bd7Ikn
o18w9dshSolybozneJTci2fo37rcHPCpZf/CcqLaGWovv4RFPhP9vqsFG6Kh+Uo0lRSLUBAcj0Tt
tIPu9+X1tIWSsyCv5eQ0Gn6yilWlw3ghDlaq7dk8eyPrpUPeKJpAsZ/6E2+u50327g2RvewwBtrG
6C6+BHJ2BRiHaJVe+3Ezb15i4skC6Ptpfkq/AAw7gRSi47APSjt7mPKSizwN9JVoSkOdnWGlbiLi
XTnCyyoMb7/NtmGT5Q8YZJNhqauPYZCU5e+vlv239RDvWotEmMH1MlTSGL/+qsui0myymP6X1m9w
glayl9Gs3LswKaxTl5XdrDaa7q1vfPADnmPCVraVJzRyVlhid29G28dru1GDtaEn9bLyQbpo4Ev2
ylTYZNb2oilqos83VHI1lrUL1Si9sN5B0kXmtinwQr4gFohdbM/DpSvk/OAqQ3fIMct4qgfj7Jfh
eEaUKHtyVOODfEd9FC1/ClLWuV/tRTNpgm5eOla3LacjC4+tmjdq1lqMBuDGl1pSVivPUZOdP0HO
wEA2h3biE5mTdnwzr6uuOoDaA2opesTYbVbRqciI2+wW0gqlqSbsvvHQN6f8XqKa5MeIbd7zHss3
UVgRTIllQhiRzFQtaqepVe1tLBdyZuUM1tFCym2cGXpmHbNSP5WZMWyLaUCMin6lNq1/uPDiwv58
m6rEKA1FtjRZZ7OmfF4Id0hRt53jae+D6pWLzMxB1BpSdy0ifvCokTjPWRmaK7YU4dEsbPMuGRHe
tRBYFC3y4PHZaHXgoGyBJ1Opdpm5ejBLK3A1Q4eUmSjQikpPtsWz36t1icUonuM2qlOEWvpTy5J4
+/sf9d8e1aqhyfycNRkmrKZpyqclZKQbha0pofJuKe5LBan5WPOU+anoO9T54DsqLORGa5YgLn0E
NdIt9NR1LkWiZquI7T1GSmiQGmnm7go7MHcyEJpNG4/j0W37cpVjzXyBftbNOm2o93mgEIvX82oD
6BqUUDwubTdxtzr4vZ2o5XLYXmvpX7X/Nnrru80jsRb9wyvtbze/ajimaiu6rRnOtHn/9EpjATey
Zx/K9zBJPtL0THjePfZhaJ6CCcsj8DmGmkQLFI+Mxa1P1KLGVg8KBlvXAwo0amaiGo4TiFgrhpU4
gZgsBlCymaIf7n4gaT38gHq3KAwU/uCjtWJ3xyv8W1TlvpqkmoZ42REDBXcAYVQF0AM3TK3OltAx
mfqsoFGO1ymgvq5NbZriobkyQ2t2QAa2Si9llTyqtqHvhNkQTsTpxZONemMgogsBi6YoxNwsia5z
E/D+9swo/GbjSf2qC9UKuq/dKLOmL44g5e13X46xp7cB4xEhsdjEGq967TnvZmfVc5gLqIsonX0p
Y8RY1WkAsSHCwZmfnkHWeOd8dBHdnAbSgTVe7Q6YgRt+dmx6eQoPMRCO+YsOIPL3t4kl7oNfngEm
axoHYKtl2YAQtc+RASQrYwUt23ezBzleVAHBL9wFlqHUWc+F7nYLo6rMjT81pQ4Mt6zV6VGM8urG
vZeo8JAbxmPKElN0DybYKV5uX1EDtZ4bBfyHnenyXAw6KjYsLrcKxTRqZ3d+1z3iTlScjMKwjoYX
qPMGZeWvwNxhVGnD61jloP5wTdmmgZc/llL5Iia0UlrNzGao75B7jPa+N8bL2O2lL3UwExMyNXUW
ueMPezdPHXziXV7906nx03tkH2A+sorRNr0m4UYmiJd2YhL28zquLzJHa1kJq7thKqD//OgrU728
EwVSKT/3icm3Y6Wwra7zbn1qiFISa4pfzvX5/IUFKojtpEr2/MGy5JMPJ+Qt1rAXioo+3WaVZL12
IbrxlfXW1nDo4lYuUWtyzTerwA4cyiIL+BZcCQYjiJzRD70SakKVmpc27dG8jqGGOk6xbXMSfwiF
xNwmmoddNHT/EPpcOXR7Fh6d/+xk9YOtgn1Rs+rZgSBwHPXafgDOpi07B3G3ADfih8ErW2zu8D0K
ka6Ys3ABYd43ZzG3H3HwikvJhbXKXE8hGVZmYzwTo9ciq+e6E453MRvHg9Er2lr9SyhF6J18kj+5
iaxgpD2usWK+3LrEAZ+O/9T8dLoGRt+iMFRzJo4VMiu38yVYju3kHEujzKqXbZdpFyNXahIcfKw2
1fqpT4zKuaNea7+fl6EZvnJkcmzuhHE3BdxdVL3MfdIaU78OEJtWDo5AyItRe5otannvAU5hXkSO
aNQgQYysxUBRy+GdKDK3RszADZL5hKa59tWGPm6tdIILT/OaqZDrBn5LpJ5vh4ZWI53UsZl34aAu
UTd60m1nuLPksZorXVutRVMUfao0s661k21b5+Od6FMS4MESpCfREv354GwzOx+Ot67GCNHPb8JL
qhn1xUg/XIVUcRXjaESodXjF1uuDfKN3cSRFv+8V/1QPVv9qFKYGmgb1JhxSfp7VRTxpoFaehiQH
lw9jcB4OWlLMY+/kIm1278hS/1B5IdEGUoZrrx37B7UYtMPEP7SdNi2IT+IBBc4FpCBz20yyIaPw
clKiB5V3BLr8wx3b5fxB7pNmaSqduhTNwYmCu3Qo5qJ1nTEUylz3VGkNY5kQo0csAWEvq1xprq7t
A7Vl9delG2wirY2hm121FQOiiDtgnyvH0CYtq66cidlipLbkox/nxb3iIJ5d1EZ3jCxbObkNgCRA
pMXXGAGyBFnHlyxJ0nWKnuLGkLP8CeuvOzHhPVA9a+dblRSgRgevw6n1Y2/bPbGnoT9DgU1OkAFm
1xkKK5m9FOmH2wwxzctTXNTMGmSyLtsslkubKIKPNXlv9NN3Fpd7xUNE3k9oxmbtbtO005aoNRQo
axLQsXo3+aohoFNEZv8NoyKAxVhq3rejhzxOUpsbN5QHnr22dZ0Sc885pvWnSVJZsCsuaZoMW97H
CYoVLw1ML0z6egQAq+xH4UzNW1+e6FzGiWi5AuHmzHxyua9Y9c2FckBSWujuyQAxwyKzzr7Ma1ko
BoxDfG8lhXrIO77lMe9QfEa18X20J8qSIvWnRCakp2MmoupsUkF+z/NaKd7hDYE+8p0MLk3TvEHN
NeO0eB8B+a/daszXohmru7x3gYf1Q7EZB71aiYORhJxn8NxeOklC3smNhqXo96tgU4eK8ZSPcruL
O91YiNMopXWSY8KFbtohHdCgOxkbpg5b0O3fdGyMZ4UlDIrG4Q4j93fRr3hgt8F3C2OD/jXq9/40
Xa0leeNg2LcUs3LZOOuVScoXBPRRM3MJxc6ufxuMGgmAYhbhtzbvItt4MuXGmvV1Nb7WXhXh9hQM
X4zQg7deqt+0MN2QJvEAYUrfM7iRIQGdc8GO3Z+R5l51WVJ+RF5yJ/Wtdjd6QQpj2ugvKbD5OYQJ
dxVF6qTtKzXuZlDrjLVe71dLN4xnJfqJZ8eQUnemKTAES77SVZR6qOSHb6ovO+ywilI6up0iHXsL
HbBILfai69YvanLndvxRLDg/Dei+Ji1HPmxd9iYOXWN0tuMA2R5dcp+GVItBNDvSxcly744djj3T
oHCQiaXP9Lr0ZKj+HSnKQyhr3V7rFf0s155xxi8kmmTZlqJLFAlAG2xa+mZHKpIIdsOSwZEV/6mL
ANwCfYlAkTTBE0od1jlqC55XDJpu1D942kdWBMFTLqvlwh4SPI+cvj72U5GrIfIOabmR3bQ+yrZF
MdXEoJhW6Fo+NyDxLUXfp3lF3GN7aT5C2lEOpSqP+85JCgx0qvBx7EmDe4AvPgJ8M2rd/WgNP5i5
SE+Rb/XGpQdi7HoQBL5iFcbKzAAqvbdUhGMVGGktgpVau5H0+nJtoiqvH4YKdZiZtdTh2z3VKQYG
Zc5tEhpJ+VRAFFxiDOavbc8snlINOUue6hZuMTTVQsdI1M4QvZyagWVZGx8t6blo2k1b7Fhghtcm
iorOHl4i+KNpcjKa8lHNvW+x+uhGo/wFKPifIRDNt74q3JlXGtZjXKrVIrNN/w72X7YKu14+9lLR
E+Qf5F08cJFiM0diBT+fuSmrzQWGbbSR+W9rKkN9gpRnLLxyUNhkt98Uxe++c2tIZRx/D1nZzSKs
EZ6LYPCXZQ5E+LudqskiMmPuADk0nUNXqBtsFrkBct18TotU2+XuMFymVlHnfFOenz6BAo5nkqKN
iJjKyZPl6UCiPanciVFHSdFcRNceSDyjatt3qNw540o0yRqH646A3nIc0uQJPSp9ljRSdHCyyj+r
qvKdh2H7EvhJtsnh2SxNhClfvMxRCPvlMqosjDqtf1D9OruvU54ghoewzdRtFXq5h80sHqjtS43e
7TLvK3ktRvmxoHIflzH4LE7ZdYsSmNKzjoze2er0nz4XUmCyFMdoTb9SsWc05ba6x3EsA5pcYNkV
mcHJQ2pxYZdJ9YJc+gvMJH6fYTcn4+18tUcXoNZ0kAH3ZN37Blbh00G+DVJLw9b4ZfTj60Gm3c3t
Mre/el2CQIUVVvfe9EmJ6v/8SYDgqpe09F5MyZM+kqL96ZNg9W5GyZzxLDVAiU7JeJGiF0WZ1Kt/
2ORNsY5MJOuvWXnSaKoumwTOACD9Pc7TpG7uSzJ8Civ0NYQ/m2ivlqn6nKjh2+iF1RnhP/XZ1yIQ
rFX52BcsfbrBXYhJcLGxNQZqfT3Er4ddqIMqEs0JMLlGhU7jwnEKu5e6Bdok2kacEYlIUBZ5RJJu
Gh2C8BxhQXNR2JXviP4Epyxz040f47PAag3hD2MMDp4TZzM/ZEuZBT3s0qTHGSs2H8UMr39B8619
EOM+tiN8dn0SrUDhVZQMcrwbHP/ZrhwTwRSN3bhsrt1SkyYgoX2AWwo9aGpWUhpuoigMwRvRdOKi
R17TsTaiqdcmzNC8Vve+PTzwIH5WbTO9t6I2vY/YcoDEJJPR5twLcy/k5g3SZC9GQYw0x99fQUX7
nHmYMqGOIxvEakxYQsancFZo8TQpKrtjh9cPawKEo0b2duTB6CaIY9WYaYfHxpD1vVmm/Kj4WyHa
uSSazcG4uOlXVbbD+7zMovsCE+utHRk1acQQYrmDlqiMMPG6kgNpOWR5+yq3vJibRKvPXmWjtpKP
21hS29ex7cbNaADj9BGHey00lDdGQmAnU8chB3z49XDoIfXWrrh1uulseQND1rHN4thhT/I8AM8W
h1f5mO1ysugYcDGtmOAUqZ6UhwT06Yv94zMdp4r2tpPqczHLMxD0U3g67sU50EQiqTksJDvs5z2R
wIuKwtwlx3zB4/F2unU5BpgYrUe0TfSJwsWKZ6Wjrns9FDln5aAX5ouMie7Bw19xk2kJem9T7db3
32q/n2eFzo/zOX/VPp0lChxjDXSaXKt8V7WSuw79IJizQRunXdp4pyR+vDKaNlvc+jylGRdto2hL
cZgYaHW1mOuJ1a5vfZZhI5g2qMXK6MZv4MCRx6wUgzvPk7eGRhhrNDqUqqvAvkf/PZubqd+8qa3x
CH7MB4QjLemAwCTbxUkr2ur997/vvyX8NY09Amk1ExY6YVsx/lPCKDXZ5ARq7b8hVBNEO9PaVFr6
CMGr/jDtZm0MlfIue7Yx91VLOxdo6m9LfzTXkP2zQ4b6/SwDODgDYcWPfCokZP0XZgQSVDTVqj79
/p+sfc6aaJZjWBrBTVOzdVs3PgXOTEX2Ap+s1Ps49IvQGSsgIhR6nOP5bFn1hm1yNOtk90ef3FtY
fONnN1MTvX2z0moPtQ+4uQLFijQC5Kkk6d488PqzxEjkY4dm2IM0JGczkbu3vOQCqVjKbBJ/AW06
91L1ONQloc1ex187i3nJm46tYJvIiKiJQkwEqdDhWxVk/wDVUH79FlgwGYphweBGyt1BN+5z+BD6
Umo5pZN+Y6+ivmQDmzAE56xWIotXW9IsiEA6QTxZ5m4IHq818u+IbVlrvzFSxNUiPFeiaBfxam6C
dgBqZCv/8E/U7E/PTq6NbZnoPJuWTuKWVOiv+S2I/oBF0skhweSZbsRFdiCF5E1e41StqUhULzu4
ObR4YuzbT/2iKWbc5oq+2MiQk4117Aink3yad2vejs0cuEUQr0Jka/XuXkN/fe8bzhvcBsI0lT7g
IWF5xsrWK0anKZBV5z3k/ovoAlDWb3nYj8jnMihO0sk4TVV2oG9QzOvv5bzo0Pu4GGHGKaWW28cr
G4RlpgPESSS38GcgPLy9OAkkuOEU4W4nBo2qiZZu3ukil7OPCWOyKgZpEU2FqNWVns1Qgm6WnwbS
BDn5mZhocjfPVQWt27LJLRT/onHua0H7aMXmcOILuW+SFgGyqSj6N0hd0cN13CR6yzq+OogxcDZq
mtaHLMaWxyxq5GY9X8FWQpMPsVL8qIk+UUTT6KfJok+MVrVubQ0PAZ1u9PK97DTER4b4zlDynND9
fwoxONpo8q8yfcj3on0blkNUl8lr9OSRHSyBpVFaadPiQJkKGYhNqDTJyZ6WCiB9ouNYp+fuulIA
x7/CT7YBSjGNToZDqISmJDsBfoiTtEUi3xnNSoyJWUEylluEYQfWUtNy4799qtIO28DVf3xqmPTy
3O4NUCXJOCLyi4dkjCrgWwUoCeJc7pzhltpn0ezUQXpTOxINGhoRh7ZX03OS1l+wQNZOCN/rJ1Ez
XZ1NKkYeZpHr7GRHcEJiICQUgdNFVSxF81aII0qkZ29dMvmRWaNEKLnUnXQEq4RenJraK182paPo
uxW+6flzLw/iHQHuaI/MGCaFU00UleQO2UxUSazFK+Rbz2Hjx4fQSxHpsvN0aXMZFmWYl8sEJRCE
L5CsJg7Xw81rvntFhsRH16YPVU1ovRtUeXltVk1z5+BspGq6m82NtCQ6VOQtlnlM9p2uOaXheCA+
FR890owosxr2zK117aXvVXPZGNW4Fs0M/8KZPg7RufAr77lkUaU4sf4Sj0MLp/qXo8z2ksDjYUVc
h4Qu1Oord/NuAH/44ppZuc46dmhZ5ueIbgb3YgJidMPM8l3z0gdOuzfyDJXj3sm/AlidTmDnkr1I
wXbt0T5SL82gjzMxAJrtjmBO/dS6Xo4ADpq3UQrAPrDVnZhgFMhmS8SFWhvL13weJa7ePnYO+2oX
GTk29+Vq4gl96RdoO4IDi+DYsarXNm6g6s96BXpsGg7tCMC5yZYq6UpzaftGv5vwz1DTUMeTfGlf
CFG8Xl6kFvpegjvi5dHWr/IE6rBT7/vM+8EpUfv2GymP/A6btuFUFgUZNFCib5U+LpWgls5IQgz3
g0PoKwfmuolStb9XEYK8a/SDGBM9pWLlAKh8cy6ahFfudF03d9g++tsq0LRVJCvZ65BWK/FdmH3T
zv16rE5JXJBlHAzj+vWiFb1I0yx9UzRuaoyD5G3v98WDgSeVODJVIlTacgPaRAWWStI9Z+n0g/8O
neR6IVQXHcDORkZUw07kLMdFOjdLtBukFlXOVEd+tSqg8sG/LZxrZRAVzI6ulb+GBvn/Z87fP4Lz
pFVTTiuX20dInmr8w2tZ/ftbGfMsTWbdoFua6Xx+KxuGVzuJ2fRPuj7a5yhuzjiMFG9Kg4Vni4zM
WjRTlEXMUiWmV5K8nHcNUdKhW7iZJ7URX4+Vz1M0++AxSiGo/f/UJN1yWAgN4VrUrqOF+Q/ZU5RU
ft1ZT4s/MqemhYcvKCft87aM7U1V5MC8H/WyQxsUYWC51JSNpaMXKmq3Pue/9Il5TnbG2HQ2SAmJ
M2Rt4m1A/HzXjgXB0dhxd62ab4d0DLW10rvWamh481zbGOiskFxGtqWP39qmjhdaVVq7wkHz1Kge
QkuKWTia6Tbwg4THM81waL9hEKlcYFtp8BKDb2IWQYpkqdmYrYlm6T5aoG5ecpCfq7ayS/MU92mB
HF6Qv6gN64/Kr7GonJpBni08zS0fvWTU77j/WJZOGKLBwhwqczAF9dmM2pEbr33Eps4dieiD5fYr
0RqixjmLWtnYMkJoWP5FFgrZM9EpmckbIl/u9jZZHE8gbSVPh17nimPjhrex6Gx7jNEDT4PIqynu
2gvkgrVKl78QpbYAK+TxTvwloePck1zViS8H7VNbpwSh+YtMLBXm0N57RMFSy3jLk+CLH47Jn8EY
vullprMz6V1+oDYgVfwrH6cJAe+Jp8AoeNR1Dqi+abl0rYo1lDpEXFllaKq5rvGPuC2sSqXJ3flt
KYWIKrYQEPjWY6MnKzsYiy1bBvuRTPadpgXal9xwI0QdPe2kaX5+8oqKl9A00PjjKefGenLk1Nta
Qdmuio4HThX+KcbJjvvLMU6lnV7Lk32E2y01diinOGZd0SlO/kV1wheIaC3Kg6qxI9csLUQ/3/o8
xMH4dZJ7XXeNVa2t3JFeffR1xIQYi6ul2mnlDgn48DENiCFNJ5Q9vZzbw2gfIThr5ypvyRpNA41L
ThqxLelOdSt3PyZJsTATw7mEHSQcpFOfqzKrUFjLvSeD7UvuKcNLa1n5YSh1JJ6GdHiBiRKs6kBL
IQ0wGuRov0q4U53EaAkty9LTF4Sg+lOJswO7JmZFwTiuB09Cr6kJxpc6bKK5jEPPXhxkOd6yQV3u
Uao66WKlmN2KD4aas7Ucv12Ig/CFjBe1a5tbVNeqYxkiHzMOI9iTatrYBaH2dGtiZfWjWeRuuSf6
9XNTjAYlURFxbD0ZQAWFR9Q5IT3q6GATDN/dBV5r/Kjy6msnC+3C3SkwzaXl38bEEZJrLLXIlIGt
bKPUdY3Xoq9KVEXQxANLS1YhIofUquY2zib1PDeXsb6ywn0+uMZDNNr31/7YMQkMAna26969YzX9
IforliTzpEKzAF5VfEnqvJ75ExpGGnCUSXxbP5tj0Z2A8mJZEaL82zZgf9APXlppbe2uVSx1rJ1o
u+SL1jiDIuPDSxa9Hv2YDihtVgVuQte+ojCPgTxKu5/wP1Ofp9wNoO5dHhYsXwHitWHwtey8eyt0
g4+2K9aYKWf+LE++JniYh7O8ObN5N/xZFoWIbnjjRzW4Z7O0u68YBH0by0x5U0e9R7gMDb6eyPwM
IXuUgF3LQvUwZgcBx87hPSS7SH62NnG4qSomiVql1dhZ2XYyF31SCatnJvmcIxHnIMkRrJEY/S6G
b8fZHe5ovj9my9ZN+pmDEjt02MhbSmahn9jjyhBuFWWbOmFzBFqGkp3hVw+Sz1rZHsv2HTG7s+sB
qJxJCy9t2ysBK5h4V4J8JYhWnpcoe38EnDRRtOoB9wxTS7JZW/YWGDkK4pEwWXJs9RwvZCEC31bl
9BdE3tqd51evymQhJ4r/x96ZLcdtbF36Vf7wPdxIzIjo80c0gJqrOIuUdIOQKApIzPP09P2hbB9b
9Gm5+74jHBUskiLpKiBz595rfYvmwHDXR/mFDHvldP3U9VutGG5lCIo1+PN77ZhwRGHG+yxpzEDT
5uhWy7uFgC1rJjwvMy5dog4bzS2LJ6K7NOzBevRVn1DptNTQ3pBWQQp56LWc0hUSKIwProTPeP1J
TSR+/0nlmiGrW4q2s5TGvNB9K00ZX5z1SUYZesnHJYM9N9Zy29rKGt3AV+zMSLBKEiHqI9aksZN0
ez7Iz9P6USLq/BxVTbcvCUn87aP4359799UyaseNCm0AAYN6dGnfYhBaP4wtVT0qJg/Xp9cHU3cK
a/PbNwFfNDWyQPhWJ7WEX4pK3g3QQTNHz15QJWlHx+jbQLNwY4P0AF4W0x3AUZffOZlOVOz6BZBt
VTC6vXOso9h9brLezyxjIsYFF0cxDvP2+hRp2oGwO/OJ+KGEiTYetQxAOL2ZhJea6ruUbfiZXHnp
5+XKUFP0ZltksjhDDkZuDRl4Vy/RcC/cZfbjGIO9mjEf0dcmWLS2w7pRGgenaF7+/NT1I6cejUCu
gYsqmUQizZ0zoekOh36sfcDwTF9bn14/d31YKioXD1skKZYO/ECgRvcNPTpfMLKD9VtBe7g+X9bn
UxshtLo+Zxf/43mUNy+GWoAlK9SPKhLnvFGL7xwQ4YoWJucltBBxalgPyJmtbexU8mTZeXTpnXUm
pnTNh74sAHQAH37rv2ZZWn4vNGSuTaM5HxSWPbQNWXeJxkY7lnae7rK6rx84dUIhyevs60Am6PVf
iaG6jWZWK7SFoc/Suvt5c1Izf3RQ0ZczXFtT6Vy7pqmrXE4/9rxoo8aDo1bhq1muhIZFj0457Uhs
Ot+1Nmq/5umy+Wj2kLgTMuD9VF5mjfQ+0eJ8Vkwhb3ttOhDWRCphHepUZOWNTJr20LuBbldyl1dl
/BAXD1na3ZZ6ZBxVxdSPdAvInCmrzJdDj0jHwDfCqckISnUGTDZlKksHPw6TLxjSbf8iDMUIuhnE
HH27bodDho633uD66WKSN8TRWvVBtorBC+b1R03A/yr0j8kb4l79bik/kJfnIkYCsqwxgiXcyinO
qgjFLm/6D4q7kKUUMWMFB2DuGfjmPt5P5WQnjzQ9AI9rY3trzoSFhQOOKQno+qSoNqoAIK5eQZTs
Nkc8G4whEVpOnPmhKcotbjx1O4aZvl3M197QisNAq2Vj08L3TVirW5r0k283FbW32R/CRWZ77MLI
eRakTalZelCE8ZwS86ZI/uS2ZAyVmmCm89qbVLk8jnCtE4WAyTlmz8eBDPZES+0NUitlgzaw2s66
o3lpPKIuSLs6UGHGEU4B7kYZtS9pCVVwsIp6U0Rh4SlKnQd5pFUPCYJFVA/aBc62dumwq6VC9oRG
xD4QnumIJto9EbIIm73F68ZYM35M8XX62aTRciR6Dp1k3RxABQYgO9EbJN1hAbUPT6LyrImOQbL0
r7la62cUPl+jWN/ZMTWTVZdJ4YXDXB9p2EddlJ9z3XieEks/Rp1qB6kJYZiqJfIT4XbEW1otY6An
TnX5Gd5Afq5ZpOcYLm2PaaRJwuoxNqon0+zyoymZpofGiQ77LeQu6yNr7yF2yJ8nGt2Ji0upW8lL
o2Q7YY8juVuy9UsmpvcGer+hMbwsthFoVDEZdYT8YeZNvGEYuktvHReUGpsVOLold/jSZ85yiUs0
NIrN4B6X3bkKCcJVMddt7ckwj1WdPJd5OF7CmaZsCtbDEU24pzl+73Ae9ViSnQNkVbjV2vQokqa/
uT5oNnDHqS5ICYwbdGG1qp/0uUXNp9vnioHx7YhYJpitmIQBm6Rc9MD+GC5ep16i2jGfcZJ6Thyf
arrYRyVXpsPsDp9yLO4XQ5uQb+u8jToaXF/TyT7mRI/+EolnMDQwHMLF0XYTlWyQa7YvFf1VHeuN
JjW2l3maLmqR33XYK2+LHgkwPn4IHrPeBWnRk9WexxsaFu4ui+wygPMcWFP0xdL04Z+WtR8H2axq
tsFRG7my0Gjz28Y7p4pQtazJ6yp5m0iGAulN5uColvd1Jkoya+dxr9mkqFQ0WfyKg9k2E62njyit
rhjhaoHKkcxAxfVsqwur3TJw4Uwgu/y+VAt3oy6xtl3WhaxIR+m7VqZvjNwkA6iMX7pZ/Yf/HfFj
C+Q6PEF4LUzk95hC/mZzpVHolikOwG85QLMjzEXrhGInIEc+IZQpg4dFWEvoFfiCPXqhIcnnGZHm
moND03T8n+8Zrvihl3H9a8hlB5HruoJh83vv/oTIXxu4W7+5lPhwT/qGAO/ybXDi1bQ0d8FiuKln
JZBanMn5rivpa99107kf3eVQGs6uVm0OBPTk9hRe0zFUYgRnnbS3Iq7hyi/QJPsh/ogGTL1pl/gm
bW2BuGOQl7zXsl1PEoe5ufYWiKp8UUoZelqVPMm+fmSLcDdRNeYkmmXmrlH1F5kR9JgYUNsMK4Ua
t3bvk97tebmAEPW1pW5ENBzyvNX82FQHf45EQ1aXjY1ofdpYVrZpR/sUYf0i9yH38ok0SECd391O
xjtTdp+0YgGtWJUPpWO4Ry0Sx1Eqj7DBkueUW8ITjvs1L4EF6nOvntDlGPsiYnUulSzZmaHWnBh6
Nauuue+/m7Nxy82GC67JNvMIP7YJ0/6sqV2HptYltEGtTl3dd5csJ47Zisreh1eceqnqSJow4o7w
BIXhiCSptJ2X7z9//8XfSgauROZjJkM8Q7Nt513JUEJKtWszKr4VtjrdDY1bEa8VGqPP0OSxjTXO
HBUta229Oqu6jO9Nxno//xu0v12D6+wXjQoXos5I9f0cWCh2O2H7Xb6JMnsl1a07o97IoMvlESpV
SDHX4bSWNheEHjuON9EhnsW0oV+M/Hksna00ta8EE/SXibBc0DCzcspgCiRzoQbjOGjnZSQW9Od/
tnjXB7wuTMQMGK6jCXcdNL6TZ4iUsxq6JvubbLj41NT84vajFhA8CCQkjOpDYVtIZJbu2Yw3dMYP
wNP1z6UzHdgXMfWSQ8gOX403ylB5tDbdY2vPmZc4ZBMQZuAL3jPqTEc8yVqomzku9/Ch1KBro5Nw
YE+ERBhabR6Qn2IdpmhpA9qSzm50aKSNXQZnJScvlHCmFfOdvYTKVGztERpzzKz6VCMf3dRhCIkl
ksPZtmaGJYyRsSwTSdqXSevVyfy1MBgcxjgi/VSZ+80cTfa2NJ2YQ145BG0y1LghZ3cb9fo2Ls3m
Xh+7HMZAZm8mcru2oWEkbPcupaAZjbTOlg6/m14HjRF1flhRFbrJF4yBcVt/VQzDvLCym4GiEN8r
HIJDa+z8np3ImUZT+IRVzj2MhvzeU1ThWroWptN8AMFb7au2Q01MS2PHdiyOMHQl0OBXVSfWF0CI
3gzkapVdfLDWQZbBWZb0S0nCZGwc2jGaNiMIM7YAs3h0obLv3aF/M0Ep5lQMmtgLDHF3VUsZeIsA
icOTim72GM5nV6vSfVyPwpsHQy60IgrfrDN/Jvr8TrcVYmVrWJaj6saFx1hAuZfFx8JAwEAShchP
5G1SeBUiiMbvwMbzx7Y0rL0xtIvf0d9VTXEH4H6NOcJNWC5d+w/bwDtD0G+XsgEew6a37YLde2cI
69XQ5b60w29WI2NKlaHwUltxtykKpK1QZc9EdxhuLMscboxIkO+ZRKcyAwGADmA7GcPjsAYO4lx8
ynlTfn6n/X2BoAJwTZdpvrA0+2+AGV0blyWdxvRtlP0tsmHxKFzk7g0KYz9k3Q7mvsnuOmho6CQG
X2gzjjThCL8zUSMoOqnebSvKz5PTo6BNbR0RZDI82uOTWzpf52iuniIG6v8kFnHf763UKrrGmEPX
HdfgzvvxOGYJ2eYtkQVvSgT4ZgGpOJb2hy5L2LjAl26tSZu8WAnLA54dZi/IYh+hDd/ZmXsshGUe
rieVQdUvSjuh1ysO2khaVtlzmBDkU3gR6kq7G9uLLqpDQlduJ5xoBZZgrIGY5h6bcVE9PWx3RAO9
zijFPumpg3Clay5JHjY7Gq/pUz409KRYfbp+evn5O/dOwXa9rhyDk5GjmhpaV/edXmbJe8gJU5q8
ObnWbtzUithPQmzfrXOvyyo9WZOwNnil3maFoKh+Oipza57yqdngXgJAPMYXfVKbs5nHFXxr8dEm
uP5Od5QDiYWD0hnPmH1Jg8SsEaBelF7dZoNPxwL2SRLVN0sRfu7VnkUt5MSCz/VDiK/n1PSwyH/+
/8r187f3G/0PW6jmcJFawnp3EzVjbrZOVBRvmWmqAUra8QY3sEvQ9hDZB0nRc5vLNECEUlzcJXo0
uvh7WC+an6qauc0MN7pcH0qXvinkHmAPJspK7FZJ36f3LFXhoXLaT0QwT2eFXqrT5RupNDcEKk+A
Kug94m68Mfjb7gyAQ5Jra+8aEZn2mWLcTczSbtLik7QPRGpkpFmS4wDVoHB1z6wc7K6q/qG2+k3I
AFxPDXEilBwtfzeokHZJCesRpRTY4yubvYSm0j6MktjvCQ3x2qhYJwucX5YHMy+82bAUQk1yUCkY
dG7BPhTnbqUeRblbE2EPEByhCn+Y2SvPypzVAf3/W/SL5Y02PXXdIvec5yKa4Bam7ryoSBkeMh8h
uOYv+gcKFCSe7fjWW/3JrRuyfFitgYF7TOzS24yizlsQtG4SEk+8fOXwW2ZDVHFd3FBBuifHKuWJ
CVHpdalh7kUcTsfZmb9Pstdo6RfiGK6JrqFWvMV9DeqCJqFHaMB0rkjpCGtyKTvYfhNL4dakTMEi
RzdBBe6z9hkNc21vDYPtET1zmoYGqFiSPVtGQ6blmsCrOTS0EOTgjRGnNp7bizF8Z/rd3WZUDx4Y
kQOst3FnhE36jND/GDY0YMv5q5Mp0ZlDT72dIqjeDdI6L5lhR9B4Vk/m+oBD2iOhtTpHYfUVRtFb
gw98L0rzBrCz8WD0/bS3oamOcGlvNYmkcjLz16JvLoYFlb5zoruRnK07YKl+K/IHkiPK73bEXmjd
0Di3XwqxWN5MX/9UqNrNZArtcRbxbnaq9G7kxAPzbO72LEs0j8d4JEIoxkmLXm9vSfrq4EnZjKvc
3SRs5ScU7/Ml6ukDLY7b3kXkn/1DfWn/rca1LWHqJudH2xXoDd+twwPJlFx1Rv9mER/jp/FM2ZPj
y3LcnjWUkuHWcWouyHarkeVeeUkE8MQSURATzLiz5PKaT9LcZSnA+cQEPP6ZloLtgclyD2mytn+o
49n/ziREYgYBhccSF13wZnipVYykv4SWp+nYpKNxdgIRzeD783E+q+3nNCv2OqLPBxABJQGCRX+B
QWJuk1J8v1JzcI3syC7RD+bEgAV8Wfopb4cswDrGLtLHaOz4XWMuzS2eGG2HeQBvaCTL0whUK13z
Pou26R/7RBP+MjzljJXgrk3JRi1AKMVL8TY5yHisaeh2Uci0Jl0v4bCRN0MyzBdpmXfdUjW/KQH+
xw/UuPZKkXstwYqhtOrePf3vpzLnv/+5/pt/f8+P/+K/L/KVcV/5vfvpd+3eypsv+Vv7/pt++Mn8
9t//uuBL9+WHJ5uik918378188Nb22fdH/S79Tv/b7/4X2/Xn/I0V2//+uXLt1wWgWy7Rr52v/z+
pVWXL3Rr1Qv8m6+3/obfv7z+L/zrl/2X8YuU/+GfvH1pu3/9ogjT+JXDBog7nY3V/OW/oAReP2+p
v2qGRZmBOtW0VZ3dqSibLv7XL5r2K6creiimysKOmJxCpSWzlC8J51eXbjF7FswEIHH0B/74f/+d
/Pfbm/afSYBCX7e4v5gOXAe1gAESmc0e6pzh8Pf9lbKG1DdbEjPSHtUqUfbZnPV7BRGflxQCzHuq
vGTkTHvVWJxE1xsfHGbunuY28zHNK3dHdO8zNBQB5rug9y5VEajM445wXIIurSFBq31JU0Q0u8Ft
Q3/qMAJVXXcYez2nc2tSYTlKcdbT9kni3FU7iSqjU44zgtSjGmZjoDBd6VylwgJJ9k8v6Fuwbreb
aGz3nCmtz46L7RklAsN6l/3EIXlvL9e5Oc43JI1FWGxc6vK7ZWoKT7XKLihjEr9Sp7+voyHxF/bt
bQ/HzOvaxLl0fbRZWutDXcSB5raPdTntDSusNovSmXQhzM3UR3tkHgvMQLv1CtuD7UowLRvGlmup
8VXiFzAr4FEM7UFlXjMaBOiNr21Toe6uDNqmVU9rnpDNUbG+dub84uBWvyGm8F4zmup26LArZswp
xjrN7/HuZcj0bWKTE9fwoIGZD2OVBEZtdy+tE36vK1RwVurm24lZmqeibd5IBgR1LoJ01aNpbj9v
gLWRYZPQIR2QxpkGOQFTOKAjqQNsGwYN3+l7yaz4duyVj4pU71ridR5ykyZdn7bRYyGbbWdbkx/X
RnUZGOLR9mE6TZvoO+zo8SRj9TXpXOumsbM4CJFvBBFNk329LGhHbaqQLkYAUNr1HYpi+Q8HImst
TN9dyJbl2Nwcqop++lrr/UWbjqjFSIARWo9FTcSXGvZ7U+/NzSqb3RBgFB5MUXUbfm+cZ8ln1VwD
FRilOtQJv82pB7esAoURe2CN5W5MB3FvcxIP2mVAgYNDw42eRFkBzJid6GhXw71M1WEHdZBx0QRb
VECAH3txk4m0OtDYhFZH23uaCRcbaxsQ7sIpoLZloBNSeR5cDp8goFWlbW9IRtnFM+UPgxTpW132
alfpF3vAnNQygGYi8TxkvfkQV2IzLONnLS+igPTbiIA0C9iaXt4mYn5oDYcOXo8G145G7anJyhqR
rgopAELM418Wud+Xkr9CRDX1xzYvXRQDZguLkOOQ0GaY709LFVKrKFSr4tEGBx7EM2IBSoPNOMT6
RY84lYfmSxHF0W12Zgo8nJJZuZuq4XOnolZJZTUFmLojhvzNq9ljrgKvw9YqcJbMa1GXahcpJDmo
jkb4xPoQrXpHNuNl01ajOCbTiMYv7H2lRyNFYOGB3BrnKKevUWGkx6waXtpUcfZJJlFQwTJTpR3D
/8ifgRx4NA/kB60qxYlXqTgrmg4eCb91Rr6tHtXTnemEz5ExaTvSD+TRAg2CFHEcfFsuwlvsCuJV
e86yqtjl/aLsDJBr1QLtlyV+U7sT0ZBO9UmqrXNnjcYRZVq+Vxf9W2H1ZyaPqM9Y3GbyHHb5IGrS
MxM8N9F4hhsd4CuwNx2jzEDHP8Rcs9qCXCOUKEHxhJnCPc10PfqR3CkZlwh8yaMB0yRIJUYBpi7S
EzMtJL0zd7E2HnJp+4LAO5SSA+OOxP1om/1riYkrjfXwXBkf8raUKCKHQ9q1qp+1HNMjPd3FTA87
h0hoEjdIqh8Tmu99pO5zt98lRhG0XUHGq9o2QZIpNwOGZ5jIi3mqLPGBENTb3iCLW0XWE0D80hha
y3HrMvLZS9kinortnKt5PqlLo/kaROqgqup9naXGTQ8lfKVbKLHDTjJwSy80t0+15HRcaeXRtqrA
GaP+YJDVELoMs8nMmba1rTjHAuW2F4mq5zBimI8OHMRq6OfjPEeXYTDzHTf6t85KNa/RBsXrNVfC
A0hfi7glhwG36JGWXdYxsuG6gjAC/khb0nPNhCGG1H/qWUy0aiku0DWK7SzENiR9YVu3+Iyn+V6P
c+Mu7CUE8tDcUYcum342sZCDdcPwwQNgB1qzfX3kSFKvUO9qT5BE4blmdzEybFLL6HzWNRltoYmC
DKysPTdBuqf7TZ6D2e4IbzK8YtSwsKq6y9A1So96S6yEFhHCsqx5lAu9sCiNzvG4QkGc6q6z2te+
icd/EFfSwvxh4WVm7SCrpCOtCygs6ET1HysIQrdChmu28pBkDTgwMCieVlCdu8x8A6yCh8UFxZLW
znGeRsYmdu/6ICtixZYHbhasbak7nya5mJzXuL3yYniOmrbyBdv7YYimb8Scmo8yP8I6wJ1PaAlW
uAzvpwO8bqc0lbnJq6o7Ktgd8xifYe1UHyfXSIN6mfrDaHIlY3qT/tjN2hnJntxYWFswddv2BqQW
c24NN4LsE04UbbfJNQE3Xy/erFDv4dX0jkdbvfPKKhxOi4ZJGKXr7EfFuUZIvIXwP3lGHPLzJ5ls
TFWjl+yTW/R1yvVoj6Y9PzUtzplyyvb08o5qZhNqQSLwZlQG6XMQms9AsmGNd4q2mbmxztBKXL9T
6Y4kyEXZezJj18G4D/oJkAMc04TAYMU81bP6POTx56GSX3GwujttiDCgW8gIBMhzhuro3ImFam3Q
9J21bEkxdTY2PX3flcV4bOhXJhUnqIUb+GTRUvSiQR+2MuxGRH+dcRkLvfKcGa4mBF3qMjONTjLi
7e2mhFbHlCUsAOmOAwumL0kEjVullw4tStCUWeGX0ZienSj9VtKA2dXzg1TceMv5lthCXWkftETt
z1ltPemFT3s6PwtwqyuE8NwvdnR3fdhPQ/8PUxRrvSj/rBbWi1ZfCcuqY1nA1UAt/3jRjrVolWhp
woc2nNzAHSL3FFqVS1oZQGzV0J6rJt/TVp8eBvM1WVyAKCZBxGgwmKHXX9RQ3ylFlm4UNaMKhvET
SK3UtsR7TGemlR3a+QcaY8lx6ixlRwTMvWISgeYUBLk5LtS5KrcLX7qq3BlgtWTd5hvT0QYfm6br
u04zADgjOrkm8dYDrrpsFzmB/4zQ/uTWGO74M75achSEHqARmdpl05GgMUz3RWg7Z3CiLe5AEA80
3AiBC7OGIpo3zSIKz2VEudiL2APG6XwqQetsjhuSkro7HCl5UIaZvbMJNqxlr2x/XjUY63ni3Qtv
rGcb+sKqboN/+/GFL0BaNiKO7IfMWgDyJGK6qStWz49GD3K3mNxlpxoIskjp3o5dR9ZRfCpb2Z8r
U+AtNZTkIS9vUB4pm7rL5i0+RCvo0+pZDVXzNNTkYRL5596sqHz2Fd0rHWHeFI2KyS3OAIEa6QFZ
ekbPo8L6VLb2vtSgiJcmxEeSidInAUMjS51P0L/L4zLEsV9oYUGKpOMBTG0fuyhsSRkhFYwq+aAY
bXj8+WtE6/s/vEh00Okb0ADRjPcv0pg3ssEHZj5QI7JjJkB/pLgnqao/NvGg7vidHy0tSX1rAD2h
9svEcSUZfDgLxiEnqoHUQqChadt31L7T6JMVRVlr1FFQ2VW9IUZCECEiToAil4vqFj0957xh3S6s
A3qq4Uhw58Wuk5eyV4192Z7jfDirdlVu2yoWh5GMLfgL/bazcnfntvbXOUa5w6q4PNnkeDST7h4q
nfA/7MVkFuaBqJzZa9Rk2ULVIqTHIcFFOMl8kxkscqlcg1ck7F1iyb3SLY1j3RXOGZyIhIA09gjr
59Fz0psEN+dHjtzgmOXLNcxB9gZa+xQgMfGMQT/HxpMqkBfo6YJUuKWHQyHBQnKMmJn5CeOlW0Q6
A0gZRCbatDUUlWzFVii+WyVkNNXmR2vkthw562ymsTCZ56HmMMo22o85ocFJYYlTeUDURQSDayl7
haLpThgjCU1u0wRKl+WXsZl9cFwyaEvrXPZZ/yAXdat0IYicrrZuFqImgkSq8dk15cdeb1k22olg
vvSrNk3dFyfVfNmtWcBm6OxzakL0wPYdkuRvBMrO5MF5HRPCoMgN0xN9Y+yuO5ABG29Vop+Jcb+R
pI1no3Bum1pptuiiyo2hBUuRtaQVj4daVazjSoAoIScfs8gvcTeS/W0rR7LLDypUhGc9hfBpzXK+
B9F8bCxm+XJWX8inFh/GiWZa1rRBMSkzp06FzFgNKekw4MnpFKc4JY5911Ufcg3PV11zysE6vIV0
SJp1y8oT5bsrL6ml9wt5oT8xJMRVkI1vtujtQC3pblayweCC5uFJl8dYKvG5dqJyW7WZROrLUwc1
sp0jnC9zQsUmqjhuKY69GllxjltzzfCyGxBNqJYyetvAm/WZ8GpCOTwbYh+hqREmXvDz/zBdYDF7
fxe7usFxVBCLe23YrNOHv5xInULkfUsv+MG0KA6m3E2CyuztY0tH5YZN6WGxWPrhShi3dqo8avFK
F6zBBGTjVO9mus2+gBewMTndTbrZnPTEwMwZ3il5gSgqKZ5MBPhat9wTWRXvpT4DSiKd/oPrtIYv
HQu9LPmuu1KrngBImju1Zd++rrN6w8RXZqsAKyTYg1jmkQz38BsK6Qc1092nKCq2JW/zzZCGiPYQ
P5GBCKuXPdPZYGGrfG1wph0VLtNtV+nx+IhsC42V0GLFCvchwRz+FFsLC3jYwXe3t40yOydlcRza
2mW073Ng/BWO8t/C481ePxHTvIYsrQSgIuo/2fAMkiRd8F6vRPdIjTckCJt+Ud0PRQeNVinjD/pS
1/tU8nszZUqe8vDRwry74RAEPQjA18E12uzQS1KF65DVTbWje2g06iWE6gZECoZUaKFPcho6H6b+
0lrgDeJZS88WicGHITbyIIL8vXF7+zVn2v5A69sCnSeB8+tK5lXlnnnMeMJeBmIkweidzaDEq2Gq
Vy2E8tAJZsL0EHYtaB9Pgm7dyKJH1c+BbhIL1bxU6m2WDbuCYs/L7Ty80erS9RRYIX5MksjOiZvc
6zqluGmnlL7GqDzLoSTEfR2cw6VhjbN6jhkUHWWpmadCe1LVGH1kORC0E/aLHxIkvumtOJA63osl
H5HU9S7BlshUcvBgDZdOXXcbp+ppRrtR4cVR8hInEcHsECeDrGcAVNBm98rM5QzboqdPrPme1wHy
ZPo6YuB7LK01Ahad6VFWRXtrZZkHYiLxu7HOX6EoseOGX/DKzUHYcUdGYswOaSl1GorhCVdseiMd
ecSOmX1AUPCVho1AWsCzrnZPbrQ81HWmH2FlaU9Z0aWbSJBpbsnnvFWg4iFduAtjwmarJiWEqlVR
Mqq5w1vopg8MACfyfTh+G+n3sBm/XrG4ybOmKxE6hnHZTrC69PJeKt9kFxNz2xBmHmdEm0R2oe/m
wWQOoJbOB2PJ8h1dxHqjJFm5SwGiMFO3npHeWwH0nPacRroVhAhZ9Jj9d2rzGTVOLp+yWav8biqS
Q2QWH0DY9buetKZjpT4NekPJg1DukzPk+7q5dAtO9wWKxrYru29CT5zTnGurnXOG5ZHKbSRieaPS
4L4fo+5gKoO1jQylYHmt5uc05LKjOIoxRH6ERMLFg485yE1R+DOrOBGHBZ6o4lM15eQBWACXtMQ8
D0bFLHsqF0+BFn1XGc1jz3Rpm7m1goLEJYW1xxjvhrQnBzlRkyntfIxIsSxwIW0Aqw5+77j5Li+w
JRbREHumJuKPubBrH1WPfZeYFT2H5ht9Cu2GgA+QZlLinEzjZYuwHlLEYLR+R+CQjDrnaV9QGz2s
oVdKsYizY8QfkrBTNlWEMaFr9vUMORNUfn6yqpkykPOT1ytGuM8Vp92KBlyynojhQVRbwG/lRu1a
wuDIeFy8vAnvJpPGqTEU2SGPBoJkDD08Gmne8EIRKWYLQp6LVmqsOsQEdfX4GJVZdtGcedrpUBBy
NNPetWyezS9dVjUHDu+PgNdSf55dfI4KSB4pg8ydd1WfvGakBW8R3qtnrVa9Bc9/MNph7JcluS3W
HJ6VsV5uxiGNPLdabbOGQTGrCme/CB0ShY3uu/1ki0Xbq/k8HVxBkZB2CRZZaY8IVAHW0SwmkixX
vcEBSqDpLi+ae8fN0hwTtR9vMshN9Jr071kN6iud8FkZc3EbNbHmGYRKnGzE1Q9pY21d91kQ/f3R
oXdOarypelPct3uL2v23nfL/T5b+abLkrqej//Ng6X81cimLLz9Mlq7/5I/Bkur+qq56Ns6vBu+l
wWznj9mSYOYkyM0yrzMi7qZ/z5Z0+1dOv9BbVIcThmW7HH1/ny3p4lddo5vr2mTuwJl2/p9GS5b+
/qxHtADWHtdBLChYit/nw+Ro5tmvrJHg25VCUXfL8fowTelyFJK8D22ZSvbzaKBXrjbHsG55IMbz
94/Wp3LJXoqOUnDssGbCKgdaG7rzcLx+hDcsb/P42Cl1cexnALDXj64P4/r0+jk7H9HEXj+p0Kve
uVp8UAFdb6NyforLIVp8V+TAYwsRNR9VbVk5aCGdZ704/vnA3Qf1+fqcYDs+HIz8xdAWe9O3sjg2
658Qo+lAfRspPJq1VdCHVEhRd2V1vD5osPIWn0qK539+qGXuKw47hlptQbDb9csDff7fv5MEn3nx
szSZg2QgyISjX63+9oo5KDH2kBo3iWMNGcUWr+JvX2bPPbXFccIDgRrjaM5heeysoTr++TT73+yd
13LjWpZtvwgV8OYVjkaivJSSXhDKzJPwHhvu63sAqjrKm11d0f1+XxggCIKUCLP3WnOOib2wcCsp
yfAfcXcchjPzc0P29sV4WhGf74v7g+Qow9meWxjRUSVkb63x8jA1h17x94Nibn8+wwQLPez27zdW
GLbk1JC8qMz1OUH7cwYQ2cgBM8O0cI3YVECLbav3Db62okb+gqsMkCON0XBp2wcuqt1Zq8qeSi5L
yt9LqdA6ebvm/v6ynM6REmhaVobSrDxFtuiZ1RK+4e4b7s/VcftH/vbS195/22elbf9awF4tQzt6
an98evP58t9fad/H5yfti1/fc39j2RyahWMtl3L1PBa28rmE0VAFblCgRdgX95f3h3Yt3m1djoKv
VftSue1gXzJaicjCOvvc4mv91xsMdCHnujmUklKf58rmP9/HJDi7n8v76q8HaztWPl/fV/7b57/t
al9M2ylD4Kk9fb1lX/rcz5+7+O1z/9ti5vzUyqk+/fkJv+0JOo2JSAsTxG/v/u31//Dlf3vDb4tf
X/q3t/7b1/ct//xqf26ZootydaxHFlY4PHKc/l+H9770P677PC/+fDklteT4x0qp5qzZT53FIqbM
++MTGtyCciCt+JpcHRDqQeWS9vWer63/2O3+grneJ2ljkLDHoVDEdFz2JaXiUvL19I91NYQr6Fbb
W/7b4r7p/tK+tD/sO9p3+fWUkSxXwP15ue9uXzQmctrc//zp+4b7w/4x8D2eJNr64b5KzWF/vu6L
IHVHOcj6VTnIGLO0Qm7OpmE3Z8wLJWJufP3nfeX+YBeqviIL3l7at9rXDulkrJ61tr3bt9TBkSwA
YNpfWkF+ro/7omzEZX37225UM2YY1SjQi3PGku7nviQ85dlV15HSubk8/aVQSE/rUmbH8/e0099I
oGJeSEEftKrqzZ34ntO19rphnoOx+LlMMr7PJAnKzf5LiKDqTXZ61RRgr8BBUCPYKIFnzYp/aOs4
huSJwHtExexFHemov33Lzz9j0bGrLmmXMKHkljZu1/Fxu8TvT//Hdf1+C/77YX/H/t7Pd2w7+OOp
0yegD//Y9f9iN0haBLIp+7jv2dlvtvuuPxf3tftu0Gxx3//P36SUKSxlCwzS375NP1NjUpeHZr+T
yYZRnh1K4+d9adj+lK91f27z9fLXNl/rmtYEcPD1/N/tVh0Rj7j7u7928X/7mH23X5/ytZt9HRXl
tzK3KxCcjBfm7dalbnfTfWlftz/lDk5bXV7Cr/X0ePFl7Jt8Lu4vZft9dX/PH3vcn5b7HXJ/+XPL
/U3r9rH70ufrX88/95nokr/QNfFXBUKvVUvQrBrjSpHf8deU2OJLiFkyoZ3lEruzmOZDL0+aS58S
FbyyEX9z2V9p4XmFbjZeliCuHM0V1jL9Xu7PQ2AmFAViI3cOXVkSmAb+exyUg9PgO8pzWrA6UKMm
Pef9uynZJ2Qd5WmyW0K9I5U+vPWwVNqCWVfCh9W3tIkI2BkZYQSpdmOb8XoXt9Ghb2Yy9jooykXa
Pskk1tNW71+LVPqxC8AXRThBvRpkCMuwO9TVi41vZK1SV08dJzAmyzPy5ECasCfIJ3JHGHnoOZag
b5MfeQRjeJnMo9ZLtHLghCR6HpZM8gJm8FNYWfqxyds7wod/IV6IXGYc5H+Y5jVThMSNwLRjf4QM
VdhUq+y8ukoZkfu2iQ5Cpc6rQeQo0+ZaXvqgZuyOs9F6JDEhOxmYQLBAem3dOrQGka7oAxPfcUof
TGWV8EUhqPoYq7r0E7Eli0uyEup1ml2n0/paF+mHRRpEoExvtFRE3Ny1CGbiFtO+jELM2q5zBmiV
TiMKfYEhlKeIHZBklK6IMsO1Vqy797pZHFtTcPSqKAi0oa6oP9Tv9TTTLBhoBZV1tPlRtXtV+1mM
jnYuo2R8LixMmKhKH8rBvK6gGRlGRJy3HUGKu4/LGCkFJrVm/tWUSnWW2i5Cbt0KfosGb8VAlBSx
7asbUUg4EXkcMdTtgGDk5wl5m4emugr1vvdgWPQBMnrhWa3zI1MgW6g9IZCEHfiOSS/GcOr0lFjq
25jcE4ddek2akgOud5sQYjgoEZ2e2LACzcP4w9jfSJtQpPxZ5jqd6KW/VYma3Y6CPAfxaj8SljAe
rJRGidFLf0nJMWqRYReJ/FI7a33oos4tAE17/UocRjHArA9jAz0TLDKazcasIxIR3tgkq6tXXeUN
Nvz8SsckRMvg1GZFQghemvit3Vl+0m6xTKnl0/zHhFO2tLaHtzgXv8gtnX2txddT5rejjOJ9wSFw
a0CyqL0xd6KbRhvMK7RD3uIUFMabn5IZk0TtFGFBI99taxJoB6Gcnb75VRHdbIhICZuGwyHAt90H
+po2Bwf3SjaOntGphWf26N6NBLGwhizRLyPKLj30Xf5xzGx0s1RoV42cPKvy0KxT7yK5Zz8RTfds
ehvW+d6kNRr0kIPQgwi8irxjaRKSmOXlUsG3wR7WvNlGcUyV9QrhAI5zGXkRxSKAe2hqsnvBaN+l
MWFfmRDC/Yi6ai6L8o4G37mtF+VKzbLI4+8BsBkrP2YDfyFEqcIzsLPczdSml9lZjl3hyH5ja948
F+K+4azyRFpihBzqxMPyX94teCrdzRoKRtl+XqmrBTLRj14joiEkqVM5tIb+pBJ7dN1mw2OnJVSQ
1nO5gtx1F6jsHtpyJmQMods87i+yfS6TBKmKVtwhqZL5kfQlqGvjOZEEZMh1OY5TXp9mwHSjIOpp
QJ4RNPYQrtn4AWgJOCBcNJfS+erVIFRC+BbloHaBAR9XGDG077yqeG/zLImeIItB068jFBCes7zD
+nVNDa6qbgEkII2Eq1vHDtKxM8i5Gd1eb0PFvso5Gk9Gt7oCC/picEkwugY1nyi+gS3wtAmhacM3
8zW9v7TkyeLpGlpXTkCsrJWC9FOZX4cBtoCRTceGH9dVx+SvdYz+Ap57SUcyH7L5Mapa7AKYJ+zB
AavZWmGjSK0/SJrkzvXwVMPD85OoJnRegv00aNrjiFHSJzmV3CMbrak0L3dT1oOlTiXE3Fx0k6TI
w6HEldnUG9TdasIhUgUNlvUQE5bRtvNNpJmvdIiIIqEi7pYkUNWELfpLpT60VvPC2ZcRYisIVQQa
5Rc8G5worCed+WiO1ihe46tMbQ9z16uuvCCkmcv4OeU0PQjtQyHEmwLK3HoIEFGtAy+AAkCvZqTU
TRLpacwwppNRSvFaeVIEw7LBoeNrvDsoew+NmhwJH0FeExW2q2B3o128QtfPY0+q8pYuRYG+aTAe
i8YbR1u9EuTOIf/F/uVypmkHoiYX13ZIQlnQZfU4e9QFHDAsdDuIzXvCABQ/bTgnp6hHU9tK6mk2
7myBmGfOO7+1OPamHCVO3OeI1L5hC4aEZXlyxOVuGPJ3Jgi1t4y966BzCGtCdV3DbDYmodYdcP6l
ASPpEx1oX6hLf5dDnkZpk8FJMlBa4Axcl0W/Smu0EZx4PkpA2ZtadGV6ml209YCHz/EEsDFPWDrt
gOhlNZfa02fnBSTlGugF4D96FR5t2Y9OIEWgmQ6wv6S+lZt/lV0h+eSGIBIC/HuMmAm4caM+VnOq
uFBdO7BvV6qZkA/aRpu4xlHCIWlz/DAprCxTfWttoXhOh3XFslnVNbJ9XCypYQpfv1FRK+HyMCIS
ZhpKhvk8A48xlfK5Wmcde0qFw4Bf2CKw2U2clS6qPjBb758qgcdFaHiaHA2vt11PwYjIx22VNPJ6
u7LddYoDrcpuuweE0vMNXtfQyubhXHNuWHk0hVxIBjR6H6OA5h3ps5+aER5KUmCZ4Bkc0PK5zYcq
6KhXTHm6HGnZoxjK0peoJLd8zaQbS+jf9RHWHKa7s2xTjDYsWpUqgVnrgotlo0JsNk0w6dfR9p9u
lPGmBvqG7ZYr34Q1uxmmoNpyXjQ7/dkgHEUswkChT7civazX6JGaDoCQI9G6bA6C9qlNgUhwPT4j
gwiTXpkuVbah2g1VBDo5ICKRzSBGb+gtco23enyGYtX5wzDcOVrbbVIprxjU5paO1IvayVd1dJhN
pKumljNizZreFzKt7fxR5Mo1G/Gzaff4bwpvLeNrmt/fEYEHupzZISKqxbMM64zjtb1W1ORBnwss
ptlAlF3yM59fzAnQqDr/KiZp8RA6qls/7tQT7+Jpem5hsifqqDT7zpt/0QouXbmF0I+B9BmFPNpR
ObmJRlvyEltS3NYaF+IdM8cVlZSCtauiU8sQWu5qcjzXKjBlHZDp6BWWTXqLpKGtLYRLApXFJ6Lf
6zKPHPYeFbomn1prDtda145c44JSwU9qVhkU4/GHsDZcqJK7qc0/LiHPNRNSx8hHXLWJaVLnNa9a
5I/FkuKplP24P8EMRNXkrBXjeUKhstlt1Bx1Rt1o5JXQeNbfJ8BRt72yXTppZB3MefZLMf6oIKbF
ZuLxH0fhFNtPzNgapnWHum8OeK4wQTnlw6xX2O6q5hJr8oM6lcLX5OrREOJn3I8g5hrZbazktcjA
A5ILrBJL1AZyqoojCUnB2s5cmpMsuQJRgI8PUeO6GTiVV3y4tEipMwRZ3lxzH2S4Zdr8u5vMEzXi
K7g1bqMnpElDZDq0LVAko28oIEyQGeX3cVjeJWMMY40usKLVD6VjpwcypCO/MuiXg6P1ZbVruOYR
hCnSbA3kUb3NzO6uiLkZE3pzErmVXZpsvDHSn52t3nSTan7TKqwR6bmRGG/PObXuNfsLn3PtDaj4
XcwhhG8bK8cofibJ0qmYFLrLEE2iK057KoFmjmFd4eQjHlpKc0Ym94o61V4WqTdSwz7qAWtFHNUm
0YKoDggACgaS28NqQlooQAGnuCoOqNiCKV5wKiVyWMXFt0Ss8aHq1twVzH9U6hXPA2FkKvGZnF6M
DhRh+MVEuWMeyBbOkw+xpE9yTFJMFU2/1EG5tpxRAdc4/jLjZ8rxeTj1y6+pnDUc/C1gBqnZBpaz
FkyKhdePgO+L6WeK6hxj2LZSjzdvGFea+3J8sKVL6UzfnaXPL1SOYBRo+lmZ+0ufp63XrfEppiqM
zbH6MGhiY9hHsjqSEZNE68FyxF8NPjqcMEEipz/QGHVuq5sUbZyUXAU0TEkx/OzKyAnbeb6yYeel
RJz4CvIaDJrOD1NCepehpOici2GR3YYj1naKAQFUfI884aVWoyNynme9Hx13ZJKMMHB56qKWX1U8
K+jZiXcFTGDJ+Q0OmWuu0qnXDpTuuiwo1PoFms5HUk/X8FjdpcaduSDjauAs3kDC6N18UJLjqOrq
oQPhnErKfTfk0p2cGdFds7bFHZEtuuRg0N5XTfN46mYikT7XKVaMjLSeytPXu2KV/O+ym8H7b3va
XxhX7WNYLcT/w0iHfH3s20fMmtMdUrfDYHUI/6sJns2KRmuD6fBF4mcJKavkRoxis1ZYSIxgq87p
Fc4ml7D74mZU5vh+2B6WIrpHwW9XZX2FCYIU9e2BciRCVwBWoVpb/1xXmUsLuzPhlP97ndioGaqe
qofWxg5rG9EtGLPoVnAwNhhXOClULvkDOY6lqt6t2wOl2eZoL9aCrIKnYKq1u6yzUow0/eeqr/W9
qX9LGf6e91W21Kp3dGTRoUx9Hezr9gdNjdRTHyM+2Df57QUkPfCGPj94X22oNUqepa5O+wfv66Jk
ImNg0EB2dY2/r9pfxK9SXRnm8vj5zrJJbywLcGicZPfUCmsrX+4GRUFS0M4Ya9voNCnaRV4yDByz
gR95e7BXzqt6MHEv/r2uWMaKnDRwi7ksZZJLUKp2rUninBu5cZduD/vGIjVp50Q5ZAyICBU+U37U
Iiajy2hsAk2350ROtiHaYd1r9udJY6iMjOa7rLdvV4drCMhdxMmt0O8cJ5duDXzB2xON6c3nA1Or
N5El63nRC/ZYbJyNuYIQ9bXdjAP7WKxYY/YdWYjNruIyvSubUtw0GGg+j6i1SWNkTMhQi5K8CEZf
97pkx/dqBm80iuerfbP9AXaW6kZ21Rz3p/u2il0NvtFOMlg63rWvUxe1wGaUX4hUntFqx85dscUs
x2ggzpom3uOoc+729apVjrcmNK8os9Gv7ptFYjk1lpqQJMY7mQXeyalCTOHK8Vcv6XBEBW7Cnqit
O/h8baAk9upveSp3+wvKkPUn0ttJmtq221+AnajftOQ7aVk+SAz8kyHsS03zxnRh5DYaYKj+tS0i
Ict1QAIdCrXNQnvJYp8Y+OQe2IXtz/pCOpoVVbFnQa0NMQwIr2/b9F5sD/rQDydqSoiL5ln+/yqC
/50/1TEQFv4nFUH+UfUf/f8rI9je808Zge38w8S9BQnF0R2VgjZt/H/KCBz9H6ZiOmjkUeQbUCtR
GPzToqqZ/zBkJAa2AizDcLTtXf+SEWj/oN/P1jart+7//0lHoCp/0EQMRWF3MnhEBNEGjp0/MQ0t
90m9UcWW+GHbVHh0x4/L/ipJjZdCx0UisMoEGNlpb4QWunegYSfT6d6sGWu6oPx/RF7zaANyJEkh
8U3iIJldo7BRuLU4XOLqckpP2irmQNVSE51p4duwLeQFHoFajn4WUU4YhfUNVPl8cKSMMivonji3
zwNYmsWw1oufkG0UgnTDuon7KgSdlCPWxFqeK9+hB5CR2V/LFRrkpJRnd7CYnJSKRgJnbf3KR818
xB2Fg0f3AXcnt4URHYt+YOwnmFMDEKBHNJMgyy3G5WeZCaoDnWUtyZ1eOeppQwvk5fupa5Jnxu+U
11p7Aa9FqWskGoJ0vfUuSzMMoajI/f4+MafhmjSm1ZVBZ/LfyJ1jTSRXmmentM7SuxWHRgoh26vV
bL416lvkInUIhBklpFwqjMJNJmhlhLlR1H9VhvVXZGnFAbLDq4Ne1y2nqiKR42pZV0SMdSV7coH5
7EYZEZ3WgnF5RGZXx+AKCxSKBe1gZcvLVKqPJUNIdM3JNwe0eoB9Hn13KUHc17jtrtMvQBa3A+qt
ImOU38o5RdKRq3w6wpaijn/MRUq81rTFSMrOrYX+01sZZk9CbVBsKN8iLBXBUMmdF+VRGMVpSDGh
DSOG3mVLRIDuoLCvJ+NiKHZot/Ehw7Mz1lobNhQY3bnISK7s5vig5JT45Kolt3CB3hkbzlNjoBdv
u647pNug3myy4zpV77WcP9R9d7L65r2zBcyT0llvIok6dD8gQ+W2hhfK6W/UuD3TnNE900xofMjV
eysdHQwSz312sKrVV+PqRwamTSTzA+6IigvwZgtDlmLM74ldY97DLz2VOjUkWWEIEp8WrIvHwbRf
ZdgdYdHBFyDQ8KfUps/UpyOHqO7CRpVRkGiEceNDn6Gn2wxKTcGv2xo1PlTKTRh5KoqaOCdTSbKO
gCovZU3Fn2ZrdEVZJW+4r5PGR12eoGIXncib3KR/rWpX+pC+CK5u9HCiXjFQt8Q2CYIS9TOe0Iyv
G3+MamyccrTNGVAnp1xeM009qqV5ID7Un1qUzkC0nAfuiEdN+ssgq/qhn40fY4ozivTQY1b1P6OE
uisAJEyejnrfT/ZjARAieKkz8iYrvjVWSoLD5WLyZmHedTlJBbWn9E7qSxaZDm2eXY06xQQtq2s/
or0CaNXdGo38kpgEVO2dkgKYPcq2Xu2YOPMIUVJyagsGLgaG2u5UPdTmNB7MdTQPFEReEkBjlQmL
ZOaETtTipZH1t7qwPHDA8Ew2qR88+42oP134mzBgX5TUfsg444CKXBupeoOVnEGpAaGqcpTUxQ3l
awW4RJV8FgmuzljQCZEcqsoYPVqRHWe9Fe7cY9Be6SIncvlDHRlFkDF616JPCpYifYoleJ+xOl1i
B6lCWSmqX+JaRVQBgHKqpl+StpIAUtAcEZhOV6Q0UpedbUl/74sEZk3XnaK31pwZq6PzPusZ3Moh
Fcd0XnJXGYxflOBsVy3m6Cp+sJsIKVHUSo+6erZU62dRUfMos0wP0rLg1BlKrGJ6EshxmzMoAggY
FfQksdLOTvyab0Is7gEc5rqNBJnSsMeI522qlod51uipo608EaFFNT/SLhlIAf4arAkaB6g2gtRW
B4POOI0/lfHn0WJO65br1hoflYxrWQoJPZ3fp0XKYXd1jI6s73p66YzuJ+UIzLDUc7D8Vn7dF2WI
WFI58KthVirCUmS3Wt4W4ZLDTjVjzLBlBErBRsap9LKDQb47k7vJfDGPU6wxwGQHMMyEwEbHnCgR
tyDpASRjPNXQ3GyS8czaXQtZ9p1ctb22sHCFiRGyuGNfCWjp6kCCDM7mMWQC7hFoPDbSZZEXxnlI
qryUWV/cKObZKpENLGZfHGaDI6PGYhL1l8SO1QCKA/7ZoktBBmTSYViWQHEQU6Pah2KXkPFSTEkc
Dm35EkEZ4mY2ewP23kCLJjoTo2licMtUv075hKQrQrVUpY9ZKdQj5UhusbQXA4c8pXHGA53iSHOm
4WamWYgeen6V6GSeZvEqDVXvIYgFR1pRmJKr1aPnYtPmyE2iGW67ONavuBhwUa4Yj6bqBK6xI3/D
5IoH/6Wbc5CBnRMARCdEWTNe7Dp+aU3JCtqxI2YH0o9PupXmZlHdhOlim24ubgoTszfAh9ifTBT8
apx/NOn0nNXd+rLaxx7ruy80Rv5qHozaBCwyE4hv+P8MVGI4ZpjuCTyfc3tbjWsRGM451vqWOrJ1
MWuJO6KZniObeM2Kh7xJj1M6pfDpnZfRTJ6B3NN409zUdPC6aUzpmvGaCjVfVcT8siu0MOivpI1y
2SXdqTiQfs2nUkvlDkQGUvtCYRqCUuREfrOyYbNKFl0belaRChR1eSQz59aEDuZKXEjgw6TSMd2a
08CxL2aLHyOPlvulNN/pUJM2NE+nNVWcK3B//lwjmejoqEQdJ3JNYR8ndXKJMvM6XcoB8+3oDTIx
slVEKE7afixQizP1Ct+hgplf/+VoDUf+EqJI6Z+TtjujdOeaO9OknxxiEVP6WwL6vQpH/gJMiVgC
kvRm7RKt2hHOMQ40Rk02kTp+Khw889FfzvCtzAzd60hy8+QJct9AoORclPTkpyiQrOXOuBULB15O
mLcp55TMJ27QVEpdi4uZn3UNDF5A/bnI04PKATdFouPaon/vOBF9sthfR5wJ3lJg1BaF6a+vljy8
L7VeXsuRfVczersqygWU4KzHV2gG3tFbN2GLr4AzN3/KJMnxrO2uTfxtixFfds4Z/0Ar0sfAivvI
18r+dZU0+ZDAz7AI9WTLJ6ZXSSiXf6ltDqpoMQ712J+iqfhAh177PW4MSoqIhiSLi1Wf9tnRklci
4Jx7nNizZxSMBFN9+bak8BmtnrJIRaWG0m8vuZWMPogzDInCoJ6yjrJvJJTIi3Dg+2qi4BRu59MK
NirIsDxgcYtOtrWmXk1QtLdibToxChRIyU/Yj5BELBKHKIBtdyw1PLObKbNfU5+cJPK7sL76ZJQf
heM4Xqk1CDO05KMAfo2ctAuhe95wX5oDq9YWP7bMgSOSA7Soom8qvbpVPI3z6HhRP8kXSJRRklnh
CBTB12P11bDaJqhMA7pLP3+OuXIJiiBqjJOd9Ry10bmXII40IDYMGDalbV43mpWdsLak7iK3oJQS
RhZdUrlolWn7GlrqyyLXfdAuTGBvnQnrtDYsfKVWfliL5jhE3UOSarFnrPheEIz5gCDcjjksUZ7f
8FYuJyVrmjCrogLRvclQYrJ8aWzhRgpnPBbgF3CGqRgv89IrZ9MB1R0XJ1OXg3x9LRi7HEhwHXx1
7saLtVrvStl+F3BI/a6Kv6erCNQx6l0ls6vDvHVQs2K+WgTJ2AtTDq9Ux19KjxyfWMo6IL2J+vYE
wBT85zZs0xluMtSkIfM21pN2M/2atOZjScywrbVLqaIKSwvKXYnQXlsaRCIfdF/PhnMDeZuLmx0y
RCSZoEYcANgOaA3+rsbC+DiBRxMCUGuyPlgUM/2i7LJQs+qz0c9P+dgIf25o0hiDTtdntjVmHVS7
OxkZrWnlD33N5d2QssfVGg3YhuSjOQNDcIKOP1JZvqVszHCT8MKc4IC0gFY3m+h0q5P107ZiHPZC
oRBdcZ7AfLYnKrDFeFWXP9fEkVxjRNJAoscVM1f5aZlOqCY2TFcXpnX/g7HSOyO9akbvUtfY6eBy
+EYObqNbRB8MMxB0FbRNrcYRbuma1ibdNKj1bTBu4eEc1lFJjVVm2uKjtbjGG7blCJoXQfkbk0v0
YwUfE6IMcgXGoaDKStxifVjA0aA8S0eG5LJktEJb0RDrJQmDr2K41XX0N+toc4kjWDGvpaucE/DU
aeotGZwoY7LhG9xwJAVj9l72E90lqaEviaajbE1chEYF2lVMV+ggnHuxZBcpccRptmj6xTYiGwEp
W+vWY9fg/dCKx7HlUmoqF2yhTBFBxXlZ7QRFLt/GfQgoZQBl119X5pYa1Wl2QCPhNC7ddZRGJynH
H2u32ktsbXINAS4Hr5dMaswzlA7TtcYrU70dY8YSsYyquZpNL+5kOq6U8WNDwqx5kAeGslU/6gEi
CmqPHMihHkV+J/WHPJW+Z5NCSIZBmzQCUevigUyJJ8po2MG+DlU5PuvBwGR+WODBQ3SmjYI1iUEt
93MlUbCv0QjL0W+BSsPDVuXQYwk49bid/rJt6ybprRDWoHOo82b2msV5S3X1myJHwyMV7ge5ApUL
nxa8o+5l8bNV8cvlKd3OmCl7tTA3aR90nNKes44oQc3I9OMGo5fcfGDLocmf5k5o9oyysrXyMW6S
1FnnT441XqPr6o610J9AIbRu02FiR88h5Kcs09x+xg3bCkQUiUKPSaS5W5bgMhy7fVkWbVOvD00Q
p8Z3qTeeyfvhZ1dfHaPMgJN03PcYRmkKeHoFvMSUpTiv6yVsMcmPhXnOcwQSol80NzH0kGAhuCn1
20BIo1en8hiq0/sEUeaq5lKQVjZA5kR9tKlTFjIYfx36sazSSTdp8nTyHWwbyx9XeLci92cDR54T
93gCsh9gf75ldmvAtcA0hvHT5X45K7+Qtb7HIjrbgxzq3doeUGjiOSaERS018lQUgR/aXMi24BxO
JiD6fEcUOTYaDqQglCCiU4wYZ+v3L+AQpr6BJ53dWPL0U1S/1Mlx/HpaJ1cWghSIHHnQNEHsgh04
mwBr1ggn1zpYYWXOCoT5DHlJfWMBVLiP4IuiB+zOuarRuVHA0Ar7gosgYPYmoa2le2vYhC1FW1BA
T9QK4ZXUB2Smp4uYjosw/boYrgd4yVxTqVH1CfBmW35SoT+dbG39VsJhlvLIKzMuLnUEYA2VzHFg
xGNmCka2iQ5QFyND6+zmJtrGJXHEvEkrqotioBsc7EXheiq/NKPz3GmcaebwgpFxhTum/phqCulE
uDWL3l5PGzhXUPW/mFS1DBXaV1M+jThXp3RrDY+Cc7PMHueEWnqVUJbxsiJ+LDbLxlAul6GlNDQ0
C9gQWVYfqjV9zVW5f1CSkriravpYjcPUZ82JLO9XU5u9y+AMj+maPK1EAvCLcgFLibEg3BorARoD
PLDb4v6QlT+RctQnKR2yYyutQdNhPdkfFNM+mJxzh/3ZLhBvlQoHrB7dqRj1l9KST1FSgXkvyHMl
8uF2TAHau6U49aWunKLNx2MsmOA5mlicCvswUHs7JErKlSwXx30yaUOyDIt41rzE7Mf7BKXb0k6/
Kg15CQSbLojV5K631BfR48xsiDMB+sjQYaRtPnBF/jERRZEY4vtUNKeW6C1UxkYFdZQQLlmYHSWO
ibSUNLL5ZjMXppYcI9RJP0xrPpnSSsHCgPSFDSvgP10FSolvRlHz2+10RaGRL4H0KFuAB2R5utMi
6yJNJmNIcvj8NG5O8iAoAikpUzoZ8eewPEQStEl0WaNcDA+S0f7gUkRTVjMvul2e86l4N6fphkDG
ya8l2UO6c6NaV12qP0+anR/WFKkC6heXrpAHgrsMEgctqiy/0+ZHxCBGmSPE7t3FVh8KCOv+YDVv
3B4Q5A7nNoM9XmYEtmGGJ6EZPJEp5ZDu4Nj4VmHf5IP55jTqa0MDvm0a8h4axAEzBv2pRnVTyp5u
KkClWsI3gGWqHPRcVtYGvafpo/SBRyec7kKnF/0LLBnqs8QOVMoGUupvrEXWjkZRPa5SwJDsfjSk
/ICdiWaGNb6WWuJZWhS7U1mi0aQTW6QEJ7VaCOKDzBx0g67drgQQFjmMXe1G19TrZcGUbeCIPU+O
BhRXJMKXLexT6t8P2maG0LZN9nVgOns4xnNFwBcOiGkuCciypR9NWahn8OW3PYfSYX8WteVzX9rf
05GqCfxjeCIFDI795DAJajzrQJe4yPSeXZBuQjSRdh7O8oxrrHImqjJwlLS5fd39A9PuTWAM2WAn
QiPQ6yZXqu1rSfM6HdKVud+Ka5RCCOuGcdls2VMCbRhYVDzm77W+3ncZQ357c0HsD5/2hK/nCj8U
vobk9HUSL9XM/+3zfFaPOuX0U83MaNAyJ0Tb2qnYvTInx7Yxzibu/6i7xL2arYAJKOYw22xPg/1t
Pxk1i4oWovejvv3t+y6VOP7X3rfPhuhFgTS2S2QjfEghVeVh/4sNSxD1tP8f9udV4mCSVpcHQxPf
nREhWkL5ZOr5dY3/Yu+8thtHtmz7K/0DqAEfwCtBT4oiJaWUqReMdIJ3AQTc198JZp1Tpset0/3e
LxikLEgCYfZeay5FwkjcJAVz7Tgcx9lmOcV+jERWzojNWDQcbR80ZZIRcVT1nORypvdR5P4UBv4c
eMu+SS5D2f3UpZV/bpitmGLwl/lofZXb2zDz7W5fhtXGEwy/MUxtdubqhnTY3o5OindwLIoI+9Xi
rdB8v9w2pf/0u1HBxg9X9TvWYIwJhe/Xe1ItKUthQpiKUdtZaHyGACrvCdKkfTKkYkc2xsPGl9lw
1CPQDp0U7rqYJ3R8MQ4kZPb8nzmS7GXy2WDgyLqjIMXh6GgWks3W3LsabtKA4uJU75cVxn38zWKz
O/ple+nQffMR1pT8G5/VaBZDOE453B/dD/crTk+0j1kfkfyWi7XQRKwbejrYq/ut8u+Dudi3WKeL
YGrRJ6h6MaSli8vI55eR6rYAFJJUceVbSGbbEmGJspbgnw3yyEMNPJwdhvOziJR5LHLn4lEp2BJe
1R/vB4BJ1cbpuOUFUMGjVTce17w1iiCFfs/U2wJwzBltFkdqy1KdzdUirw93GYTM08jEtjY6dj33
m/F+qJfr+f4I7Ijcd1G31uRi1nR8zF1RgxXrfpiXS+M7lGtmWUNV5CZBBz0q95NeEsJ0/xzMHOfF
r0+Eao5nat+13mEr6Cbf0K1OwBLL+dzSLMUdmUJ61+dPYC/E2kmKx0nz6MgvhyaJt0ozp23bxq+Y
262HkayfX98zpLZzUtc7YOZ3znlo9tjNsVzWbJgKKhJn16PSlSfu7v4DSMhaWuwLe4LvGcVwbt3w
Y7A7xowGsqEcph1xS93KHKLeXkWF7HcWNxoixLK49Oi++txv9y3VUKOXFQNU6MQPDSr0lTPibhgA
vJ1H6JpUr56pLVDBlSySzOWkdUmPC2lSHxQsNB7ikW2p1vNUs2ekOIrp0VLnTtinHn5pRlKY8nPK
Fyh6CW/6qJQRn12y0kZ679ZqjqfskMh070Wuvk07ds/DMMHk4BI34NI3JuRS2DKmR0PBzvJznDXz
XjXEqpp9vu3YYiGv1L40kWA3lVLlrIqTF5Zo4BRCm3U9OjfdbwkIH4v3eqLa4+j5Z9XMw8apuRiM
wfueyIKMcES8ELfTnYKKH+jnxKsRr7vJGUwwBEFa7Ctzqp21a7Qp25M4oq8JkznA5l2c/jgIksoR
NM4GgqczsT9L3J1/o3ALB52UrhzM2xRUau5Yg2CiVtA9giWMxJlMAgjBYrAU4pENnl4zTHev63lx
IuIn/3VASUoRCFE1otaf4wSaNHYA1PsouqspMo8EEBlAzHnULIf7oz++Ebe1eRxD7GYZHdPg/g09
tln91Q5Spn//gftfuf+wbSSvLfX17Z091NumezSrtEUavjz0haHtJxtCg+aApkOHvnz1j4McKvHr
aSnxUFVOkeFYsFiijeJYdp2ObXCZSaiTHwGTenifTQRhhb6XMBVzVoQTYairoUER3svuG8WVxfJg
kIY07PwhjElU5Y7xawu48JHPheExsrSjzsR5qBlVh4lhs4AmRFF+cAMRZWBfJtyV6TCuW0RngREO
B9tkXOu0rNo6jAIryzG+O7HO7d2+JV3+k+pKACjls1U13F7o9lQF+zhjj5t5/tuQeWGAoAiQj7Wn
3EqIfRj/yGs7XI1gdQNrqGm9yY250EaWGubRyvJ3lKspcdtORiWtd7GPaGb+fdSbZmPxlsFo+u4L
et5eR7C59QL/054ojCcOJsLOnj4xZZsr4XfoXIeF8CKfhUfji7g+Kicd+2yYNBDqd8RQv6D0xore
eU7A9mgzVsUbtNBtaBGMUVqKSZYRzwHh37bgbTqHcluZXr2W0JUc60mTxS998Y6fwWNce7Qm6J2e
Xjyiqsf0UISfwm652SF12DmqtrI+GOVIdahhsTAvOCSRryT4zItHWduQLnd92B89MyeBnnXBsuq3
rPoDWTTNL7F3m/RqTTa5o4KpdM67b8wMw9YzH4EFHenjX0G079DXfm4memx+/tLROOXC4o5xV3Io
XySAjlWYoHOfK64ARsqd748umiK09FaYPpLI9thTXSxHED2wmfF7VVSMcWjIjd7aJ8GgSPCHYy6p
wPV0Ib2Lxv4LVF+57i0kZAyA3MHhBn1hH4AHoHg76w+k/HzpDMqUSbOpmuIwEgKyxFeTKb0SRbyt
yuaSV3RztKtm1oSU0vL281sTrjuF1awLy4tr+CuD6Ih49H/0orw0YUpLoU++ItzYjGqjaqtnRruF
npcFWWttCHPFRIKYCIxZoGGqI5YuGNB+KmoGXr8zKPlVqYZitN44tnmmEIiVwIOeFWIyGFh+WvqG
LsSZ8rmNUjz/0Mx+TzTpp9CR38d6fvBIY86G6NSa0at0jWfDPYfC+SGtS0Zi1Ir63/M4UFyjgXxo
Rj89TZo7rh0XgywAJYPQWg73R/cDUWTmafIYS4s4fa9nTB6TYMmW2XO8RYTwZjphhduN1KQRSDid
9RhaBEMAPYeGe1zpO6/FuNPs/YUOcLcdkhfWHsEh4XK8P29bMa+TilX3YHb+KhtxAIDiXanBbtjD
MfIOUWZ9iVl7rHL4omyF6MMt+0xqFXyYHdXSo1wOZoyGNq6nlLuzlYRBi4vSUoBMZnNUUQXQwGcf
m7iok+/kivuBwJZbW8wSASWl4xVSuorYC6ueg3b85uI1DvKCTYxYdhx9jw4xFNMursNFTlCtgOux
/r5/c3zEkoLYftm9GMuBSGFWaIXed0FBqRnRdIr0BCdJmnKv4CybkK8SiCBK7uHMkAS9uDofPA06
8FxO0JdzsWIIBj8bOwP2gZls7WHUSzq67nCMlkPBlueov1vLerubtWev5JWU2jLl3X9oUcPuY7cE
HZrKYxuL5shmrQVOsDyEIE7wgdwYGZpaclrezLsLvEgWcIGzvOLx1+qRZpCtUGVouQDYOhLatTIV
wENtWaFaLWmWvV1ht/7jeWk4Bx1w0s7vBrq9f/z7dDkRGnt0uhlbFhJJkRGQ4TYEQvxClCxfuz+6
HyCCnitufdZH/nhkqSL2oyBpK5+/WHbbsXMtX53eQKrqKoMSHEUmbAs06SqLxEClPuttQkm4X5qF
LH9dBeKRUqA6RsKaMWE7NIFcg9loOUQzN2ykgV2jNgyqg4MTi40Xaum+u7/CFqAMiukB1mKbmhi1
NMpYBtD3pLY+5RrD4mbMMUcaopLrWuqM06rHJrmstdl7sd1I3GjTtoyoPOSLeet2x6H7HR7+f8if
/4D88cDO/pNYb/0zJ01C/vyzWO/X7/wu1hMOyB8UdwbBXaCd72Cf38V6fEt4AgYBETI230CQ9y+t
nv+bRwUQy4xlO4LyLzSgf2n1vN9sG1mdzt8zyb7Srf8N8wfR4F+Zh/AOHRftH1QiD/kfErS/Mg+z
tI9TY/abfZ+h0vcYZ0CHN1tQ8ceBAskxIXFpE9kTUFvmEXZOgMs2dJHLvdGziAIZ1GHxatIVPUVC
ZjXqTSmESywIJOwRfHhy4DOstlTGug3ZcdGpLxGNLKbBOuvN9QBi8tQWIJ2z+Ex8q7bVonfPxYjT
OR19GNdVp8SLaPRpnb42mvirTgNo1wr3sgTJHRK8PglqyRP18jLWbYYZL9ogr/6ZLWY9u3XQvPIS
g6xHdFC2n+3RuVQ1LwsGn1T5u62x+gpttRvHxS09YQDBfPM6WUQsE2lx8SypbagtZBtJehspEdhB
5lBnwHV2YeE4z1Wan/RIsodSThf0YTyf3AmXxExJVCTNgzSccDN5/gqC6sFT+kxDuGu2dptdzSh6
d0M4fOyGl6b/OUwLxq95MgJ9elFViByANST1S/oEbCqawE5Zqo5YLaiu619mvV15Je2+2XSeh8Gs
N6OdZc9hJL5gPJb5Axld9WGAobaRtvFzLoFKp6K+oPrAmTb5wUgLbW0S+cjok7yrijkOoHWaSRbr
hTEGyJMx3Q/YxQnfLAooZW635Rr6yIYKsHLtUMDEsFpHQFtdg89+q5vda2FGVALHlj4dHsfYdYPe
i35Q4YtXZVjEKyM2b7I3b06m2gBFeEz3NQapjJtl+0hX+kJVZFjrUfaBIWydC5i+OrEDRsVWMsGo
arsvIVZuvHFuE7RyOjl1Ao0ubX5gk2XlxtJwnbkQBJy0uMb8I8rd9LpE90BWFF0+07yVWrSaSAAO
e8KAQn/RN5fPfdJhrGIfgnW3C1jXkGKQ4d2fFo8TanDTw643FWdH/ybr4krD9EifYvHRIKRLUz6U
bIrefTc8TLV7IV1yrrJDblm3bMreG4f0Y1FVuHaKDWnaOaFTxKvgN+joZlkYl8NMXzb72h4Zax8k
TOx1+BipBpRouAkF69ss5JX3Cvmlw9K/VTjtC2D2RW/iA2rmxbkTKRQReysifqUYzUAqmoZ9h54D
ABatq37cV8MAg7ERe1Uv4GptGA89Tn3AJyzXR6vcWSX6VdFgEKr16UDh9cU1mFvZrzWLNO0j9Z78
Lj6h1mOl6xuPoa0hqg3h8lPDepi8ZyXb4dGVRFHr1Cvm+tnVJircYb71kY6WhoxfrZrdwpB8IGIL
i6I85IOzJzUOYLPTNY+t6+/T6ZnuWQsPxeioIXkvSFrgDWK7pB/DBJ7surymbeTXVdAW6Znmi8D6
R2hEWugl59/4a7ely5gx1GSyTw71N4lG9+pcrDymSGZhYmTQ2dbL2KZRdKXKFKVEi75NAzCRSO+f
iGHQqDxQEBUsgNRkQhs+Un0KDAE2OHQpkNjagAXWbW7NlI9nFHg0x2isIC2cok1slXJTJgTILBxS
JDZLxzh/IgnL3hcJAtsMeUqYWTSHVTdv7Vh/9PvZ3+InHRrwEWESP1dxM2/YiT3TGmpWaVd8IGdF
zDbDe51i47tISKWeCdB9DtGa9DQKdWr5NMMi37iKxsgJIBgu/XQzrfTULbZqy4rdgK3b2gvJf0n6
ZF2Yzutsls9JhPwAPxEACxW6J/pv4pSOPQG17rTpvSLaUhtTq3ys1Kk252JLdsB3wAHyRPyHPJlD
ilJVm3/05EeAqd1a0/iaGo7H2ECXu3e8nRV1HY235CbGlo2ZQc+2CsnISoV0T6bpRId6CZIg8GMZ
+E1jVCdc4HSb85J2ha53+5lUOTshYBXMLblgXZOdnTxfQkbiQ86ep8oGZ6c8PJY9zTeABcm8Zp8k
yXagqFZY7YcpsHoT6aWdWGhqJ6C6DlV186qVDiDWPqkxoS3ithweGxZK4Gop/05zRbovh/nSpfDP
8MxTnJp0NAsFm9W5wJMzkuHa+PgtS+vNV3O6s2xB7kePW9Ly3QcESQ6NuAkpurTdddLhbryfhVxO
5f6omT9ikYrj/UnRDSNxqPLXWZZxNp4ytWxX2ebN1HGoJjmotu8PmwQNFhm4fgU127VeKt0y15qK
yVtyza20zdto0VrDStzHdCZc0VrH+6PSNKyjDfd+1aWAgau5/yicJtpW4NsgS3/uwUhyoee7vIFX
JVF0YlW3r0tcy2aCRH7fQEUUiw8GPGqlBJtzbX5YCLT/5xb5H7lFTFaO/7gCvfwc/utLJbM/r0B/
/6V/LUGN3zxnCU/A1CpYHf3JLyL83wTGYH3p0P5tDWqzcOXedHRil9GIueKPNait/2b7PiYSA8r2
LyvJ/ybSjJfz54QBIsyoBwjysR2dSob79yWo0QNu1jGJHiY9ygGQ0A4NmdFSuiSDKhDbG3gBJ2Qd
CPU+HDcjzGvpp/1p2X79FWjw53Qk46+5as79LAhn03mbeC/ISPrrQrhvdW1uPKM8lNBzt5Rtnnu/
eJj7ybg4s1VgaZAP0kW1idfdjQgcQQP9MY1ATmIHCIltYh/+51My/742542xia4wBaFyxLR4f1ub
S80yRe3phNJOyJiynHghXdENIvj5R9Gl+pUUq31Ttd3OsqJv7CRoiTiuuzY8rOaO9hSW5KWoclA7
C2AOf6BgCeLPWUCqpBMIXRt2tUUpTFRdRK8hdNaVkHtmtP1gGuFRi8ZP//yK/haCfH+THV1wtXlc
UIsZ6a9vcqPpgLpaYnZ1fyZHU6Dp8OJKbmrYBVbNtGiSirgjf8jcG0ybGfmlLTCdqqvP3li+JJUw
H0vTewtN3d/8h3Nju/X3y9DhQreWfGZukuV6/zP9HatbKgdPFIcuGp7CgWqtpeeHSncnKp/oBVqf
6tpkoa/3VQfUGs8MQpFD7sb4+cNsfiy0x0if/uN5/bcLkyRCXeesMOgQI79kG/75vFJdG2vqT/6e
IAxCFhYwgAIso03IiA0yX51F0d35G6pp6c6MhtcaFiP67IbFpTMbDwVU539+q5zlY/pTJojNEII8
0jMd3+ezREj911OaWkOfo3DE2ZESd+GkIVE0stjodM8fIATJ5zx8QJUT3ZohT18IWt5MzognwYZ1
QS8KQWhYj5fSxtZckQmxBn1lH5FaHspq1t8kqbSip/08W2gwcg+ptJPZL+40Gme31ym32NsSwP2D
QY0M+cJh1CqiiFiRrJNRY6+Fe7wPp2+VAqoCP2LctlV1tlvR0/9qDyjTvsQdvcIR/+sqTw38Ke3F
GiTI7EpOF1muvWn6SNLG3OixizRS1P1a2CUeMBygG4xqCX4VNEsIlSHbmN7LP7+9Juyi//4GGwZf
574nHs+0//YGl5AEopRmwt4cFGYrAlSsKDzRcgbDklrygOyC3Ubj9dcxHC9jac+nmZboNSVOQlOs
RFz6GevS0KKT38ufshBo1hreoEn9GGJ8r+OENzwL5/AUh+J7De1llySTz/trUr61CQqiJP8lpB6G
vN8P8tEk4To0xXEwbVgs5os/xf0hboV+0SSH+6PMj6Jj56prDy0rsOLJ3RA1GT/eD3nsX4wQEdFQ
GSFke9zebfnEx4i8Hy7ivkWV/NLb5XSLw8eRFTEQ7ALiYzYbL3MLGaCVaH7TGgHKpGsbLh4IAxHi
zwogU1eku5o+VWAYNS1zpOjbOMJiXcNut+05Q+xEypHpfJuUWcKLMaIHE87Wdp4VgQMW2RWuSrfc
3EtDTyJXn1p6rkO0Ts+ZUXW0Xzn7rskTvD5wwti434r0bdJatWdqa1dgUKZTKXvjguDY1Kbp4gr9
6jmNtu5rCgyGWfrnAW39wXaWBo8+CvaztXFgYk/XnV5gnbcnpDmemtDRJe0Z1X2QYjs5arE9ntsc
LlgByyBrw69l33/y6spjHcdn5OaxDJoYCaEY2m5rWfoX0nINmttUi6FDOee0qw5WoV0ijEsbQc31
zKx68Ak2vKFYOBVdYZ1jI6OxQLrVTU/9GBdBc7Fk1ew0rTGeVSlCRmYPS9+I5QQUzhlo/URsVzld
Bo2rxbSRYat8OpusX2k4283Nd5P0UMH53am6e0860rfa0SjXk8+uXwk78DOHRGgBsYd8j3mdalGx
8Wge8k/IqAKmkp7bRSYUDmBuZhFuwRnf4RYMs974RJo1Sgz4Wo+jjvMlRSsTzEpHo+rKnAwBa75W
JSqk0K1XCRi0QzOpr6NspqsqtPHad8Wrn2WnWXXWfmbj+2TrjfaYDJChlmeWrb+A4uFNNir/cZpw
CtWtf0SNcUDPLR7vBwck78H3KNHcn85+6f36Rka7Bf3c4G3uX4vTZCCGsh53hVnN5/sPUyskicEr
bcxzCdYqAcOwjtroBjAtuuXF7B24SehKLU+nhsEULtj4AGRid/+SrZcxIB3j2MLeDUjYjHemmUU4
SWKxizKgzwww2tP9AP7hGOfTfKG/Gj3Hnq72udfhHsTX0Fru9X7o4B9hwJ++358V0psvvDws4gZj
c4uEuiePiSIJh7EPv9C6ZQfKoE1Fuhup5ae6QUCLvZF5URznsamvfj50CArQGUYl8YhtN5+1GkC3
svxXAxEgntN2eLbYBBq4gJAmEDDuiGmvnJTwNrdVm05RhKF/r11Um0GzmcnzGsMGsFtDicT9gfQn
+dRNXMQ6KTt27rxCaPHxohTiYNhxsoIWJNaNOX7PK+VfgQ0R5fbuFVZ/JUgAa/6rcruT7aodImUJ
Twy6NjEICGqAt4Y+WnfEC6c8TA8j98VGo6DggKjF1+w0m3Yg04T66BmlAVgLagK7zM6NTSRm3Fue
rGiDIsTIi2zeRgMW4j7NDLz8yYfJ0Lb1a0yJTqc86v+ME9L03MDYzZA9AgoHC4UjvOFffe8sRQAb
g+++QNBYSuVB/+jitRbSF9N7Ohl1atP+Mz+lnYsUcWoblI7lLdGHl3DUqNZGvhcAZwyPbLgXFJlP
vwO7dB4DL7y/m7k9a4eZRE/EDtahzmxwDekbhJ3uqnfgV/Cz/hqf5tyzkOgL6oWfPV2rb8xUl8Ka
hxMa6TKgTvSMNjfZKec0sojYzTlfZenubqQ1oswbxne7tSl1JO1FIU4hEpNBAvH/2p5xoZASWlDj
nPex5zV77CiERPrllyifn12cZeckav1NWaJGz6gH6NiTNrqfaMcG1b+BfNyPjeLE53f1omQ4dZG4
EkmDh0gP8ZdNMIm8WCA7hAWnGV6gWAoTiINNw17iw3lp03YuvIaICwpmWlyOARacb7pWStaraoN2
u6A9pKpT2lspP9XF55H+Jlac4Qwk0DLK+WKo/gTZW3ub5z3wIns9mPG0Ry6V7a2kvszKK7dsyPId
/tVka2vxcR7I/cj6t6Si7OeN4Ytu4S3MSFDMomltq5g8pc7QXiMVeet4hHuregFQL5qvXnOTTmoc
w5boSVGPlHaViUO885hY+/nkjRJ17DQuE4GRPxKugmgjnx+SNA0ioCOHrCmcI9pRVuARM+tUV/45
XtYBhbYdOwc0fWQ7x7ntAbdFeHu+U7nHcElpdG+pmqwXs7ro/s94oDMdhtZnFjWYgh35M0mx1TW6
ax20zn80lCUQtsxUw9wCSCDmz71C3vXk2rNxgnnKdOxRXpzNTOz0bpRXqRCS9vhwv1athyNRxK+Q
+Ryag9ILBnT8a5UXcDUNyzrYKpJHNOrSlTX94RzTUdJnB71xLwQLCYgg+BYQ6QJb3oN2uxppUe00
H2RnXR0aHxMAAgZvLdI0XXkilNQ8OXmti9pbrfyHKqqRlDQ0S50Ju3anEv3BLxDgRoWxjf2Xvm9o
DhdUGK1uKf8RerJ3kvRLQz7wQ4dLzOaVTZrEM5LG4KftpDiN8eit/VQBBGSN2qje2vtW84jXW+7H
FoWYVh+qvu73/fhTOmX1MFTegBheftQzqqkhYgJPnToo5gZLE2EvZGzJfV5Z1pFJrdzYfHjQmIh3
daOSsm0mkEe1DIU4xN+gqaGinngJWVIU60yrtAM6T24a/kZHaT0oS6PZcQUdLGU5K3/G5mCbUYeZ
lGr3sCRqRx1zTwS4b8jdc1E2mzCstXPeLxpgSQCramFcDjWi4w7ho/szBwZ3pQVkJgJDUud7ZGrb
tLsnDzEhALY48VIElC45KOjJWr/PX9SA65Dwy6iWzYmGgKhi60XiJPIiPDSjqt7CeQDMmPgvpsJW
k8zhWg1NFXA6JOz6GIjoYqWf1KR/SGILViGSkSepyOTET/G17zXAWiQdkBLZVUGs9QPl1SVTMOH/
5A63LqoGpqYuvbitYG1qFelei8eMujJPlerHMzPLYkkmeAhLxqV3svFZFcUhw9zdN4OLfiIeTrXr
IDWY3PCBZaq5FmZWfDZinPND2v+0RHug9vDgSVwtpu1nIBFKaqGe75x8SvwbkGFIXw1uEL6SDAOk
CDOn1T9DqyAoGUTe/Tv1/bdUfZI96Au7EHGQl8lwlqB61xC96qCkonhyBTKRBB7zxpYmT7Xwh2+Y
+XYYah1+VvEu2ZCdenzu5/uj+0HEPT0aXSjIp2DSVg3ZcSd/kcGZvX28/0ib0AxpOm03zv6H6MBk
9fp00ZyUaqPmIqdeDmXOp9f0aF6SHrgX+Akkd5jk0ORV+aM3J1/0Jp3IFLwYbOludnMdc9e9alh4
hyqsCToznX1DBQfB4VQ/3b+mnCXkTCJPIjlQYymtGZsZh/NTlS3Kuq653p+FQEyOrkcP5v402hNY
1m25jMt14xbky3pOveGSoVmD1/gGobMi2A59XzxPaiWpthwaayIhzSX/UgfFQauleUZHixvaehIG
AePUTIu9bXM6UhrN2fOzT6jLxNnoPPyfGA1tvY62ehQbT11m6E8x3AcUB7CeO98GDKqzAzOjDaWp
ATXEcvsAJzVryA0m0VIe42+AObHCh6c9gkDQwd/r+nGYK2Qd9+eitvWVIBRo7S1gNzZIJ4w8XmAW
+RS0FNGo9EZPlvLkbrZG71THqDzQoCCNGefj/VDlnqLT8e/n8YTTyYvGeWPyPjNlTu7PxGinjWvs
XdHEmMmcW14j4xXcRCfW5QhX6fMVC9SX30hPIo7kbmybixnO0dZMnM+aPnM7CKCorBsOY0lgHhzW
fKOi4myq/LOs3G8heNyTlsu97tP3Kork3FfY0eYpuum4h5CuXCTAY7czX1jh7fHzXcaEU50Mm7+9
9HYHKz93zAKeM2j4dMf3Jgcc1pjpm0aX2Jh1C91M8uKWbL2kRbjbvO1D1w4QqCTcgv53Z7a/YvHc
D17/SStjOMvzFxpa89otkyKIXhbNzqoHYrojTpEdIE3qFSw76BTDPrW7G4uTt3iZYUCl7TDEt7qJ
HLXZmwZxYvnBlPE1K91w8bqsdPSwhCWQ3RYOFXyBKYJhOB0G0a7bBol0q3+t1BPrfBqBDcX6eWRV
Y0hhHFILooBDW4/sqWyX95qxz13uKWigp0SvZKB76qetCbV1newrMT4U8IX3ZiJoPBBqPYas0L0o
dw+U2qCx5ljoIGiLZbi8H+huuDJ290bq/2xnXmeq2l1juQcDR9iGkPmbm4zgTyV63ApzB5hGL0Bt
sB3oF60yi+D4OjX3qas9aQiFtlUD/His8m+jr1jEL+WdAmRC5r3qpq9tQtcDy9GS8OuS4AAwGEQd
ZgqJYjMOaBCzMy2Mj5C3uh5C3GEa87ZmsBDosuZr9sVKl76sXjSAycdiu1SQy3rufjBwPDICkUZt
mf6jp6HvKwcBAbuoPgYHjnaYOubWGH3nlfbJxW+cA6AEnwqoazBqxTb7q9j65Pr1Z6mSHOUNW2Db
D4sg9oeUdLD21Da1uGViWX2V8j0pq/qNj+RBy8NX2fTJKpHNV1d1tJTdZt61eLgDQmrCIIlpWTqM
IWzasxMBUOPKyy0KZgK6q5b76y4x5aXLcrFtO+0VVBklBnbt6dR7m7pm+vLCWq7p44DHkWG873LN
3836E7waVScVUom6viUJFUM54grCyLvEx7Epd81dT0uyrsLi3Oe1yWbpk250+hkoP7CXRc5elg1v
Iq09e2ny1dJGPp1LmMQawA/f6d5LCke4MdpjZcIMZNxj/HKQieaGuBK9fiXv++qlh96e9K+1PjTB
HCEMTwlYIwgdVg5rqV3Wezd9dh/m0ATz7xiQnBc/KPR3Z5sNfbfJXwaKynstwTpJlbp5rJrkmdiz
tTaH3plPDSucQz0J9RfaqoyScgrEXiigSnbG3Y9EOINI3QscAMu8gcbhE6ns1oGFwrnKIhA0LWdP
QsfNw1j4qUqJ0iSUD3XOsC5BrtDzUg2FalkFILnLtTFkN0PzGbdGvAMG4CIDfR+wixzjcBgGimt6
ZUXNY1+1l0wr6gA/CMhWQn1XiR6GbIua/dA2+CdL/GbUJoYuQ+tRzQOeVNwHdx+CW4hqG4r5093V
s5SuMbM4GH5aIyGjqQ0BUnT1u4cLYjXqL1Xpb7VssFE9t2QU3W1Lcc2eshb2Om++eXP+LaVAcZxZ
AyLgNh0Puw/PS/qiY5zEh7tZ4m6buHuB7k/vB9tYImn+v98OlzCoP356IFB4S9bXs2eWoCiGoOnd
LyIDQtgS6+puMK5si4k4wx6o0l4uP0Bl6jhXWNsbByGcL3PIs+gJ74c+nYzt9CNmD27p5G9qHUBh
lRxyrWDp9ahqujUq6YnRrs+Zn/J6CrCGeV3AuQBhoVm4FwqltONM5GThK3aaGonqmdQAXcfYg6N0
fsLfVUJ+oKVtDNFN7GQbFs+J6D9Jcsl3d5vP3c4zkj87SomI1UA0uqv9QSB3oK3i994bTpjqxQ+n
6mUWNazfEUnLcCDABw+b5U2XeEqatSO0dp1VNf15uspNnxOfFuv7qAO0NLSKSsZUHmY71Khod4W5
0ojOOKIDW1FctZ9HBq66zo40en/wYWPH6TXnAPoY5YQJmCCpp8+ILv0LTn9rh7exZqMYpMnMbCzb
ih3gBFSEoA3a21RWVB5Vj07aPnhVVZ4aVdKSr+e1ppc+P5VQIBpjtEjtxvTm7LNbFPIUlhQbQjw4
65Z+2TnLy4tlVNpr7XvDFjeud8i7qL/5GqGwtB+67yNZGGLudtiO7WcByGfHLQBQO47L16oMTzCN
ta8qpHoHuq6/jEWcX5ii2Sj5/Qbtffw1qqnx4L2sxGh/waR+I51X/CxAR/WdDEzGmMc8tPoz1Bd4
zfq0b+zW/VaUFoSMDhW3QJ68z1X85I80dNDPJBDUDbGuFjS5qQ0WggMbU0lIlPm85F/g2raYW7qW
0ty8ruoh3ekNcoXEb5F/YCbBUOpeoibKqQdWxlpzlXYWEtjG1Pr2ms3+h9W0ezaUGIUb0PiRKB8z
jAsvFNuOxI8wxRc+uiV2cJNVxc9Yagir4BmyFcxeRScuHT1ePGd4AaVNKCmZjy8xe4QgVeyCI1kk
Qer11c7GYuuGSJT/H3vnseS6tmXXX1FUW6iAN43qwNGTSTKZroNId+C9x9drkPepbtWTVAr1FTcC
geS5iSQJYGPvteYcE0GycJ7Cw5xoxiGByQnuXv9uzHbeaB/F1HVHtB3SNMFd00R5Vyl4TQ10iZsx
mQS/qQaDCOz8YCYFlpfMymgPTju6k5h+h/kwSEl/lnP9M1WZEqsZbhEqvk8wVoBzRzykpMm0a72/
9C0P4zYUQUuayw9O/mGtBsC0BIqreLwxWAN7CddNE/lJE6LhmuL2gJ0V4svYs0pYMPcRzrHu+/k9
ijqm6GMjHR9lKUtTVrSN9IskftaKCiCM6NzV0JlvYOOxKlURUbMxhN8ZxAciL66x6R71ES4v8Yxe
UZ7HK2dr3uiFxRooHRa/gFFoG+Y82pbRyyu4LYsvcYExRBBRgb5kSakOtyX/f6Q0r1ZnZM5AG6me
xX434B2nzKntJ+nd6PNTobXNOVqwhRZ62B2EHMWKyiOtGZG6aPP7bI1HUmLEfZh2nsbXC7yveAOz
Mu7AM5EFkOhHQtNfw0Ion/o62BtRzx04ws0XJ1o26ayfrCoTnBSLUbqE7WmhtB0adGzUsY/hedfR
DqDXZdGRmJnaT61MXqHJCdoU8FoKScdeqxT3lTp41FowmR/nXj8qxgqtaegStf0tjnO0WwQtdtth
IlxnXTZITvJy6g8EE0DSDamkIfAAtK+t8D8prkjMh/eoHLQ5DpegqyObNOJ1A8ZnM6Tkk8RmLa3n
lK9DVdVjnJvGe3MDMJBrQXeacZFuiYu5hpMcH5O5kndpJ7l6DXIFOb9mp1grDwGMK4sFpCVjiRLU
mDRwFp4RBb2xxxOwtCz/KRVXr4z2zMLFxF8wf390y2aO422vqPFRJ1PQY5LU6rbYBOIpDpkJGXSe
nqKW4VBpOmGfNAIHlcOnUaMYMDX4H9RAwtbbp77EIgQd7MR1cQ/3YmKrE49i9jtI4TeS1etVLTeB
IzWFcjPU2WXg4ZeqTkMJBVuGjgrIpSlIfgcl0/0qS4RtQcb8ZMIxmsU3lD3o/skZX0USp1jNVAlH
/RJtwh5SYUR/ngjC+Uy8uLIqcQM4oygOR32iBwzSLkg6lfBhWC/WVL6oUhLttVauHcIoQIRU0Jnm
vA25CIX0bHIINzYJ8UARFqzEaAXU2xkmYx2z/t89ZGbEYOu7kjljQHCKi06XbBszrA+agNB9iqia
aqV0iCP9RczVfs1Y9UKrAjJXUdatj/fR3EpApB3ZbKkvyVx9slnlSE5H1Z66MfZ4OggdTZOUwglq
toFH7xaI87Kt1HRYqWBaJCYUe+W+iWVG5Cbsd4QfaX4lAoLpaUttY51mcxVLzyM8llWQgBcS6h2V
1HyHIkly2lH4kwXomNo+qJ4V1RxOQkrctfkuarP23AqN/rxQ9O/G9B2URoe8UGr2KN/WxiiJLBET
1M8aDwCLdWKH9+9Y1+QkDWaXugGFs12eqSjEwsx0iiZUnVqqi91EeChryukgJEz5ImhhboaTYIID
Gf/qCdS5HpDHVidVeGMhlQ1LOgcSMTNgdpCl6XcF19JiFrMbKMjbOK0qL6BkYestAwZvcNoWLV0B
22olfxpCin5gOFVHFsJhk1AXasY6aNZVD4wrGNDnlmgpbC3m+bLIQUhmcFeNx0gzJT/JaMQPRXcD
oQoybQwSiHcFLSawxVAGY3uBgU6UlnFqIPOduvvmMexk3MHoUNK1MZ1oWjJXr8mrOBr3NrU6Se1B
m07AIaO1mTDCJ4Dj6Z9J6Sm67xmxcJdmg2TpSMEaM4neqDW4Q5PxWlCAYxvavZpkK5Np7A7DmOZV
S5ptoiRnpRBFdFkNVqCWciuajMekKhKZiGuGJ3eoH0hMSdYYCA8A6EkjKvKdNabRpgZlumbcWzzF
koAuMTavsnL5jAjfYYWcW1fIDIeia8T3QIH+Eo164YmL9NS3LPzzvIe8wxfptOjecdeWwrYSs4+R
0AfcUdYOlHJx75obLxbedub7WzT94XPTSRTspnkXar0M7MXobUQ+33OkNisCO0dPiCCq0jd6n0Sg
zAQa2Q1T0qNUhcEBqCfEA23wVAoo24GpHhYQ6Ssda3+Jc7oHTEILk+pfTjwDvU2Zys4KfxqM2rq1
npN7HFnUOSNz1/2UUU8YcuyhUlOfarE8UaL30lSuPqdB/NXC/lsri3IdWO38XFGeprTwjAEFDF5H
celxPTyujECsiPETUfJ3WYlwPA82wMC5z8OYK75Nb2oD9smknLFqC7U5F6xM50gObFGZwXFSKqMP
9TFEneRIPDeQYhfNPkykZxrgIjnf9HMG1m4+lS2WfbQ7Mci2Fxxq6qYuqVQkE9EDGJanl8LSfoV2
4SU4RivmmfJt6Zm1Fou8rB6DsFLSVYpN5nTa1H2TVRUf8qYVSYKpcSYUdDabRBZWvWBoh6U1XqKS
sKBCtNRDpMgvaX3W6f9f9VSLn61GokJdxNIqSixkApbYbNWxqlDw3ncfPyvImv7ae8TiPX6McDI6
RhxbPOs6HglxYm0U1TIWJ71nVj42RTG+Sk2aufjYVw+DRU+sEp7CTCSC9LGb0tbejPOBYnO5fWwg
ZOG8vy+7HntAh3h6lB0FcG755K/EY1OjmEy5xAAp8Nd+EZMHETYKHGNZyDaAofJtMZIz+9iQXYGb
Ta93UleLm1bpf9Iur73kwSR4WNseccyPPQiqOmO4/po8WBzD3dX11+7D4BXfwQC1wWgUEfWO9Rvs
xsPC9jCzPX78e6MZUexhM6VE8gAf3I/1OOBfh/r31xoAPYsRluucBdg9XBmPmTaNL4//LX289jhA
KpYRvrv7W/inA6ZAozy42C81NdIt1FdOxMNh9tfP9xchYBFbhCjDLQblDvMoSF+7AwLo3YHFue/9
/WMQwRXo4Qr80+uJiaXxn177+8e/f1+hzZOCnPmfR85CLaN2UPRM7TlCdN/8deYeP2MG41TGkBC4
+EUal7G6DdRGRdYb6QrW3RxBhpWuxtG0KB1eH/+DoH5ZclvBFZuqdvfIzH4c11gKro7HbnAnZzz+
5bEHf771xKT7/vulx+tYdmBr3DetZbar2SjJs0dU/Pcx/jpmOVH4Uyv0c7nMIEwFr9smd1PaY++x
efxDH7MCz1IwW3F1tWh+brq7U3Ee9IxILm4r9NftlnkRUAol2zxOc/S43P4+raR0Dfeb6nEnTXGP
BfG+AXRYb1UdmGO9xJEnhOO0rati2sqU5ynq8ePfm8drebSwMhSomqddAPE4y0vv8UHChJvksZmN
JvTCtJmQi5jFzUoGpE7oBTKNBjI6Fwjl6JoiGEIpQBMdzhruGQoD4uyZOam1loZiy3wWzB5fd6Cv
yAifeETrMKzrnzyOboTlXpSUEuw43VOEmJ1GoYDPR0J2MK+YoMk73BFuLKXI2lnh4UskGTGWT7hw
TV+e0x/TYr1DI/yml/zBvLt3FrmnhaJ8hTSxwf6kIoOPwlWrKAeVyw2EEkK9EA4bVdAXudZOnZyE
+1AN/Wi5F5vjYB+kerQ1eIM2NoW5/aIWR6+cxqiNAAyGNGeGA6LJwEHezV6H/Tqfa4DYVO4wrJKR
yEx7E+jgQlWSq5T+MN3bqz3m7FZPTiIaeXVuA4dq3YD3Ayzx7Gpt/6pmzRMVs1Uf3CQxlNxoNr8r
7bXTwfOVnUXaRvrNaO3SBOTzhPEqIbEBqcL8vSx079Wc001j1pwtMsgq7SaPxqcgrkTMIs5kdN8m
aYnECxkC+Dn6BUGbLsTz0cGJZBYLPMZjFZ+p1hdODHQSQgZkempAhzCIPwDcZyw98G1L8rQpEVsk
dG6GnLVlEDzFAB2ccGYqX0ABMCqjcixXyUhjo5tDQQYAvz9SQFU7AXYlJWOWbhLWsQz8dUZKtsI3
17IS2+JY2Ahhn9z7ChhVooz+uSW9lyRDWyyzlJwpftUEfjsE57g7FuWseCWMBdUids5kXuNitB1Y
02atCW2uCGkE6jQHFWkVILYB+V33dKyoSspyfLAa5Tp3MkRPQLS4g9MLJaoDn721qzlGURyzrjKI
6ZoaS7JxUsvkHRcv3J1/JOLEFuqkSUuDmwn+Rg25uCRJXgcL3P1WIQlywBiPW/aLBUTLLStLDYlP
QNSYH5YudXl78oOuep07BeNRGX/FFaZYNNEuCsnAWwCK8oGly4z9HNKaC3CiwqeBVYvvuG9E2Qsw
stFEyYNVMwH0QeQFwT5IfFGoCfOLuukmZ73sT4Iwe8yS5RU+adFt6nJYgzC3HDXq1OdprlAlkbqy
WBFqgDzXnskibM901f3lvmx4vBSmFubBUbqIxSzwFNIswl2Xd0JgtEMOrW5jJABEE5VywRLKxibU
JoNsa9I9lCAQffqKCDq14HlCXbyBJ45fsi64QZXYoHig3XNXVZxRfIJWrYqzqhfLNQIAXTZk5gkz
MaPUcLC8ofFD14JeCYgVLjujHZ6naU6OQ5XceFAMz49NN22nqRWvSbmPA46U1MpPbSoWa6xgfDZU
ImcSMtmEZPnN4rjfyrCPn2JFMOFv+UoVyIxVmbU2jOV+mwjxJYyMLbiLfXnPuxm0YVfDNN6pXS8A
pLkonWJcJin252wZnsRevtZF841zzOKfZmrVs1KcdLVrWKhL48aUUoVRo0FsQ+ahK+UN1jWrWZVq
q+BUpHBYFt0O4fcn853UB0JPBROhBdNFdSQy6SWvEpPZ/9h4QTtxFYzPCD2gtQwjtmksr5uxYlqY
gWjQTfWgybN6KGTkisDAEx9rGoS9PtEcqtgZZX/DicNI2quSeq6Hge6SfofQNlzXpfCqANI+KJ25
n9BdEdFZ453KI4AHlE3dhsws1Op5RDhV9ztn8hVlRXTtKM9HQZff9JFshda6apHOuJK+QoIZ94E1
V4dEkODWorqpyWkt41LEON6swZea7n+tLJbujoH/JNyGlKkZioabQ9JF+Z+tFssgJ1ZsEH+USma6
Hgea3sSVQR6OjJuJaPE65eDQm2X2tbu4Y9K7+P/yFv45GwTcu2kyoIqSJok0ApV/krNbQdT1CYL+
dS4gdwp6+WSEjADCGMUuD7J3YmrA4YjQv61yAFtvAbyRya8QQGw5bU0Ub07hcHcXm4qDlJ/wlj53
NJc3LFdF2EaV86hG/ddfnHwXXP/TF2caIl5pHR2+iur9PyvecTNkZAxMfHGAb72MpIlNOARHSVmQ
vZN9tNIGs3TvXrlBn0kZXfL0/U7HVtOveCQCEUT55+RVkhl96bL4UlLMofij/SJQ0VTGL6bAVGOe
iMAlByKOl+3/5f3/L+YGvnVLxkVgWjof4yE4//68xEXY/tu/SP99bhM8M5JeMtQVTN1VocSB1vIh
YPukCKo3qDIIEA7bwV8y4w20FcODekjwMnqlXKoe2n4YlV9amjTrhWwK614BqZPqnTvvKZmqajVV
5YgVM9JWXaIe1S7rnceH+P8Mgue5+v23f/lklle4cds18Xf3H91cEl1f5T+cb/ez+/xvf5nHjp85
v7n5IQXuf/Mb//B/SZIEg0DhP8BNcANUDFj/QBBIkvGvMnAC5Mj/MIb9g0CgWv8qQjxHC2ARuGLJ
kvXvBAJV+lfL0riMQNojOKGU8f9CIDAk+W6s+Q/3lng/BC4z3TLJ3aWN+U82p1QK6l4zAv0ozcmw
TgG7MRaEhAQtQC0q0tqYZEdw7R6bKu4GXw+ji36n4WXI8WU6iuw+NkmrkNBC8JjT16gXH5tFiEDF
3DePH8spARVDU9/PRjleY+8HOXLfPJAuD7jLf3jtzi0k32sH0x0eyWOdEf/72l3GzARMqjErJzAC
2uITSMcK5BFcsftuUMsIRgcs+2r5upBEarNizL06bLKdoZlraqZPgWoRn9LVx8lCN2tFOaAAEwcu
bXsO8ygI6FY4QjrLD1Gbgy2a4I5aOfjurofLXyCZqyxj087pl1XoLY9FFCORrvZberADuAYc4rXc
oqLipaYrelRABnFiYV1dZtjIvmDwnsLEvPWztTHoLcRUiDaKvJBz29IJ0O49Z2RdOQyXR/u5gUtD
Tgj1CYUHNuxnOJAPMsS9IPHYizFqbci2hnG2bB8baamjlTjGp2loy3XczOvHouoeuZhO4bZmVr2e
5IFitT74pEGZ3WcSUx0mU1DsWiSDtImrYKw2QB9tvp+JKaZ6pSZfu5Qpto/SBIzfYiuNCmJostZh
TELt+3sT3isJf/843wGLLuDy82RKvZ/e6wWPjXivVjz2Hhiex55s0neAzWM/Vrx/rwmN+wL48Zqw
wByfQBPYyUDs6uP9dLCe/TBdycI6u5JlCQM9hUEGJj1x6rOyl1qcenZ9A95Amsj004iuOrEkYXlD
uqxP2M4g+DBoSH/wg1XkgH3h4TZ/YqEml6WWC7vvL+xZ/cpSnPxlAFglQ5/xZ/GE94BVg4+LuzV2
qYRS1y7e0j+SS3jEa3mg5JJoHgkddEDR9pWgAtrlpExXtfopNZ+5QaNiPYBdO6MQiRBBbiMWiU69
mxjjRbtnyeDQ1Rk2y5d4QwaGO5iw1PgCGIP+GGvDAgStsdPFTYqlRvct/MhM+NO9oe7Dwh24Coms
/U1IBLQDrMY17CLaqiwe7OJaXBVmZi9Yr4CU8bUhE9JS3GMOdXSKHtl4XzzTHvcia43LLUudjrnq
REau04THyvqqfnIiJ+3hxAz4rL8IFi0pD9Lzlfh5vgnDDdFQ9Su1duiPpDLQAidQ7XhXnqvUaS+8
Xr1jQfI+001iVzvhmE+OqtrVO4gM5U5pcsBCAPgCuUQ3/B4O4MB6Urc0l6ZhNcdPFWGJ1DJ+e90e
m29k44Zl8zf1dAOgfvkGMZFick1hg9sY0fi13HJQyFAgBh2Qee1xilaN6lC6D+UtJRDEX9OueJJv
yiuslDuDmI4khb7Qbc+KaMNHqa7BdtkMMMwKj8Z3GvqAuNJLZa5JWKDVT4FQxKUuetlV31Ox6F6L
L+NWvNAfOiWkT46e0e+IYLNi21iTky1wFntIJ+Ro2/AXTUak4duAGpXeANEeUBSKT3Pt5p1L1dV8
VvbCG4VgPgyXrfqp/k7PsWaHO31bbboNypWBpo/s0qskPKf1Q26HYJV85zWlYbwGbn6QFUaKtfqS
7kag6KHdn9PyOuzrl+np7thYN+T12qPlcLENe7M6clL7P3q2VYG547RoPS4ojVwb0IgZV8KuYwkM
xf6j2Xnxhljo8pnqJ8o9+CmExdALzz3J687QC5c/1pa+bmvLPqUvw0m3+h/rO3pWdu2v+qNstc/4
xzoz7sytp19DVFe2JuO8vwXZGr2jDKuk3FVPrbKaiLV+DVDbODiFZg8zwz1z7UQnejOc5sKjBzbS
fljs9lP+vJeYsrXJ9ZD7VexFP7TOCGqo3J/h0CvucKjwGr6q6PGdOveHA5o4j1ZY6ynEwGd28IY+
g5jYw0hzwrDrXec2z/WhW3Yx4o0Oreja/FMs/vxC2HmBdrt7a5V3xo6AXHcMAfqPmgNXQXfmsdPs
xWQjf86LQ9mUW4pHLoebSt6s17zTDlPWyU8XrrCokHawLuGKu3zn7efynPjSV/lrMYTagrmedR8s
0MAQ1TjJ23zT9oj1GBbHVeghNmBJQYnP0W7xOzib0S9XjJbjx0DHdlM9JR1UIbsJVpzLqHWD4CiK
m+o52ErBqujW2ZPwjdWD8zsKHqeee694npAmcycSoURezb5/YSUwNa44E63hWgjj+Ryk2TQ2kDJh
2mkUYdJ1wYOOcUfaZs8IsofGDbFzf0JRIxBaajwiHpRuJSbrNPD0M7f3OT8kX0CErO/w0gVb7WRQ
FFmUXxNcJR2XyGBV+1YOt6Q+pNLKugp4SASfwwR3wYYzow4RPlo8ZNLkl+2++Zau3VtwoIxizBS5
7CF0wxcEwHn5gr+dhAH67jYxemW+6qSXmQgd8dxOJ0P8Qzuqz9yQziyjbe5BE6Zcmme/SNNF0nmB
KJ6ntyq2zYjltG1cl2swfMjtLwU6m7u3niErsqa3Uf1mrUVzrrL1/IljqCibxMlLe5/BwkApiWql
w2hgkzjeWpwZcpI/ouFVHQgP2gY0Fv9kG/5DO+YHk8cHY/wHmunr2+g7RAZrP6MxP4fZW6oe5GPB
2+0chAMbJ3iDcRSRL841K9Z+BnilWE/h96DvE/Jo8w0RrHHv0z6XWWMTZVV6UvRUNjsh9qTuMIx4
tWzEv+3sxuQJlYcUa92JNyv1m86lORzat7rYwHC5F0tctT0biOukape+W1tlm1z03bxWj8ppOQU3
/H2OhH56J7wZhJMzxKTo+USneuMt3Luw7Ym+ciT5hXKs2szNEk8K1kN8LOSrbLmYY6TCCS6ZNz6D
D3UVFq12BgPTj4m/iV+oyqXTflSR5TgYRL3UfyFzjjOo/UjRtxr5uLqQ5BApRX6d2jhmw/RrDGwC
hJZ4p1+gGMYtwkan/upw/FLvQiYWCetJI6NnnSSrGrVjyOMTJubzUvq9dpAwjaBByg564PD/A4UK
szP4qrC30UtAdqouDERImh3QdvkpohrN7Na2NtVvSY7NTXhS8X7oWH7tREe8QXyKnfzGKRG6DrsU
uIt5RXIESg25dcba03poSytBddPaA2CaKDsrfTHGtSw7aJlDyY6/1dfqYL0jiizOvDqD9d5FtMqP
xDWmjvlaU6Dxqou8GyDo7aeV+aW+lq64zy5z6wKCrZ3uj2C4zTG0NrrfrDoc4yvZtVaktXx0Z2E1
nBcvfBKkLZkCp3GnvNfrM0EkxW/zMR27xTNPFceA57tT18VKL13Y8Ml4QJvwJq7j4Blhpyg55o7v
CJ4TOCyqwvF1gCwUEIW4jkkeGDeFCSvzRXkijQssdy97ReqOhd2sxC/rXXzt29dh9JrbkLrDOfdB
HrfXecdciXdBGBDmoVWvI7ews212oFqXnNVddp5fx9fmxvfPH4uh6pzpQTRHHhzD5Dnlpn0en3Ws
p7uZWGi8LpOzZEf02S/SbfmNJo8WbV4clhtGLYRTldtxD8pe+N0/VZ+q37Q8WrGPcw0RRA8+yjaw
Nl/6TXgVnonmCXnz0k3sXonZwzmprCSc+ejJWuLgXs3l2jEp4Z18SqxnXkidIZen7tbNcBmjlVau
NGDTO0PxJcuhOhoM9h4nBmJ2iFn3Vv5Hcu5Um1BhfJwZUCu/xMySXkiU7olbJMcDflDud7qvfGYE
mhLu+kkV9VT+8Jy2cIZQe3zB3BKtyp/FI/Lu2Hcb8qbk4Maqqj51N/Erx4f/Zvqx6KeFLzH1pGDa
HjArBoufk3vXPg2X5tLIuLad4YJt0Eo3iD1GG2G4uaufZhkToF9f028+fK1444k/gGs9zBwr3tZP
Mslpk9dSMOH3jaMsugJyItNGenXP4AELTElnXVzUbkNAZJF5lKu54JOPuXWCY3oKXnlHPfIyMrqK
EDnwaiBapkNp7lp/NKbnwpbPUqnndFw1aJqrrylf9z81+uPxLSMOR3H7zUyhd6tJJ4KRylVe2ep+
XJTWLR580cjEtQnmXnXbpjW3Wo8AVhkBaFb9JiklJL73jXHP3xAECtpm80GgzrAdCBtCCYxx47H3
eO2xCVX+1RIpXdtmE0JILdtd1esEbQWJ27QU+SfCE5nts1wmd5fe5WNvlOhNP/ZyQWAunNz/JVMJ
QU2JeprwOuMWuP/KpCldsf4//rZakUWl6SPzSA0B5d0aILzVTUgyQ8FMUWthbqGoBUF//4OyCZAQ
4vwxteJ2RUF1W6DKW6v3UIWAFEerIKsBpTS7SsUSf86wSstPOsMtHYvyNfwtf2MUZ9z+B5ZoLcMj
5V+na1ZaswJniDOZijyp8BN/lTsZX4Vqj7/mptg1GP83g7E1Ufp+6ZjS9qx4sC0LR+wlMSkg7xpP
Ckc29qXst4lLs4kF5mEgs2Oi1O5bOgUzV9WP/WGwDUe+6lflgNK5THaC6ZOmA7JONrz8t3idnwQP
SOIvgHr+BvNPgqXsYB85JB6/y+8skJYdn/4Ip3YhTqhbQz49k6na++p7f6g/WHWGo2eqbgQgA2Ko
6TEfQ/45vNaJq7+HW/FJ+tCv3ZdAztsvIbV80ep7uTJGX8bJpztzTZeTqFhb/h1+kicWqVV20b7g
+51JDhiWdRpdtCMu+Omr8IsNEw8pc6p9t4fjvnAX/hEww7+l6/k38qWPhHnfu3FWXdSL6JbnY/LD
pJiVHoTu4L39LT9qmhEt9AMHJzt5g4lb/zK5jPi1kNrHcF9MyS/NdQjciQcSbRFG173yJfP8O7cr
zkjHfPiQezSQMjfyOd0o9uanObGLtXbutuGB1oBynCVKRV5h2ApOh9kWf0YU0XRsU6bs5NxMO/4a
ZkSwkFZJPgIeOZtDLZfabd8CvwocuO2dbJC648CguKun/BBqPhUgp/iCXMyaaniFdSyC3XoVvO/J
mRjH4n3wTJPBSTf6ZhHt9BD4DcJMP95ClO1tul/9CtQ5p+CHo9aKQ/Rose4wAzrWVyHZwrWLPOS/
6ZoXLsKF2Lb0oFY2ha9UuLB+VnbUUUAvM7Bck1MIYFwiEM9Fb5QgiH5vFdu4iKPDtQIkXP0hMuu1
CVjhM6dCOWKnsp/xIL+R0CW56jbcqV6IuN4tAW+s6gst+go6LZoSlaYVn9FRVsQvMdhaBxEbqT2t
+1tC/rRrvNZbCQvyKjuVH9GViEcF4c0P/JpzgC0XB/KtC7gyaWbb6H6+ptYBJhCB32Npqcee/INu
uGJFJSD2cPgc8LpzptRXedOsp1fORr2y/OqEDd58l1U7vQHLzQ+sXvr7JHAdf6ARpv0OAtrpS19Q
NtKFyfm5yj24IZx2ktKyluA9h1hXzL1I69O1ShKXZneIGGdbVy895ScenDkpHFjGz/eMKoh8XvJp
HFgO5OYfvEOKcNCaDbGL1jeTP5an+qra3ItlEqwAu4k8jRVK/agYUCNAe/4i/jEJ5tqzjqTtNn4s
YCg/CfLBZhTznGh5Eyv4KSXTUh6lrd9/al/52sidhaIHxUq6sHQ7w2uRPWuvvvgybapTTJmJfqe0
hv0SEfQXOoRk3G0e1MFei3clssNlRehXJboLka5f9KukHRHl93pL67Qf96vow/yliqBSgOHCID+X
25ACECe8P1MVEN5YfGtfXCTRG7qrCXv3h7K42lc7n/PsGCU+4afJW//LEBe9Y0LUU+K1mKvthqf2
KMCrRzv5WuEFw31/5H1RnNjoZ3QiVLmSp/HDkhxKGTpaVKZg2mtaUZm0cRaLv/S9248ZUTdf2ngA
grDcTYmOThzTn5b6V0Zb2s4/zC25x0SeCZR9wng7HiwW0/ievwLTF7nUD0pv5y+LS2rRyUA51tsk
fH1Yl1kD8u7BTZfuaK1zlj4jASleQ0zBqTOQ5zEe2uleZmEI1ZPjRMR7R3Eo3AeCL19FzYF+eykZ
9Fg4UHSgTlBTQ90vr8MTUqZ1cEX6xekkI/hMWcuZQKrWDjnFZ26SULkaGg9OWEdrBQrIvMqjrRX7
jNCK295kj9ULlbR1DVf3lp/Be9eHanyh6sWTKNCeIoupAvB9u/kyPOSQrKt2yiv3bgc14FCd9Kf5
CYkp1jeLUWnfMlkobX2r+BgcWI5yuHNcXTiP9biZb/eRInGiK2eeW0547Q+ZeQYWgIrUxp1TffHU
QIuSJAw3iFB6Rt5deUsP45Pxobo9nKDQFX/pvsNc79Od8NVrbqr4YrQm9O9uVaMSSoIx1CemEdZT
wCzGQCvEfHFTCr+P75sTQ7PpPDAImO+uKKJ9XsHp13ass4NVdWorX5OITHYYfMiZNJiEIAkrnUb2
JBafqA3qmUwZHJeO+cujFrxMPK+E7E1PdjyhGEW5sOKRPFeWmnb3PF7kXyhHw5XbDVJtPnqUxKnd
JZA/ZTLmXZmkEIy6qisZOOFtFFupjKHUjo4laas2zdyWyHGwM58RWEk6AW+47vO3+WM8cKcxYIvU
unqOis73kCU3UdtlipNtmo3iVpixDS6ncsMKle9KUG7MFkbDW9bctQK67pUqkDLEQK+wvuW9832r
Vxym3Bd6uc86qpPKhzZ5BlyPHKXsBptVaq7qyTdzvFG2+RN7LI99DTE6QOMc4+4zME8wb7PGc89r
ekckjHVTXe+fmZGlhhvrcDnaXGLoFfK19kX0O8VPTngwHKJqDVUjjbczcdotq0oe27CQC/QxDpZp
dXQymbhB536hqJRT/C47dwwwWFL78cBjo6m9mHUygufCt44Mv/bo6S8gypARm/Ius3zuu/FXaq+E
LrcDq8ujeOOhSFGQgLzhpzy34aZcJZjVnzgpyqt6C8/hTf3RmP4fBzRElDYnG8RQa4dr0BP32q8r
fSdPpBgABS03cA+4R0k94cIrV9RFAiwBN7JAp4RSHL89/jL3Qjfe0RxyOqo+F5UEqZP0NQ9oyezl
a+KrYDp37p6xY5svsxfDZgjd4NwykNzL0SmrxXKTVK4/XlBjbfPP9CJ6+gedbT0CLWs3j4J+P26k
V80f/xAvGS4ONAmHtk6xEabvqly3q3BtfjL8qlyWNx6Si+qLV77YoL/fu+0vc/GBPBBWcYAgqoPw
ySM93YLB2ZqHChSHHf6BVzg3/mLeug51DiHNIh5h6neh4QRkS65h2ZrqvbAqUrLsqenkR9b8H4ZB
x43Znty7iEPq3h1voxe+5NwBTPBGHnx+DgBcc6CtQEP8EzECW3bGYeDTe9SBqWMCVQZcsJf/MOqK
CDLRWp7CHVdZdy1+VK+Apt+4E1eCXe3ncwda+xcNKCM44OaKOlCyXWh+jL+KO2+Tp/oSrrlav3mT
Qe233Z5iaVWdOMnkWm1Upm4rDcAXy/YP86U+qt60i1eZjxmnXWzERQIaZKf/w2MZa1P2jFoY1+0u
ZVGyzfbSSVue5pkIQP4nxWVyfmGMahS82n5Gg4zGvnafZgQSDvd99D/oOq/l1LUtDT+RqpTDLUok
gzE2xr5ROaylnLOevj+xq8/u6uq+cZlgDEiac4zxp4q+x4PCLJZHWrvh2/rm4hSwK3nnZJF/5c7h
+9u0T+Mt2Bdnrt72bXpHosUF5fD1/X5mr8uxubZvLIoJ8xPmN6/QFKmwd+oHGUrvC/TKNxJM8k/2
JU09Zz3awR82Gsr/4Kh8kmsUYQPxQ3UiRJh14KWxi15yyodX7QIl3LwS7YxUEI62fpRfoQBm78O2
/5PR9+yzc/o0XcQ7+TVo05dNfiyQHbtTAHaC1hruI2pu8JaNvMMR4Sl8Jucj2k6uei4LKnDNTW6y
p7hcO8fYVbaWVzxbh2k7vYx3yTePDUsSzdJp7tbKoTszEgeoiDyOBo5KaNUzl+qC8GrpG2ke6VL4
KK3rxib7lhrkjFvKd2iP4jpzNtFu0I2x8lFNVm6DHdmyUSHkHTXf8hkTjK94aNFMwxZnqK+YDsma
JhPeHofow+zh3J5afm7uyswzrz3CrAPmKaRX8A9SxTYGB321fEZWu+0N/AffKhZWqL/rtAE/BFuQ
t9g5USBW7vgj7Zt99zm+Dq2nYXh2n2zd4aBTMUMq02gOz3R9FKYvJf7Qn5qr78o3Or4DgAAau43x
VrMSPWWnCp9i0hz1zcI1km7aD5FJK4t+uC1pcpEofwXb8T79xclshMf4VN8FIod+ulsgb6xxS2QM
OZIEfBDqcTMP4jeDq1Ul8C4QWuJHL9MNIpTWeYwuyt+ECol3xTRfpyETt51CriEUqg1ibwbxzIfK
2K10xiG4rGxaYDy4d9iQHDviHXvGKZ9atGZhsUNf5+WouIZvXus7MpIYCIpi3JjdnGEMY5IXNf0c
+ERome/xeCWs1prtmVOH2fyRSfrPFqkgE6EXDlsdbGA7MnjbIHAzJUwJ7ZllZIuNqvDb2cZf5Qbo
EYTkvaJZAgHcxs/K8oSXdctpYeNxXptvbe9Xrbdw5tMGYwCdbBFFG7j8oAv31e2Iag6ZJX5zQKs+
1NGNZIf3jPmYahM6qcrr90+kT1puphdpRqVFpYEfAm0nLd58zk6dvg6lymfzZ4TywiXBBUU6feam
T6zaGd0O/d7v7Klc1GCLz/UpPBgYE7iyV+1zLh5KZTaS8AkFi1d+9TftuzsmeFDnTvglMkpu1uU3
/VvOm/xv92FO60YF1qf7qEwP0RMYa/iX8Cffem33xP7S8M+f6t8JQnSMDn3FRiMbj2fN9LjS4OKS
KPq80PbXK8a54IckPi/4VcebCM7lPUCcJG8AJCUOG5P/3heI9U335WJr6hGuKyCdEiO7t6UFNvEm
XvesN+yvFrswt5LlA1oqoR+QlZ47Aoy79r4aki6AbjYwUbOZer8IfXmtI8BEcRzDLoZj/aJSlEMG
BaO74xIFaoqPeEn8luCyLbSTY35RHAcnrMsaYrF3456CALyQxg8N8kb4KT5yZmsCQhKI7xdN8+Ps
pm2bq2R5s0kBs0l+CLxZtywn3eZf2NrhD5SJTgoanJ0BOFCVYGAk5lsaF4yKuBZPCYrXjfgUfsqs
Y1T3rkzA6ZajRwWcXuIUD8D1HSyoFC+yy5ezCkByj+3MRQl5TrSndtgRQc6GuDoC2zCg/fnEx6Uy
Tu5Uy3l1LCYwopJQ+Y31Zbzlil3c0t8QZweww2NqW675wSTAQI1E68WYKb9Mx/AEfNq9JjDjDMey
/OGVHh5A0fpoiF1mYJK81+mJS5rEcniSwp/xx/xgk5M1JLi2OGwtio3PJVi3b3Y4BJksrsN1PKl/
8ktNibMzfkp9UxNtQd7SLgiORCTpvnZHA23RCWLeZ0upB9Y/zV5cuF3jFDPeigQIAVL5QIfRq1OT
zA5/5AtM2CC56ocNFDOV3/mtNAmto/DnK81xCbuN7nQWWI5kkCnCwBKSiy3FTYSNoWA17vRcaZzX
wiZ6i732mpobUXLT9kC0ffRJBkH9XL2V5ZZEBMAFEAfIwl1JhsBOSp7n8Yb/QlBSO7NQUGzwVrz+
O2XO4yMDo6TlQsDqwm2f5qdip22ELaMjzgUqu8oZ3pjLzrFTUTBdjWeNtfQs79ke1RsZs177rhAc
L2zL1h7eZMluEua2x5ihccpYanCh9S/X8LZc4Y33yifujXBS8T7io5Rbkzk5CQ+dDac0Fsjb4q3p
uzDycD8bIaREn/oJX9Q9LP4+sZt7DNkgeavX9xp/IS8NbBwkAoVcPX+YnwHMAYxG7FsMh5El5YYK
6IvYE9j4xuTCBca6E0amv0nPwi4/16/ZC5u61YAZCA4e9L8ARsjiY5j3OwAHZOPb9Cqq52RPRkNH
Gpud/QnexXe88jMK7139UfjJXnaQyvEnXwy7u0/m/9V+5exLtnxoPpEQu8Kue4uvfBwI+BJsdV49
2sUQDFiuNTt6Cs/TU+FjkQyekqwIHWJSThpqu+y1eeXSnF45yVjwZEJ7r8rdZOE+ky0goYq0FRm7
nw+REcZNZxjT+SgipsLLJjBZGxcP4O7qT6EcmhRpBbEAGA3YFd895U6+bedtRH/Vgbl4MxIhlhe8
w1KvTPeJuTOqJyl0ImPXVz5JTL3qLxNYhgeLLA88pNagCPj6gD9Msm/2eGi5VvqeoVXrjMMgnKQn
NpZm3gN98e0ZDzwu0Qgr2aQGePRG+cD77pp/Eypc/AEQvvDynDHrQdi3yN1Hljo7fm8PzZ+GfGaN
LX1jHJO3St2YL6a4fjpleCBLjLbqDRAgllUDU79Xjg6fEXnzQhn2Tk6uYzzpZ2hCNikEL2CHBG8Z
v1rioogA77axoIhwq0wO6Cq+5p9U4hrcJH/BOXbdqZk2mNJNiT+O+ApCY3VxKYhSt7iEdzI6IOBe
jCes+MBGRGpbFaDTX3pH6R3KDRQGZkc3u5m/43eaiiD3G+JdQXQAT9x+r3GdQun5xmEqtKNL9YZc
NfaEHauD6CmJ35RHq/SWcYuGAU02VD2nJoPylVyBPxD8wZt/zMwm5czjT/8ITG9LxhKO/M7/Gzw+
OzOrp/adGO03IEXBKa/Ch/4yfYTJVtrJ0E9t+aelRPntHXYKBnFvQrjrbMsHW3wjbY0lo702+2ja
qO/hlUVBF/cQ0TTVrfq1STmZT+MWnKHSbStBHWLXXvws+eNP+ozIYi889+KGM756Uz5UQJ74mqlO
9WZ+z5idMvw59K+AJ8vquuc2vkms6Cuv0V2ai/itHtKzxWdt7BaA88FHmW7LZ+OjQwVqbRk0MBe9
AjKTYxO4sN/ku+zk1+iT0y4kX3zT2eYZyKeanfz49UVbnTJh2E5+Sg32xxg33VvNUMiO+Ee8x/iq
suBdk7flCjegoKplBS83RY+rA5rwTf1t8TfW8W/GF2odMz+0QxZOuAtgo1cyQoCVAW7hTbnZn/lK
mumlPawVMpz4HiLABgrJGwPLQ3fKz/pJcDikBPtxYR1ir3mpLtZOe04djNx89VsBMBw30EIO8lZ7
Ni23u8fvXLrRPnaKS3YaHdDFeSIk2YX3wliesvPikD7ixwQtegKUDmMLD48xC4P5F4XFA/8M7Mre
u0+08Hxa4NvfdWQbcqhBKRcnOuCjQr5LTLuOF9Sbus1eyEs7an/xSuD60snBZla34zj/MouJQrRW
fq9toHdAdOP0hXjD1AEQkRSiiyLv9DMlZlq/WnsR4+TNuvXUR87Lap+9lbFjfOFdBndJ2ih/WCI4
UaSPBDoNlf178yQ7EhVbTEWEJe3z2LkJSM28KWBYIY5nLDpv1NBX6GxrbKg3Y7SeIuJrc4H3iVmh
SkedMy3/onqvlNeBImlxJdlX6N21jfhTH3klyLKobMXebm7jVYf5woVQrEiweVAPQeRoX/1r/poc
OD8Br8ueDD561316xbFin772O1hU6BNA+ekaX+RjNDvjjkoda1EUQht2TBpEpN3vQNg1SQJP0gdz
3T8TVdUxvBXHlSIWOub0Gcw761x/RTsurYV56h1OCLgNcUQkyBwFtnvoc25lnQMYsfDhbs0d97R8
dDCZYt2e7jXoLtOpfXiD0SEc9QtTAYRJwSc73Wua7s0LxLILNNdL91G/o+Shjs686osVG01XYg8K
p49yZgdhp9H3sIbUGhoag3DiwDdS/RRikHChyjaeyeTFrQCPjb65zK/tVXseD42fkUys2gaV7a3x
WWDO+M7je/iahTv9JEIgYWdm/LH8CLGP8mwfEJZjs/IJHpxHxixUvTgGKqY/+5bDSnBH3THdwLqb
W3Kz3mhKO5OJ/8Z6C2mDKL9cBFr7O975RYR91SZhYsy92KAxvQcQ/4sluHVPXmkYsP/VQj+jaXLr
5+aUUHPQ1tR20MLWp1J289/ui041Hnzc8j6DK5mJLIlis+tyB7uhmuYyxmzuQDJrIm71H/0nlXH/
3UR8iUc8H7R0C4we3+mpesJngUNcoj9fxTO+kmFup8/jr9htyyuZOCeFC7O3Udc9s9PlyjkPP2o4
LAonl0o/NW7F+diNW6t4ibPLiKF35NVArRSmf2rwv3dqCNSFlBlYdzJtYrbyFv5MqSsHjDlsLh/O
xsx083I7Vi7+OFPq9817ihcyrZ7q1IzTJNiyW86ypmS6DO7K8AqsCU89CFFP5aHz7eyT15opq7if
pWVwdX1vfOSSW/njd1zsWtS+W53URxvVOQ21UgAlrAvygn0gAeq5m7NZR+sGHF7nbfdn8uVDzBU0
rNiC9tq+p1BUw22EVWOArbMTqU6pbMvsKYaZEeLjAnvHKyHxGTRttvQz76NjxSxjWUtYuhvmliH6
FjdiryIl65IwNEfd3J2NnQlsisZLgYZ6ZJ8GlvZCFpxwO84vIT5UqFshQRDN3HtUJLzhPLtLAZRR
/PgECtFhRxifxKYCGEFtLa9fP+EG6bkadzlun9OlK1/i9CznTzlhRSVEdhuS4SLchHE3Ds/FvDdB
u8AgS4CJ/TQ8Kdn3rO9VE7LYbTYZ1xRbyhLqMmohigSVw8swhJKdslt2zdhjreRwLHjRTEdL8BFT
prMtz9tgcAgsgXaX3dUXDLrTTd/BjbU7AOtyKwgbCqMCi9byK1R37XTUsGFKbyzMJB4Nb/r38PwA
9vsV4v8X53/clBRWdT2XhH+4AI/n4dK4Tkca+HD8waRjs2znTTD6mhztHvfNmEB6Rmc8D0Fu7UxT
dPOewVjSciVUAkM5fQm6fRyubkXrb0YFo36ciSetm6MpqPSKj7seD8pLAWGzY7T9uE9aCh621r94
3LYa1TPr2vI7FYo93rCtK07xrzSuXPvHfc36QJ1CtX/8mFtsAx6//fvA43n//Imp9qv/RDx0zoCO
dvN4Uo7rAive+kKPpxIGR2OSyOmeDPvmjG3IVNGNqzNEFbxPFN4s3iv4844t9nNh589wgOTkkYin
zw7GGPFb2s9PTThfpqDtnNB8xAUq2hlnzHOWRV+WkuOfL3zJuKp4WNng9Q+8EaekyQmJ23C99kQ8
FJPiR6WUMO29B4LVbowkm7wMPl0aDpO/dG3o5UlJk8cEwSqAGjNosbOSiI4hSLQ0pkGb3MMTzZTk
JMTpPR/KcTfE1KcoTtj6dPZNfY0MrNp+2uZEYWXx+FWKpXxQA2hRbbidTdXlqOySgu9IEwevlUyN
c5DR6Picd7J0wHYKdAPVqSmCxZuKVxngk2nrmM38iSqk3WQLBUc/6Lh3QklDsOvkZKC4bQy/U4Nt
0Q419j09tMZ2ZCNMW4bN2MHvsjK6Dwkp7bBTVyFJADzQW1W1FTXs7+Okx6KFPkIjOw7Kdw3x0qp7
vFwgeS1qApluGJ5CXf7T4v8AwgfDH0+YZQEvr6JRtOXF+E1y7auwmGdksUZsHsbMmgEzYTLhvjSM
bxLYFKoBtEdOM04sgsuCJ4gViW3CWNCxnvMIsh2EwLn4JYAncccW7C1+qegfWthi5OpBd5oxj1Lx
LtTq9c8jKzvE0S1uhuIlKFMIT5F8kQgAtTVFm3G1Kgu/yDHyENss37fa9zTjxos/HymBm7lMYoev
3G0nKO5SnC1Ya/d3PPKqXZX/FROYD0EDYd2YSDNbUm1vgQUMiB5iiZkDblXJiZA8lzw91pqs+IpJ
SrGlE7khkBRKE9LC0tGRp8ZnZBidLwf6txUtTzMeyAj+JZjHoubNMfTadHVjVJltypE+nYhFg9VS
BlstQledcantDKUnGXSatt28wObGBk3IwRQVvbzVnImuNErMITHolmXIkSmLWWJmf5sxwkrTnM/L
wkzEjDFGwayF7OIxEuFpqIA8GbWr8ckSWP1V8/A30RtGaxl7WyoxopI5ZTtmaHItDMfFnPfocrlK
EqoBNWk/BJO9oGKCVncARI2qC67c6ywGcval1Tmjria5G3gtkTkO19mormJKSzAIBXPlAVRVZG4Y
JmxtiYIvjhoy9qtSzWlYypIq1864HAjy+EwiJZmVA8MIGV/6ugph52Jy7RV/RyHtj1LKyq3KimP1
NRV5nMe+bgF195Q0SRBOfkA6pl1Dui1lFZ6hWMCex8plsQONDbUcstKbNf2g8wUMNdPDvOc0GzAJ
xYE8UremDMV/aRKCUihU8paqr6jSyxh+xe20l1R4XyIkA5bYcKtqpj2rwBBxOv7mGZ5kaRzeoxJI
ucT0aVPKqU/WJFZlTbr4eMIVXmviuTTBVA2HguF/s6gxDXD63izLTU2fpwpoqgNDnNIZ8nPPGRyt
4RICQ6wS4DO2BCdPZ/FiqHl3LjHCjNPpRzTEj2niWJcYbLnCnLrQsr/bkt5+H0Qyh3ZWzqbKyFFQ
b4VOzmD0oADNAC5Y7dljXsDB1ZqXKRfUD5xpsPACqzSYBYfR4GUEcY4UETIm1YSjmt0+HeLPrDcT
FxHdQSGjG1YkQln8ghm8YtKG17uywRzvQrTKxuxJsi0VYOKkpnLoJEV08MpZ87/ns4y1g6wboZOa
AW0PVgFZnxWQ35kZGlOJO9FEBmu/NMhvjOhcSKFM2Eh/b+T+rWy4TvqldLtJpI3H64tGq41OeUUD
qgHaL5q4UcWUYTvdnIGxDq/L+iYLwYsQhOAUtZDu4SLWnXaINOqLBN95wyIut/dK8y6mjCmDPAHA
R6EgJXO3bSfclfTszUKHvkn1/rMzo2AnGpTDo/6d6fmfudMtnIHGwcaQ8G+ZuxGaaYdEJEpHOY/I
dJSkc19CNSc0I3VMlX6pHxlpyaGO9X9/iStida3IuqmlmDFpZk7BZQZTrsXBVzUXJ+Qsh+mHGyL6
HhDnscAOMjO9IYRvWIhtYbMb3cT+ZR7bW1u+rG9xHxgRJ1WkC7jrBRspUTTOk+wWW0rkRYUmIc4H
o2nwCVyV8LSX2Io4ZselmJVz51l43TkFwMegCz0UaBHf75kg2igMvGHQzmlANWpoaulaDUE2UlS5
eptdiPadtwSVrla+PplUiyNGC8SGZSRVPJ/xa89x29GNWfPytEUgwotMdDh9sur1z4iMsVFMWsKw
1jF1SyGuxhxTS+xyZAlwV8gx3+gNw+VqGUwcDJh9yYEICNFp75nI0CA3jwvRoa5aw54oCTKCubRs
q2pI9qiu94EWZm5ZUEJaOdK+JGTKX2lBvxkIMvECurBUiGMQNFoYiCcjlIWQDFAXi8LUM5qLIlWC
G2nYUioTjT3ODGSn6PR+AzvsxgB4igw8iSc5A8MU4GLDHKnnAadHva38sIDCZ+jaacZ2AF6rNQ9g
sT34fkyOEbZnHJsGoQx6/9YJDS3ZxgDt0pR5cQBBvonkdwlTZwx+59ztGKiVyRzTJApvFs4cTmDm
gJyjxvhDza9ykdyEOtxKEwty2Lcjc3iaEbGQnT5E9FK0CbolNpO8Md7bVJNvuXqalUZjI6+2Qs8A
cxZTFFtd+cs3TstuWu/Y24/3uTd/giy/TnK3nPJ+aA9juFMm8ABZJy5Fk8mo1S2a+iFnCtVY5tEq
8i8tCIhhEUHxy+R5ikxjryz928wZyMlKWUN1V42tv3ohtTNIYxKIho1ROrNzaramBH/KdfWek9Bl
CZDYEoMg4C5mhkW8HmkRtfSrpNqtbGrJmSpcH8cZmwpInwP9i6OtiRKVpPpFCnUhal8W8iNivXak
GFKDLNW+WYeMCkM0P0qofyrtWNN94R4WTwyxhOJUYYKnNwuCMcCDKpc9S5CEc8/7x6MxbE7l3JwC
IfqYJzPa6iPTGGdOcvWidrjyzkyTchkPsdoY3KGB/yO2INtrfguWGgkeWvgWtuNznZWxX2BzEsVM
r6QIFn+Z1MiQ4h6x4toCCU3mRtQC7cA2HVuncJTmndEzfcHTgwyOwfLECpA+ixKnUJ90AZsaPQRe
1XSEjKL0V8Oe0xQ7nhY+Q4OeD9R3fGHVW7BGRdVHa8Jfd5Gx2ukkcqGRpC0UJ/5yI3xK9VCAL1tS
waoYMAdHVluWFo1EMg0wpcYJ2YArZMhEn2hM6acWYxl9ea7CHMHtjJS0xcfM7Ga4tTkxfosB72p8
mix2iRHsp631NU8cNuTY3xRFSXb4/jxDRJjkBsElhPpa4lDHHcF8ooCJDWrfzWDUxm4mIF6d1PCl
SoigliO7JeSKAZaqe2rdfRpkJB1zQu9mi3bF0ipskD4L7Umu4jUSDV6+getCgY+qHRvvkaThtjHl
pIuZxJSHCWzCnGhuGoLXOTS/Y23QtsqsWF5bdC9SN4THXGUpK+b0Q0uxJez4QjXmpJZGtJ1WfTQ1
FGO8Au+5HINriOUpDmoNEvC0H7lynVxviObp+BZiTaApyZA0KVcxF50qHs5hxWxP8uvQFD0T7wqr
o3Kqi+U4atGvMeYBKsfvIGWyE6Sz5lKMeUVXzSfFkE55JGA51MFS8FQcmV/qiqFaT9fL4m/VF9EC
UenisvWrldmb1P3OMmrBDhX4Xwg2iZlmiBFSe7YoRGptvqlTjljRjDvEx63kWlp9qMXcJVzno5TZ
h8dM8Em6k8mNTGEKYdyL8ld4bpAWvIqAZmPcfuRT0hJNNcKbHMnp0SDmpwd9kGmh5eGgY2TGXAqz
P6PI+W2GOyeGSuMYMfw0TSEjJ4aq0cQqC8yPuCwJETsFn/TS1WigRyRlkURotk6w0WYcYmiKc5h4
QUCrR9bJNYh0PF96sFqOxhp0mrpDhjW1RDi9TRfNPN9MnZi2Y6fgOi8ZNfOu1ktFIvTgTeDNXTKW
HCjPiejD5HBx2bTwGSCCYmqtl7Y6Nhm+sv06cYMryMUDx6nKHYuYJAWj4ShogJXnqLswU3gTMO+u
8BjaKgEHUJAaZiBT/5n2RWrrqulSzeODjJl+MIPWiloOC5Jx4wxZWtMvOt3QXtIuowgglsy3JOy3
FjHTGwP3Vy8PBb4wLnbZdJPxXZME1Y4CCVqttepl2xvi7ukg4429OatFYR20ctnWq7+UHmuRr+jT
ZRgkOm/8YzeBQtbTUJsnRWf2GgohPvtrsSxxclKXQshpnzjPc8cMLfBd69tsekwbu+QgCcNzEspP
fPBlY7Y0bCTDomEf6pMhJp+pgplqq/EN9TmLX1nAEjTSF3mCPT4oHdSSme9XXI97AJ9UkYKDHFjZ
u6gHjBmF7pB0q04xH0Ag56zY5LXgZ50G1ieCu0wWs2kOpdoBbGhpkz1N65yvrYRTE333k7Zv5i49
4ETH2WGqwDpNiMoHSisBVZhvKYDWC2pb3I2xDn0pM2gMYdRhQwSnomE4UHc0PRa4+qSSqmug7S9G
vt2K4YwXkkrG5QXgLZQ0F3qNamuep2bLLoAAulHg6cJH1Gt9fIpKw6ssbVxHGWi8ZUhxsYzbqj6R
nBSQqr7rG/h1vboUdNuqPSqwyYk/Nf0ejksD8VErVR1RVfN3ZunVrGg+5n22cFo0OiRG2EfY3gaO
GgTjqU2j7TAsTws5frh/wvubluqA3VDr4AMGdzCIXdJYL2kD+VpY5IOywjuaysKk5u1NzzBvFkVH
H9+XMBT3eAXdBlWBzDW0xprJqm84ntFWFXBQmyYg9wJHYKXoEUrhbZTPM+c1yWCKhq5hvmFkjBRV
XCY7qWBWtWwHIWc9iTSiNxVR4NAFv0PNqMRG/lnqayTHkruu+gYHFIEpdqonOY7RBivxpYTYUckw
DKu53rb4YdaSEFzFBoXIAi7MB8uk7D3TFW9YdkqLtkJQ4gNl4YWJyQLZYvRJNf7LQvkbLXVtGwXd
XYFHF1dA7uC/I2wa3NDURCYutDBLF4cbGlrTei1mjNcTnRPVACwc6eHPMosN4izjZ4ljOCEQ3/tW
pNvRxw8UVLiqYvd3nDU+bASjusZa0BPqBJyDXL7LrH+b4QsSh4qZFDb/veUao/wpdoAp44oezXdj
pHMhp+VTFmnrKq8N1HtQoi1FgrUXO3ge2NV/dRgLocFkSlMmDukSlFWYBbltXd+55BgwBRJ6EVH9
aJQeqysF4qmoFzI0d/Fb0cfr0oBpdPopbUqoAMSocdVDIBvT38iIi+cFqr5cApWVax+r0cJJ1HDV
uGbPQNUeGYFMmXQMlti8ag2AyAh4NTP8CpVYOmFG65QaMqp2gKqZVlNxXRTx26yk6Jve5lcjKiyX
9Fe8KplqKu0v+9tHrjN70chXhi1X1j3mxfVem8LJC+v4A7N5eFm7fmRDjVXEvG3PWI2lgXyxfjMX
6PY72YmVvPa1kCLGwKuhUUaPrQtoQi33xrhaMUvDdyAnlS3DFC8DqpOZWBRU18MW33o8k/FfpGKQ
vrLAeiuWBP1K9lisAJ+I0o2n7MMkwsdf9Lw91pNqgncJGJITpgMhp/4aRtVf2wy7bLTFnQmwO1gE
kPQJdUu5NIU3SMETC11CTJdFEmpVMNwwpVdiKugN80mA6okoTuvvbF7xBZ/i2dZM62oaoYXTcwDr
v27fzKJwdFwUnamskaWWylXFlXVTSGrjZGHlG4JI1JYBnIb8KTCznH2OGc/E2ldMYoPryGos2azh
XIW+NWAeKJnR+4FAEWqi5FTw/7MpVNAjUCWJcYlOnlZviFhRzE7dCSp5C0JY2WmRWFuF2mIflupP
nAvWOU6q50VE1DnKyuSRkFCxAqN4yQsKeZIe9UTzglr0hrkDs7SK7qR8jxBPchZ+m46whtubOrnR
gjoE70pRuOaiQNIfwDOi5KupSuPZZBxN1zBv9AFTZch3OVI/NC9Y2GuV8LdQe3/UTSwyF+Fs9M1v
yODNLRu4EmOlLL4FE2OpGNbjhZ2569S+FPPSCw0l3YxRSKhTMJ/MacLPzgAj1YKZQq6mODAEGMWB
AAdhllkxJOZXWLFh3kximm30/UcYCrekNDQn0+mSo6q4y/OSb2UtPQRBK9rziPxQ6VeSZdc5+YyO
XyDcxS0lhs1K+9wIJlYMYc6cI4w0r/3shf7QtDNo0jIi6tDJPmlaEnJZSVtnkNDyiMXSOlpcgO0v
jCMmdjg7kaxsm8gisZYy36owiT96r70oba59WAIcKzOpPhN9+hI74SQ3+pG99nnkyN5Ied9PIgkp
UdHCWGm5BvEx95LiPtEVb4MGHxkBNkNxTEeE/AnU93xk8e+QZbGRTBv6EfZnvf7JwoKCVDKhF5er
887//Ws0N5exWwVVmpbvSVgqk/Pj6WFtmDNA9dpEDOPs0PgXqEPXJ60//r2Z1zqeCI/b//z6+PP/
8/F//3wZGt7Xv7cNE4Rx9CVh/Mu/jNBIYK4brz8evz1+CKu5bbN6/P578/Hb477Ho/8++X/d979u
Pp4X4DZTDT9SE7jzaphs5VO+D9KKTzOvH/GfXx/3Pm4TysZDQo7bh2yVV/qTcv/4wdmF4vbf2+Qe
/fdtddXZoqOJ70a+aNt0EWzMc1vZVhll7rO0w0PeFLrdavKZVbNJJgZWwaYJepoPtbaPxIh8zygw
HfJboKysNzvsHP95IF2fYugqyIOgbP/9g8fTHjcFhkK+PkaHx12xpqr7STZRsvViqqJfxrfn8bzH
I48fZd7wz2k6X5JYQbitFwi6kvX/Ph7uZALdS/lnVmUNwrA1oG7V4QrEuIgdKBxw2VrdiowaMD/I
2IvrCvRXTbprlwDQDM3c2DrpZvvHD3nqIEREZbPAb1xgiOA6Y5Td72oCivhUY/qZkJSWsoGrDYhZ
hCUzzFQyNjAb28ZCTVrxahRVPE7w9ebjvjwfoW73RtNsG/yfS2lA3vB4ZAgLaXGDqviTjUzl//27
rI3YUOde3weYo/np4xUer12Fwuo8IgwHPg42tv/5f//8l8fL/vOcx0NTB5IijQWq0P+8qfQ/7+zx
7McD/+O1/9+H/32Fykxan2Ruoiv/+0P+j/9ZxuY2TpsDsV6DjWcWy5+ZY6SgWdjKhtZ1XHMxZNLd
PWPujimjZ+ykcM8YMLN2coG8joLkGKneGnUAKlBGOyMl5kiPkuYo9COoUgqO34XbIRrcpMtwvYW3
UpdYeWGx4gSW8DU04l9djfL9QGQt4QiU+g2VCx2nRpeNU4Gg68zEwCzlgM7TKpQJBxg8iAar9QOw
D0FnFLCa73mp9UoBVp7SkSXNqkWos6Lohl0aOFU41IiVAOuHooH4adKLqBOmBi0eHkX+h2BMwW1w
0k6pBZw+JUycEZ2DXB52kV6+djoAQh3hDCLBpBiYkjkU3eDdHXrFOFPDXT1JV5k4IMrb1p4yESJC
nGwztmAMPyViTAo8eCT6MjGIoVOZ6LnK/jkjINuuSXE4TRLAUg+CKSnAdP3KBs9Caz+U0+wEKaIt
cjAMBgDVwqWFKY4BVxnfjxmipFkJzXMJthgk5yhYMtJjLSg0UverhSlJ5UltOLIlHcpo7KGfBpDR
22AfmghARMN6T6FVduAgThjGKIh6GD1Fy/Ce9KY+zbymaL9Fw0uzrANo1ED00/S5JeQYTkAFhzpC
rxvABpUB1/6LvfPYbh3Ltuyv1Mh2IQe8abwOCUNPkZTvYMhcwXuPr68J3syMqHhZI6v61QiFSF2J
JHBwcM7ea821V7V3Q1M+5KTDPNtQTFMnaaPpaMfDAmFAce6B3ttGWr3gMiDswoRzUrdBsKpM6qRk
1RNqJTUzQA7mB0Etxm1lsHcI6MEmbVTvjUE40Seo+/axElkXS+xM2xyGydREa5rBpyGRDoRyaejH
uthpzeIotErlDpp/FmT1M6+Wui1vR2AIUxyRBfLNieFOc4wxiZ//GGlELPiAcTyohGOYU0PjdgZT
KBI4Jql8CqCMKGJPGGhDOaBCAjOVgbzOE+lVbJVfeiJs8gBzBb96pBzABRPOD5mg33q9Hh+oPcoB
i7VEQwGmawb0XXg0FcWQnaCKE66pJNlKJrug3BL2hn9L1F67tKn8o8m4+KP0iUxHFGR6jm6X0CzC
J22rnV/CjRBIbBNmOd6oyaLr1dsvmoHLxm8QHLNir9eC8UyVLnVKcsPWMJdnmiusWYkOaiIksE1u
iDZtLNkpEuMr6OvwuaC85fsWIUxD5FYD4Dafuq7rZ/5OTKItxcwnuVJ9YiqslWApAqXOQnuSivaQ
ZhYaOJNJVM0GbHWqtumV0Ny0pX9swqjeqWrOPFJkO0oCRxET1tj0b1Vav4sl7yArEcFm/qUspIcm
HNn6cbx7wQFKHK+UbvqWElJi6gifgNxQwhNCCTUNOqwkQgYea/5rGCGqnnMRpk6YsejEA9yG/rGY
dWq9XB/QI4QvtmsoKsQt6U3scbu9isJuwNjT1CCVmM5dZYDGVwpZgKY2qz4znbJBAyHRVnTgeyr6
NonSHuKXpHGNWR1uWVujMowRynBsETC3oUDqGbh3WUJ0O+X71oiCB4M8Y/bUPkeBgO9Rkd7N2BJR
w+ToL+XkaVKjzmsStuFSaGinPvS/WkponaSBxJCRd40kbKyqLn4gKRB84KzgnvU7ru6x75HFTOTW
UZnSAkRT/eC72jzKTmm0w2NXDLQth8eqITKD3JVfMlHQ64pigdtqaH5H8nRZw/NH6RKjcekWJ+Jg
Wesaz3TaZC28k1h2hP7MW5RtufFbFKOUPtSxqTxyJRkwNUrYcSoIbB9a0HmoSRFyeLMgaM4QY6qA
BpQlKI11QiS2sgJYSBPCM2TRAY3WQkKge+f6sdlu20A8VzO6MJpVT92cYmrqL0PTzCQQUfuYSgl7
oRiou8HsvmJIqRTa8u8xBkk41GHOKk18JqGs4ajXeJA0SJlVO+1FzcTY1hluTwgmeiSFAo9iLBhQ
4oXEaryNrYweXI2oFgv2LJfzvkVck2pBdlxEZoxco+ijQ1JCCa6z7ECd9CyIdwF6pDpFrBMMXhm1
17Xo/wndTXZTzYm25uakBhFwmrL3KSOMxCeiAUnH8ZxQt98NZPTVmYmNa4wVTMOFtRXH5G1A8GqM
41uq00wX9fjYkXSIqBSrhS5jYRJrZR1oSOGnfjp0dZzuKnIaM/J7JebU3Poo84ZiPmjmQK+fE1OM
0MyUN52mVj5HUER17syZYHzry6Wqk90CGeFQD1xA1OxY7c3jpy9Wp0GcSqA5fPoYx7skYsk2MyzI
VfgoWY0mIdW1qi26nKxCiEC+An8u2w06cDvazNiglufuP5hN2HiVoT4WTRvsrVB7jVLIhnFNDFW3
EGyG5QtxnJgpgvwpFMJwF2a1tZvU8TUUAFU0uTLtJFZ7yEv4UpMl7WgZcoIYHdQ+qXKJBPjZlpfq
od/I3rjsAUSDfUHFPtJsCskTF8jn/Yv8r+/uD3+/xXsiBvkru9y5P9G3Mss50u8yaijSo5CkQH6M
QbRNvOXoIl+ysSUxiHgAlo8zBacpaXcmAYtUf0cgAYWeK7ZkCQBIasvLYSJm9ZsSoP2XLHSe9yX9
/QtxiTMEHL7cH4aCSQWdDZsNWp3cJv89UDuCm+9vSmmaYXbaqbmEywhPVO4HbZzMK52rhc0lm4hK
Bl1CjOufI2b+eK43Le6bOgajmqj49Z8CSQKlQ32ZaKeg69jQ/REoc/+uWdaoXaQRs0THea1WNDs3
0kJmvSNSA7IAE2Zf7x7v0f+7HJm5ohpjpcpGF/oEXT3hZyhe/GKX1de+NaWtbkAsMpcvc4qQV2iX
bAZxWEhVwGJ3XYnrrC60Y2gUTBC6LO+mrlB29+9qUZB3ZJUUFDMoxQYLI7ZSlGUtprHl4FH0ryAZ
na2urZP7Q9fgUGqVtAOgLe3Qsfeh7m+1CpqJnCD6DUhqkClXkuAcKtd7vksumRXhQSZQtuZtHljn
sdfLSIsDSiSbhWj7gYBlx2iUXSlLyq5R4truuIeuWqD3tiEzVS7oZFiXlpFDC4B4k/rQFIjZ1ku6
dVOjymulZy9DH/Oh9P3Ik8iPpcTNltdpI+HnHtxz/9ItOwxp8BHTzwqFoX9icg1iuO06pSBS12a+
z3sJ+5LADQ2qV2khxI0jFM58ob66JW1I8kb6o7t5+XI//veHCiVFsryCDYc7AKC3nANWbv/4Yo0w
VEy0AuvZElDgpmyI5JBUTOq3RYfihUiKtbWAhP8YlPeHU4ynvJiIOOoa86Yow1tZ4qnr50UrGc9x
44bi+LmkWjLvG9thLPf/M1P7JlxSNk4yMMLZ2lLcAb5JNIVKzRr4ZOIViZM4Bu4w8X3+DtlAxJQJ
HeTV8Bwd67H6FB4JFgaLhkgVpfayFoS5HLMgJrl5bRzCJ2IfjtL3eKZj4T+FjxlaD8+YIJyusx8g
istFOXqUPekglviSaAUQa6E6NEGgW8eAI+mGv+YLcAwEicukPt/gSdcDoFeXbEOojmG/Ea/zuf0q
eDghG1ypiCFAHNEDfJO5fCUbYU77ykvp9OKQf9Ur8YoZjSZhhhsc4Y1+iD4ldjHYUwnrZgRSftoU
wh7vVBs7rJzr0cMRIqtuqH0hhgFvWwIafZTeLgCsnOihox23wmaM0OJRoFIquNjO4wU0ZR6mr+BB
PqBOA1zg4I+FSJDSev0mp3YiLvGmf2sn+Sa8Kzv/Rj2etV6DHUuBvbvywwNrBqYV+S1+mc7+94g3
/GWAgd16wUGKtioG/m49MGnrbCRdtbIFuljIyQ/AZ+eSTfeqeGUc4ICf6U7QNTqk+/gTx2VJ1I0j
qW5Q4yjAEYveAmMvgIdOWFURLaw18jhAUcMDKzHmDSTx1uWA2sIbP4NqpV1/Wa3bEiYbHciLw4vO
zXCjVhvLuAmp9ydc+8Nv1vn/yLvsoYjyFuC+bMJzZ104BUW+/f6vvyE8ETWR5YRmkDIAjl37SypC
WY1DnCoSRk1xVwpIVpzkR9gXm4S8lOAK5TRFt+CKhMsY9pR5lBWNg3mcvxghrGvR6KUL22XSbckl
AyjjVBAlxfgKvNDc+vkDzM6hhKFqK4InWDI9dtYNnozk7xWiCcrA5/kHup+budkbFI4jHtBN+dxf
4mv2WD63VBzWsl3/incQa1/TDxWDi9ef0h33fnSYIgMWY/1G8SY6Ep5xYTJDa7BBNoOdGvk0vn0F
Y9PkycNatbk61mDeUJbOKu6o9tk4gmEeqWYf9J70DPdX3X/rj9kBHG/4gzEBQ4PxgwNKm9f6nl2a
DTDtLf5EDCl+U7dG/jrcaCw8Vpx0rDawivkJVzW8BgFZP1KyLYZZ/6BdGLIt7ccrYrPqBYmFeSrc
E0YJvLrUhlOO3w5J1JsRscjepJ9o9V3hojxDwXQtJ/g1f+oYuxUveiSopz7Jr6biRIduK25CTz3h
C1Xfm3KNfcrBet9ewAAieM5eCsgiuF5QNjnInTFHcp0auAE+Y2cdbXMNXOuKK2w6LwiAR2KufwEm
iwyH1YHdriN7A8wS2Ccd7BAD4b5bjBd7fArg1B3pSrNSClnpHCiRQxdf6A0MW2R8p8lmlWEL1QYi
AzlNq8BVHqTvLNtWm/GDLThvlQ6Vp+2qt2lvvbGv9Fi5uazNNwKOIXsBLZzetHeUhChEnV3smc5/
GPl/SST5PfB1WZRU3dAtS/5LsAYg+wZFlzycZLM/4VkK7WWOYXg9GdYr+YpgJSNoXe/YZlA2YTR6
wpHULMTvRav8H94MQQj/7SqUSKE1TFEl++CvV6EWt6NeW/1wimRqhfzXitswdyYOEYg2HDbcP2x8
djF0DPpg57I9BzRwsVk+4R+Jzve38//zLv5j3gUJWH86c/897yL/jj7yj/898eL+O/9IvDDVv5Na
oWisiyxOpW6af/tn4oVp/n2JtVBVESG/9vtH/8y8kP5uaBYpL4ahMRxVk7HYFF0b/tffFOPvBj+w
LF2xyFFhmv5/ybxQLHUZ1n+a71mbK2QPWTpSdlk3ZZk3WP4pj6WTKW7MNJW2WN1mulk0tpmv4ig7
+1OIu9ES12nYGacmHnFDxuT8qpPJdS2xXaOHjYxR9VQCMzFz0aFGSKMDLEm9rNNpq9cfbZNRS0jk
T92g7KDm0qXWZXXXJ9FHZYShO5CwsS5Us90XRReAjuooHGbUGAc9FA9kPDlzASG4yptm246vLWqb
g0hps+yUfj8NAU0FGXZGBskjM+jOKhme3jRHBzn1hx61lisWrNdSUzySJAL7X0YXU1XxJ0KCai1Q
BFg3I5ILv8H93nZXgZtWbeG6NKKeEOlMwxVMrahVFMj8MiumEDnBpBnvhTBCLsgkOygJ0ahQSfFP
Kq8IBk8IQDt0PUBoCY5BvXAYVfrQuvYWk0JnZGIJp7/86V8sUXI1BOJEN8fMcWpi2XKoOVZMTN9E
bu9aFzAL0GzkEI/AjOj2bkghd1JrUFi3AaUoymwrwuzrrF/URlaVbByyNAESIJ3FIJW9Cvk9VZ7q
WatyuywTZH1tePSlsT3hyznU3RKLHYUPdGhTh3Sdz0AN23Oo4lU0Er3aFIF4E25ZKAVu1AC8URBU
3aM7zFCCH5FbJ8sfxUvV/cTtmVDs4GXA0mFnbIRtxZC/OtUw2FB3AHqXTAUrmk9q1nnZbFynqITA
TFDFuUovCQZ0g2x3WH3p4DTEaz40KfFlWStchSVDuSqSb71CFtHPXY3L1KrWsTAEXmRk16IvcMxK
0rwJo1iho0MbSjKUS2Miz0rpK9t9mX75hQWo3Sg9PWdRKA0DCRWG0KCQFZ4iVmhWXiuXMIQC3/UZ
zIkpyIlD503noEWa5wJ56lZOp2vL5sZWUAZvfYPgDFkvDxKOd6vxKXEo+GLGBlabNg37SRyCEzl5
ltP5U4feVr8NSVG+YPSdGpTcKQadMi1U1xe5+/UBAQJ5m7b2TPN7NmBz03zGJtINm1aInpOyuCFo
zm1/RComN40rpEazlkVN3+gWAGEpyfGHh2i88AvmitBRgVBTNw7nk84tltbIY9ejW/YB782BPG1j
NJ9mJ4j2RPxsg0gPZ2N1Nky1X4/5UtPPQOfLhnFAd+5SHKdpnqUD0Q1ZeIjE5iOadWDTkwi/GxqC
1b3LcX+OJ0Ba5oLqS9ryShKidkirC20O85TEIV7SGPSN1qO/7w1gqlG8HbKeKm0ve5IKjkNog0+B
TJyEpEHPmrMvorJPoSLglkf3JHO+cZGEzDT0zRSNFTOAlwiLcJKUJGGgHEHgFevOOKkUmwaKeloH
ejCH/FeoBU0YdCjuEK2H1kDPU7Wv8VTt4w7FbdrAQzfnrxxLDdh3/cheEyIewlaQSO2l07pfiRjQ
3pFbld3TZBsasXi+gXa7VQ1WbIZ6rY4Kh0tFTkDbhnjNWaFj0x5kuTkFkmjnwXRqKxj7eaJh1gRX
a9DvDIuZnV/JBKRqgelIyM37Nj4KCipURSfUHp/IjsYQsR8S7AshY8vXDQeJ0bHFu0aQFvI1IdAH
EgyrS5gb07pHiLEQZMdOU8jXZGpHty+wwwrtXlKuYmm8UX2FT0N01iC8pHKHMRJTiaCCL9WiEEv+
gM5lTtSLYGF/apUpeE3gEFlj2UDmzpkjaDKFovUaDgRjo3UBCy73pjfW1UdQyac+CoHOJsWzOZXG
pukpS4ZJvkGV/0sqiuFiWTk0ntl8zHrBd1WhNW8F3vggygaPjfuDP3fXEW0knRQR7H7dDjuLeVzq
cnJ2EAiQ8wLOxvwJpMinWNQ9lS1SaS36ZbZj61EXXJWDBgNeGDUvVrvXGaFDM+uvVhkfsUlcESpc
W7H6Vk2Wu1Gfta4xmAc/5ZYXTV27m8Yz9ULXlHA8BuWIl0Uoe8c0R9iQnRfMIgGAaDJK8TQ0Efg3
iQiTUJqPSHZADZchtgkAJqJKoUISDkrCnikh53us4tKbpfCXMhfjITZ+pDnAi2FtsbZUtqkrW0rE
Th5L3cVQAG1UZOH48XzFJbjkRfhORyGdoxBPm5rg3EWMUHjRoJ1jC4yiZlC0RMtOH6Fmx9JoK4XS
23ocjVswTFsZyR2oFQzRI2HISdqxGO8EqkjiXB0ac/7w1XxRUCXPuiEOJ6vUtkGZAaQtx/KajdEm
SczUU1VmA50kADMKNBSb+WXAl7bOGvZYaChwotf0ixqx/FVauXioEyBoCkpEtP3dh17r9W4C7WmS
FXusfKjGvil3ntaxR0yRccStT9tKU/Do+1axV8Thc1a0k0ib/lnRa6dTrc/eIAmxrUzNM2KZPgIm
gVVe5A+Cpu+kgPttZM3fSd99xpgCvAYvGiLLfNozKe3iAEwIthpEi9ptiq3RJk8VwWi3KHlnaUBw
Wj2KCUscIWMLqCmzU0o0b8fQqMiPntnZJQKmvvShzLgXChOGP7kQfWjrjyGNINTnTGdtOcbHGoJS
rAs6KSAYAsM4nNZlsqzdsQXao/Qjj3WJjl0/GovAvzN0ewLjE86ozhJKsyd2+LM0bRIFMnFewiHW
FdHwcKpQHgyTELIMAA4Bu6g0vTZ1QMYqoo04ChIamSGS8FDcTwYOugmYljz37Ar7FKV/L3/4FdtS
3eiMY9CjKFUbQfIox6MPU9tviYzQQ5UN5G2lpGNofBKc/pVVoneov0cDgnEhFU+6Wr23VDQ3ScNt
JFAV3WkpdxdteovaGoqTejWlwbTpRb2EUYWVuQd0NaUlTKcc3C99ghViPTyBwvwZNSFe7zg/UR5F
06OBkJIi9VluJdlFYs/6ze2t+rl8EH3BK0xKW1GL3VbCj+ESn4tso0+dLlh4M8X8FQ6xjGeLjVFa
dHsMxoFdGqhJ0zKn9pBUXokvhdgcgBEIVlnE1UxsCVpApGds8WVyHqMJqg5Baj544lmiJ1JQ7Sm6
XjynI0khhWLC+NC7ba9FAwBRmZlWhJImsAYp5vjZVCrxHJOTJli3KGmFrUJYnK1LE7YinExzs89i
c961U9Tb84yfdoSsYE3PMxP9CMpztIoBIRwWLUkCoCzEslsXMRkyBatAYwScU1fytvUR/WbliSL6
+x2AP7HKx+iLSjRW9WiCsqFV3igAlTHym2zAkhpzE22vUhNtbkyUri1ZxOmC1rhxxiz8zgSp2OkY
PGGm+Y+RGj5GPmK0qa8hFFIip/qk1lTxCjhvph/hPF++aIvKxSUp+x+P70+yxpYgblyVu4f8Ty7x
IowdrEl0tIsIP7iGYsPBIUVHPWGuzaNWdLWOLlqnluRnh9jMl+/+3cN/99zYU3SxEpQH999N8R2t
S5pHBFD/H/7K/d/5lURekz7C72NFtMRV//Nfa0mGlf2Pxy1reBvp4pIE9q+f/OnbP95UoMM5qkx0
dH/8tiDQwCdlFFWFyWLq99/9v/2UUgCtkvY4sdNm9j5VOkjIfx2l35/g/qeSEvJZpgjW7xe+P1fU
uY7GMDEJ8qWZYGnsqVqwENp9KNQK3oH7D4plBNy/w+EPH9DndvbHD+qa6YbqCQBCdFy0kjHj69LM
kArvroF66drcv/hxvi9YzHvSEs+3THV/+nJ/zlIgowU5RTXMpLPXdulGXjoA3aL7SdIRDAUtcdbo
Mhp0Ma/QPGTpk7ycUDprxbpdGjp3zZq4aNju3/3lOVU1N2Lcd2TEs27Zy5WWe+hAd+qECnTQyum3
lE1fuk6/pW10Jg0i42RYQKCce0KI4XcEaO0XxdwfX+4quWJpFv7xXKETzmLMmucvzbm7SC+YIYr7
Q3K46/v+eL7vR5CBBTLsJdS9M0p23Bmvef8lK9SvoZQXrqWpaLuCoEKudf+JYgC+kvt6c3/D5XKs
79/95aE8TZ07q3tG9EGzAAIt7yBtUHQJVVPvEjmud/fvzCXc/v4wLDGDmfizbL0hsqPmZrer1bLa
3R/+fo5xZ+Nz9JLtw+TOOyrMq4cY4ELWogRxX0Rr5aUDi6zwCl7OTQ64GY8v447q1HZySSqwNTBy
ToPktQM35j7Mu5fB9fDHUc8H6gLVYooPFpXyeevfvD7ZZQdU1B7EGEe7UFp1D9T918gf1u208uYd
2TCr2nlbXuzA5Iw26CGp7ZfYXB9GMg1ecsN+MQVXP09fPNHZvCAGpxswq7n4JnNNSODWr7zs8OLf
o5FZ6ETdOjTXCBW3rIIvvDfJYwlw8fjbuON+6D6v8Pvt5jXFUMT4MKYIwrZL6wZEYB1yLCZlzaeD
O1od1fzMYZkzD8hCoX1xeKZEdOZ5a2mvoDfG93E659bgzFELCAWVKdHTTjG5ouDSZ+gzx5pQEjzo
xFcGzjhvyVBmkXPitf1j2gZOykp9eBhcTglurgFJRHxIk01fr/qfHJe5BSAUMQYkfhI/XngfyaEz
Pd4GjYx6Wkisg6tzU9jGAx8LYTMddyxHZuDwDQ8t1QXiTeQDPCLQQJAM1HNIN3/Yg1MFuMpJYEmg
W0eTDfMXFhOZTgw4Wn0jvaMV4FnMDOVAP9Guk9vQkquI6QHLLoTm/MTif3mxkVxtm7NQvIKUxnWU
dGtevWiwTNuodQKArLQFbfE8c187doED1ZVhgfJlncMBqpif8JE1jnkzzxWMlHNKX4IQMP5HcJMj
e8x38oVmrVbZPhbP1kuep2kdPStnOJwg0iEertRrfpShbB7DHdbdFTCZ1fDIDlMiHsT8FL/EbkNh
dTA9/AQPQDQ5YP2vCtzxO0cnm579K7PiypLJHfnonNkNHwlrSdbT56Z5FF1nZGY9FNuoPrYCyttf
hD3IABLXyhV9ymdOoNuAQj55xnVXByNIr6N4JcLBjmx8yz/oaDJb43zN61N5DGX4ZvlTWh6E7Y/K
hVMNb/12hGwubwxC2rYaMwZ5IFANCfvuQd5WyF0yRbFZ4mjpTvkZfxTeOc2p+GPpV2i0coytirIq
drpbf8q+S7xAz1JM7qlHN6sEowcm4VkvLxYgg6R8lIihrS5N/savU+CHwMvxUM9EuNHf4qzje2bw
juO7gF12OjMeOWXd+mXeiV/eYop+pVbyDiS3X/ds3uFrNw4DKZ03+Y+V2uRKNVcJjHh+5rXjiQFp
pz+c/hL93oKswVdxUcsjgws+XIi7mIHGmTVv+XwMn/lw/EkuiJATazRXYAEVRhXottgvBJeBP8/H
XAXDhXcQW07tNsNeFVwmg0n+EXr28t0HI7mpt8iKLOEA05dBmRq2Uq5BCfNkN2EZWlxGu/R+lPIE
lfZTVT5a5VenfIfV2rMAidXbot6KoIspbNUufzKKD0L9iY5R5Q9odI5rNwMvyeK+xweRS540TBup
+1D8hx5bGJd8Vl2SCaTa+F7lbyJ5WGnxIJdH8zZLqIKQHXFGBpqwXN8SsTFxvO3Zi4eSx58Ii+8X
HJrFc9M4Qc1CDBQSExefueaaTFwQp6AnaVuv1S8TgKKb1NtufrDezTNnGJEOx7Vff4BtPrerU0Ss
jjd9cQXrRNUsJUM2RLDVNy1V101mnQfV+VAuNG1WNFqZypMDQiPJ4ztOh+H1O0zLzMHMsW8MJV7D
k3bdF/PqyKZocvileZf/aDxweCuH/Jk60+TikMIvxicNkASFRBMJv5CwM3o4bdFq+hLdEvw3zgE1
YU1+goB8A4t3RPDKOEGQBjiUiV7ZMQh5J+Nuem1JS+AYUHejiuHN6muHoyZw/PPkDvA8Hpk5owMn
Dm4BR8vonngLMBXZWa+hrTJ4zdGdXOjL0xezD1PpyLVG7JzJbdHfSDuwLdw5VPggTrTGT0AD+5nJ
srPZ3EO4Y38WctfyF3x1dNDPZsKdlFEvPKmtl/8I7wU3d8Htd5wsyjjyWSf5Bvo0plrWpWgC3t/U
m3D8NfqO+MWh62zexQSemAUZ5k/+fPxCJYVpV4u2s8+Vv+anTNX3l1dIJDHWxYFu24fx7nD0hSfj
0q6GV/Ak78aF2x/n0fA4QOHH8MU3HuCZermL0LJGWQvukvswN3aRE73cCZeoDfqrwhMiOVA9NMvy
h1JmRJ5jw+ZmNl9mzihDi/ear6J1dmBjz3BAC8DpUDhcLCXJH+Ijr8WvD0YetwsSAVbtrjpw/zLP
nCULY9165k4MZHtNbu8l4+9xP/BejHe2YQdMWuuQTiz6g5IMIPEsHIUnEjWZNKfVS/w8rr84CPpt
XHNeOEzakSPOt3x+PhaDf6E37JbrVNuXzkIvWkkXbi80+rXiOX2Wb5zG4sDt2b8ZxxZY9FphjsLb
w5TFsTKO3P20C1dZduDPxh9hTiDhjs4wEMdpwyvOHrcyE0MhbxpJwbI84XPicz8yVVJndZlFm9c3
fpk1CuEZsCX2TJXBNp830YETz+STPjMNSjuuPPolBz4Zc8ArN3ft+ManUEh0oHi24h7KkQVV6zSC
y0sZ7291c4i4ob7zhYrntGZCDR4Z9tkWgaZxAbE5cRlxXnLUIG74kWv7hvvktnUImWGtAAERkVDJ
aeMIZ8ANLsz//Na4DFJ9dBlm6Q9vi5s/L8FWfN7gpyv9h+aLy9rHns2cPW+5ZeM94Y3x0tYREC18
drsVDvzmpGMIvy2jVEWsBPYG8p8iEoixpWg8slhQ3eEh/aEWb7LaC674aWZvmscb9YOQwmv3xH2z
ZU6t3pExgUcfHjgEpAI8xNMazVbXr7MtYROBk+/9DrH/Cs7cqrVo8HImF/9nZiBZ6I7ClQDfaDNy
iAGclFZzoPjRUyvBjcG/q8kx63XCW6LNrLCF37Y4bvELEdKJn4qEDv2xpH2QLm5pWPjHD/PGJh08
yIqpYVwmORlL/3oYT4HxRGbxK5HuSxDT+8CJF6kG4IpW4IcQwEiqZttuAdQcloMv5fclmgvO/iXN
qCy6LJtKeHBrs98T/ykd9OzMFGVQlhi+xh0iEitaigDlmo7IG7fTgT8zRDGu035Vc1cbwY/DADyW
5LwedWtXchJpiEie76OnOZEEr/bLMECOXmJU4JWeAizXs3kKa3eaHliZi4Mnk9/NcGVFrO5VW1SI
EWazDacYfQu0eSKqs32Y/UJTIDxzazWeYnaUDODAUbhOA5vWD2uaZYAdKuYR1vpfjFlu56yzGbvZ
ZrRsVDGq27z1SH1Y+SOQgb6huRUMka249TFzkT2+iVV3VF3ugXm+D81Ty0PS1E+SSAAKvgtbVxzP
85jk2voqPNW1y0grXpmvGAEjsCtq2qPbWUeEPbytqDxiLkAI4iFAn5kFmFamNRofSd7SFGSHwWpl
XIvfZuQpIkbmx6Hf84bZcTC28F/jnGTfuiUrgXRyom8eoSVRd2SRzh2j6TbSCRoKawNQNiEL4YEb
1Fo5Qh+TAzs7NF9j85MBMRQudPfQZMzXVtvJj9J7ZXNRGh5QyQTbXL0Hy2CyNGZCVuFfz8QwCXYq
jg8VFenWVzfGp4V3pFHDt0rWyQpbzKpsZSLrlsY7rX1OQOzsAraobpRd53rPoTC32XtZbEdjp2p2
TAIxViSoJlhG9jOE4YvgsLZ0NAbXhoVt7TAAW5CeWXQQWZAox+aNEDrGNTdSVq3tVUfcRQ9u3Qlr
QMUnyMJfXHJF7HARxwZgHv62hj53gU5icCVG087zBU6E+vaFetNEPR7PPtWhr/aH25Sxt4DBc687
MplwckOVCNgjtuQADSJE6ONwpPhIs7O5iIQTZO80d6sdnRa6J6ErUkBk6ZIBIkKXg4pMd8gyqB2d
lthAuVbfwsDHwizAsKZRezKVB/ENRwVDaORSRv/ffZuwNx9ABISqmwmUY7/NEJcEFJ7ngU63touF
14RhAwZbOQrVnmcmdt7PBfb3E9l9+GpVZn44qePrqMlrlE/YdjqnsX7pOrPQW6etpdKLi93iXaJ7
FBOy4YqoLrtLG54t8YOGOh9Fj7wy3wSsnnXbwESOgW1tPl4Rx7rh6b4wAc7L5ujdOnHhGFdL87Jf
wdP0wA0PeowZ7VVxH1PZJfEe7WtPIYC7LhYpojcOscIyxMOs8x1QpL92UOP2ObfBVf4idDhtV/4j
whwsup3bhYTpFeCAxNio6P8PNHsu2hWXM06quPLIZYevDKe6eidpj6JxD7+hDdg5hTbLe9Q9Vr3W
rj4wi5XyTSBV9uy/qwJTBpJNAEu34Eh9V7tasHdLXN001rYlKcM0I2/knCm9zTQmvfsH69qCZC1a
k2gnpyeSeOCuyGlW+23kmfLBb5lfxh3zD0PBwIO05B2g5q2MgwaHnEZ7vZ/6C2lOwfA4QwHtnSKc
vDB8U3gDVHTBM68ytYLbgejgIEEWPadfM8Gol/xteK9StvI2d2BmyT36RyRLE/jglbVrSJNGpUOM
w6r+5P/hOT3LT+0DjZiGwNpsRTFa789Wf0L24KOaHpYAqCB2hGOGzZwwaCptCA8+mDEadGwoGgcs
aWukC7nsNGvtQHydN5EasEZrvPLfZ+IhtEPI7Oa0h0BiJuxBuy45Cd4x2MyPKE0BqVjoiQKOSL9t
DHsBFpnQz8nEMnabuGStzH4PXNdHI5gPosE1VW7VdfFuuZLLnMnN3Kmewe0hJH6iyOLIlIbFo6qx
w9iRvdi+tDgiCKum007hjj4quCDwl+yvNjBkWaP4tg4IASgtYjc32Qcs6K2zsN9P2ZY2hn4J9pUX
PMndhmjQxEtiW6Mwd2Y2hTd3JD59CYInlEjZKHZ2tQBXhoeQ6Qy67ErYa2fJpuLNrJDwz8ZDQchT
8IHHUmT4EHWQb3OaP7b/VnkimXkY6bEJ7EpPRUGHF6l6uPknzQ4PxlmgpLAyzoVT7AlwHG/RpoPf
xSpUPmQ/I9u7czXa4yNQCFcf1sH8Sozpe/fU4pYmU8munqD+MfscOVnxfBDRI2AUhbt3LF+kK4FL
xXFKTpjoSKyomxsnGvovs8cKPBVYYeL3MJILm7pAicFiyyuO+HCWObFYW8z5p7JFUWg4zev/Yu+8
thtHuiz9LnOPapgImFkzc0HvRFHe3GCllBK8BwLm6ecDq+rP7OpZ0/0AfYMkqZREgUCYc/b+dvzC
KKq/0SELtsSIt9Y+ihm/CWlDh7Go1Lqr3svoEXINd7FxX4nLWAJbgt+J7+57ho3VyPwXer1HL5iz
6s5Q5FIN1RdvbJ2Y/lghaGrexGQFoo8aoBwt4fnf2censShaxSd3nR/Iv86WzR67WcKYiTaQBJCD
xnsJ9pltsZ3HRQtSvzv1rw4SBNa07kt2irYZaMSOgLz6BY1CERB1AutrzpjVjjSz2FXR0qHV5iIM
Iopy0d0JdzXemN4SNgDGPEF0GjD4dp93OxMcqLNF4Etj8InlJjv08ZUgqlmX2y3KteNdJuOOUj8+
qnnPjpJkHfFLQDsSANmvtJtx84OrgLAulr3ZlrbNGL8TdAb2ex2ewx3sRgh1rwwLiUPfZBE8Ec4l
Hpw1AdY2fEBvET1j1oFrKG7ICX2bR28yRmkNLazN8Jp8Ry8khFCFofy+Mj4l1ZOVt0tGsK1LaOV6
c0rG9+Y7LUk3RDHBOO7daPw5sLDuiFJDEInnlxLdIj8ZFcahBQ0oswFERZ9vl4dr+A572kzogygf
oABihcAoj6KjBL/xWj7gjGq2PR2MnbtnkU/01aFZZvcRVwaco/JHcVeTEFEixjmif6I45J3DWwHZ
I9+lLy5zVb/EsOg5C/9nnJOUss/c7tRYEngCwWLdajhEbx28qm1gzbuX8FkZ285cIZqN78kJU2yf
veqtfKak+tnGd6y0tG0mLh0IX3H2ioMBp3AoaTNNO4aO5OCR4g2/UO37s/HivqGb3lZbtvcnbkkw
LA/ti/0WMorSEt8UgUQq28lhF8SXpEO9RmAEO/cvzgC7QHLlzOJLQqxsxckiXe3oPTngK9RN8sNk
3xusJy4RIjQ30OJwhq1pEhS0l1+InPwoPr0beD/s7Klr3CIXQC1gVQ8pNzQ5k0TVrFmqfMXeXB/p
o4t3to5cHdGOYCJ3K2+H8g59dHRoMfF8E3jzET2VL+V6XpXd+o+5tQtQcZICSAD5kKxs/6sCDDXb
//A99I/kVebmkws464toXXS8u+BIacBBZbwGV8LgtmAFwAC8i7bqg0SbheL24aeG8JbJRWvJEWZb
Mp/HHSNJcMfy9sY7AwN5hE9yTpzXiTLaRhdk+imyENXDPXC4d/pVoUNf9U1/oMb2/IMGkD2Pts/h
C0sokp4xui6dgpHOvZCZCLaVZEKGffXinIkVpS5+azGSJyTrsm6IiQNbN9vsRr4MP7EdFO/WffHk
7zuwjS/RYXjkSvyq4ovKyY6Kn0VwcO4fBWF6i89qGT1BEz3jvJxQM5+Tg3bumJG5FPxLumpJDt0C
giyWwXuGZHFxOyOKzLWpv05He2kfWJxR3UjMu7YnZrfft5ivC+3UasElmBtAQTaw978+BI0E1qDG
pIREkxzIHo+A3pJe3c+dprHTsCdLReujn+1i1+5TFR1LdDyEjNPCCmdfCxIJCjImGDlG/n7EyP/3
VwBhzx2uv5+KQKF70B9bHRRKO3fnrt9/PVz/aytiftKYEN9rDThx/vH9iVkbe2wtkU5jp9Xs6s9D
MD+9vuaXPUv00JU/PDRDa5vtsNOFv/3Xf3zn9WfIgl7Rr59W1H6xSZPmQUr3gHE1XNOo3fkV3aLr
Iajm33F9KGnYG+vrQ5AcMN4cHYtGM4THX/9d/ett/nrNC7Tqrx9xffH6f7K0jnZMNYBc/v5V19d/
Pf3zUYh5dfmPryQiRFzfMDX9+oJr4cpaXJ8XGB0WRolx6fojfvv11z8bRSgBCdrIbdUELCC5p7PS
U2uUURS/5hpuRCKVKrEN11W2j1W1k9IJIYWD3DSt6ibIZlpKTO1qwr+SaKxH+4fG8HZdyfYvIbVd
U60k44R9lC1n8CYkr9C9jwLtw03am0aY7x5k6DFHR9nCqa81MgQ76yW0amBBtCw8LMzsgKj/jBow
O7S84Dm9eKLW7G5VZsxJSkrAWzV2eo2sIPHxb1sSmWxIlFBPSASO1n071mjw9EdsTGh9EoVPSAxP
FrRZstLiB8ycx8xneaYTIqvGFSF4ZuytoZWdgiq5xNkrNvyNoMrRs3mDILTXmoGlIm6tsE/rjQd0
rAyj27DJQAg6jF1WcJl+6K44OB1eFxlrB5HVT2Wk/dDt6Q5jO7T3j17hAAU3GqARsD2yEWvSCdCo
AG0tpLm2u/bG6QwKoBNFHd95H5CLggzKL0jNoOzUpWRzhDqSHQDdV2YR6cHMQaxXCgo6Ra8wy5P0
4jsAeAd4u6X5EyXJjR44r0GChNXsJoKbPg3jEPTpZ97XoAnziUVASN5f1n2HuftBGzk/drqltoU+
zcjNaA7rmiqkiVKynW5NZLpt/uKMkL9b41CTCIyYBEIRfZbJPw2Red/UisRPslH6GnVUfhgTOkI1
2dZ6u8nIA657m7UYw71fo2oU5lPnbZX7CO6JMGTitzs5bQ0bNBM1z1a+c5o+GkR/YHluDTP+EKy2
0pn0PIFTNqG+lVQ9Ms6ZFRtfZdx9NIGO9WsSrPaY42tELpyx0XZOrYM5UKslRJUJ10lr4JBBOgv1
0bJX5XBXBaX4nAgYqX15n7Xja1bW1EG9jmqqlaIzyr+MAOtt2GlHCP6rQRT5Lqmc7ZBRBpPwI0GX
06dmYRnHGg7FKv5ZYMs2MfUHWf9UusyuYysB1atm2AP3Og3ogVaNnCP76pK4rbQ8R43+NpWgOSrT
Jf7FYj+Zmc9DZxT7JpveE3tiSDENtDINMEFn0FZoA9/Y69N9CpZGivIyqslZtcQXV9LaMIi37N0f
7Wjf+nSlJwepxqQPT8Ogjgo7d21XKHdVRpKvjrU6eMC/fcgMclcryDQ32O/vCWnJKOiknjIBpjXr
0mzNZRCJJ6tzAStJ80f1qVved5VkZCUWnK4BMHnoAFKVhr/pK364N45MXso/tjIiW7XCPguXBpzr
edL9DQpf/4z49ejF7ZfRe+bKZ/MAhvQJNXmNEBP17VgBWFTyh50jXxgK1tF0xCbA/Wut1ulajIRy
AgEefau7TfTCxTR9Rvx8a1Q4kox69DYi8L99q49PffcqDYa5Sh8OMrXttWHR3Q5Hw0WNTuBdmn3X
jr9svZ5Z3HXvaqC5c3a6nqtv0UwPqJ0jdAxsC3GD4ncsiAKzm5eoY3eRmT3AbxS9dKxpdqRulazL
59TISM+S07nUtOeQe5Ozi+Xa9gjg0KjIRPreDUZ6lYBFui5+H3vjBeYAPnTYHFtdY8cchRJzApjL
NiH7xm9gZzb2jXSNox2ZeKxGHeJnykq1Dy7Fl6rLn35Ln0fSgMwOVjjpq0pEzjJ0gqVj+ssOSyzx
geAhHWnOS0I6LhA1D57bvRcT3U+pUfbUGHt2depTMRuiS5hW77Jsnqq8P3POz/C7oGP6q6GL6Zpq
+kvgUvQCAgOb+ZJN01Yry0sk4LeBwIdz78AJ8rPoWwwPVjGAcAOoSRZPeDGFlSANTqnI6wloIgNw
MgrTpSYVii6bQGFBcomu0k+tcHEuTe23sClvVWm1D0TykTB4L1srBLFJbCnS4AFyB1t+xu+0wqpb
Qk9DFE7KVfvQdNF3G5njxWi5+qcAtbrwekoQzILIHopN5qqI8iDwkripXpOh7HHu57fWxaISohGQ
FWRfMjPN5U9b0C6owre0/bDDiVtdx/hYjDqhEkBQEeofzOxO8+tzMFTNGXX1rCqloG4UIzsbv975
PYx8v82etbD7kKZV4keeW11zrQ4encpSDNdFjq1y7J8iG1qZRm8S2adJtHbIFjahXo+AHRxEWh60
wXG2eiFoAycakQxUzMuWIoiLtncoi4uV0/tCipuDKe5f9AFOaSTcfV34M9uOiJTIky96rbNi13Ou
2q6lEFInjzBNPgsVroumOwD4GgKKtSXJfgSSuIRDJigIRlueMFZvxpbdZ0hFbF0QMLJUfqr2uSiM
Zd8sLeugdSfH8mk36bQZAt9DazKkOyOR/k1AydHLEH061viJKb1a6A0loyyjRKso6CcuYO2C3CLV
ebxb+iR5PgDmqQwK7WV+3zXkVitBJLzdUAJwzYPuTwyI0TCsIl9b2DV5KBHisHXTlZ/AS3b/bSnL
26gd/1NLmec6/19LWdH/w092/Ya//GSe/ochHcfAEmY58l9eMs/+wxambdimY3iOac9+wb+9ZNYf
Up+JAMJyvdlK9stLJvQ/LNvxJOwo1xXO/F3/5399Dv8z+Cr+sgo3/3j+u3XYwNj2771kumdZEqGv
aeFZRE5qzd7i37xkY9a2KnciF3JB8sJkjUAEO1OTE9hZeQUgKZSxUJdIJ6JYEaGCDUtJbXo0f2ix
Fa21aky3QMlwXkzqVLrvIffxnhj0JomeotkwXabfiNui3Th6KJHp5mCsFSkd+FFpOyeJZsvqtB5K
1zrCej1FilG+65/8WqdGkSf42Hsi13XduhsdNDQNY15JFGoURBEqXq3HG+Rz7/TugyhBHNQthpQE
OURQu6egpt5Rq2Ev4TlurFk4L33RYuu21lrhZEvYLlhoE4cYoNR+Cb1YB1yTmdSYZ4JRMJ2lY6xi
m/2rXwrrrsrtL8dOKdiH6iuSLfXjWp4irx32wmXSGKZg46QNzV/APPRtLO0oxLiDSvrWR5Z2jsCH
KqT3S9n7Wz83hqeEvX1piRtTdNmH5dlH+IS7oJjmeKRc3xtdu3etFCJtlkBSKswYzLJ7AD+ubwJF
57OWJHxVJYHQaOIZJW4hdeQRBP7KI25A0cazRhkd69KZ0JSZJu6zcSL71NqJdD+2ZO9URrMd5M4L
mSwtkuS9pIxWbjh+2FpqnsbO0yHQJrMBIT8L1cFtIA58qPN3UTdPI4kSOKVQ7KchRTdf/qxyGo8N
eFpQdTFDuznSMVJU5MY+IdU8ubRwjw6dbUEim+67zKB6gLHZZuoypBtv08g5WuHaNBWD5dC7hOFS
XCyF+LYsVsB+3x5zrT7Fg0aER+9u7OekJTl68oabdEAqMaXhB+Y5tapN/SBUYsKPkGchi2yTy2jY
RcUXGhyaWwFTRkJbaavH3VvukPobTSyuVNuDs/Hl3iS+qa90wt0c4iNiiyheig04vWRjkZcml0o5
P/OCzFRHMCfqgf/TIAlhZ81+gSRwIzBRpAS3RtSSvercyZySgZqr/TKQxsa11TsOp2GXivYmCSZA
EVAd8Ki1UHKKvYToegTIvx6RUxWgTovxtgya4M6OdxatLSPEM5FwgW0rQ9DtdF+lZk3HsXbZOJv+
PjPLu7pW1g1ZQuoUG9+iHlK07aT9ypxtd60Rf9zkdMgdUR9tkIBH7riB8jPRlKLs9qVX56u2peqJ
nWkpEhA9oZPZlMM/taGpt7Cf3oIRB7+Drno1l0wOdEZMD5KUbvqnmqUrfePK56ob6cZkLnxuo2e5
o932mcAlmLOGnPWjoU4pUl91SqDtFPlNZgDCcm2734FS39hs/XCuYgAVLq17I/BRiqPugkYjd7Kt
SOxDkGcrsSVSBkpenwaIPJLXNhVIpxXLEknf4z2igYrJnYoWm/UaZPTaGEcbM5m+gA17lHC6ZsCc
wo71TrZBtOtj9AlhRqPCNNO1XjR3qTl9Cx8ST5Idg4jivDfMYEn9y7WDvV1oklASzGc+BGqoJ5+8
b5dWhrMvC+AdOSretUtejgSrQn9xWhb9OKyKrgm3bfQ2UGVPfELNm0zxAU7uetDDp4xBG459S7c1
pRWZzsjzuqG4eV8X9LQmvyORyx6Ss3YfVJih8jzaA3a/JVNCUU21P1UI0iw1YsRSdpUj0WfDPyad
uQeVAxI0heRgx5e6mbkJaVKuBebMvEWeNBf2e1tzadLf2h6czDhBUIRlU192fhKvRy3ceNXE/iF7
Lac5JcWWFYBpuIo63gNRTafGRFySFtOEngZEIEjxIcFtaQbBJsONvBrt+t0euH7EwF9ZtQicsJC+
ZF+DhxU5yUmYqZFR4i+AmFOMJy+y+lUX5Z/F4J10VPFn8H90q41WW+mK9joqkQiM0a5QPQ3EGqxV
npm0UUxZbjrta2KRvYmGsFoUg44ipv9KHEwX4+A1iyaygmfm3E3LDmCqPWScrVHT6hxPcQy8Ls2z
D2FrT5ruH40eD0sgWYMFJuIGTb1UQ4eeAHiZEfuHtIYWlns0UdImePAydV+pXG6mAUK4JebYga6i
nxAquplYvEZ/NqwV9FocKHu3qEvV82i5/qGLKY00pjOs+tFGL1ca4xYOeXbWHXAwllnKtYCutgwc
bCCFmC5+UrfQL6oTJCouH0n/Yoqd8ZIYGV48APfE9k2nFsc65mTHO7iC1kFSs7IdSmmtTA+NPqRm
MoS9ytyGJiTiqdwVUbenkpetdI9QoqpBBZaHs5m3iduDon5rK3Z8OB6rlbLpfJaYd4itYU5whxLo
SPrkjsQxa6p60nUUXS7RTWuHzfMCarFadTqKaJuoJujEnLd6gtKARTo9CyJKenSwm96ub6KuPGV2
II6A0+tlQNfEbrhN5AANuCer2w6s81R6/cGEeow1nr53lFE5iXbKd5Cqa62xHjzKIMzsFawgDAUl
fTNWLbhzsI8NqHmZkSd8EUV4F+kOSgSRE6tSVUeHECKvwuU4ROyW3NrxtkaHNiDVImIFqa9gDmz3
MmQCjnAfDB5xZLXL/jg03ZuuFOauftAiKkyhZdG9joJHQprIFyqmamv7pVr24VDs8HQz5dJVlbZx
kjPoMoxBb4qSwHZI5BUUt1MmsUCnSu67pJBru8few7vMbpuIZYBHxppGyT5ItQc3IgVUb10MCpqN
ZwxI1wnL75bqQoA/DO9vNVRoCudC+NXMgIUq7h5a5A9OUJq7YHKMCYEriRVBMMoVZP9m5YftRB4c
9oKudn+a7UjhxtwHSVj9aTq4PhKzEcHBO+joQ75OG/UwIIc6uB0Wx6pwUJrP2KbStAmOCGPgvlxm
B7u03uOE2mycU8a0SmtRM4jtdErVUu/Gw/UwpZ2xxlvxA/Qt4lipPn/DGOvZ/GlDQUWXRVMgk1O3
m2U19oATTIQBatbIo6nTJTnOMrfcgt6ij1GJGe+bOMwDiWQ/rM3770Ab11hkPlrW4AuytuAezm9y
oJjI7WhDJ/UjKMWdZJOoEhrazVOdgfsPGrKGtfrJT1pcph1oele65QFk3SkuQIBcnwWle8LVR8PS
4kIco646XB+ZM8nr+ujXISNUwiojKs9GXx+uh+Zfj0bT0vZIsmrlR4inZvaad2/5enyE8pnsFeNJ
3rno2fIkXuYxatlC4nVrWb9uDFFerm+3R3q2DdGRkDZaHNIZVXY9WD1+qcWv53ZA1n3g2y/D3CIR
cw9ElUFKANx82w9kpizqK8jbq9WeMmi9bWY7kFAzRPv6sBGc3kRPh+X1etONF0MZaP9n0w2FbpBQ
14epbEB1T5W7utKqrxhsV3bYnP48Xl8wRHGZbPScuTm8BRWsL65POkHzo18Ha/bQXE1NQs8AGBJJ
Mc0NHRNH48FSGMXkfLg+rcfkS8fKvf71UlJiDBFexzorz+ewXM6NvJ6W67lqTHmSZuRvzMe8BpId
SmD5/kQ/253inFnKDI/XQzM/atzvaqZ+hX0xMp+hJEpgyZOVUynScIely2JnR+6VOvw6eHXSH/TU
gYvlTU+ZVmqHMgy1A/kLXHMR92dF1XQCOA+akIOrgD7pdvNFVEmvL6e+mrYhvp2rZ8ifPUPXw9U9
9OcjKPg0RCdTrAetfWtn99D14Bg5w6VrVxsWjox9FB0Y1VEfxRV/qR11Z6JsApi7E3V5CrT3ntOP
m+sX1XyzWxUq87aCsi2Cie52N7vC9AKD7S9zUj3/tqtDyRhd+rLX56oNniO3J5py/oyun8X1g1KJ
lW3s3HkAa4f7zo8Zcip8W05k2NvrJ/OP67fpQRuUsE/mtN2/rmmHOhHL5r3ZkaG0vF7IA6MGSs6x
anY1CwL3ekKYx/86VdezhHVeIZQD3rtnO/HnKbj+lde/V5CDefj1lzNs5xu3DvfZqFalqqFb69bP
InUpFA85yr7WuDPYETuCDFBp1qy9Lbrk+iTemiCAVa2w47YxUs3iScuJUIhdOKXmNCGrc9svnU/F
RdJKdOn4WicJAyypO5SIIEMl0FBXc6bNza/DMOsIHZh+DaI+T6Td2p4odyJL0R0C6sxI3quQSiMS
ykqrzmbgX2qbvZsWMtHDMA1gmy80IsFEI+6LtnjAD8yMSaddTCakERbvhKZuJi+/GdRNnOefhmM8
64GhFiRZsvPro5dMf45DNBKpW74GirgDxyeT2+IWMLKYLJ48hfAw3OmoyYoq3vQDqhKYFrQJ8Onb
ygJVwc6zZvWO4bnZdA55cPpEsylIuzmGgaWPox7j0iyPQd3etFbv7oI0fKqM0cExEa91OMVLKMLO
3tCZXwO93Xeuk28NC/bGOFy8zH2MrQygVhId3Q+NOsF6zLIdaXf9vexcVl+uOjRC3KT152DeudN9
mdLV90MNvWuWnEI5fLAhoXatweDt6JmbAhYtXBCSNShMJhm5QLbvBNQcND6x+iEO5G2eXkY3+Ukx
ekJhHjKApsGPpmOxoo0U+vUuOblycJeDo3YyLu/deg8LYktcA3VX1y44Xe0lcTLWCQOGVZGlc7bO
TUcsCqs+daMPz75D264N7JuRRUZb19wSBn1RWg0ha+aVUxLTkDLXAYNGEsC6yoW1PLUFNve5of2j
keqxsd13xUmYQhQHXa9zIdqSNPjk4Gb6fZW2COtGa13WEwHw7KlVDOMw7ps74TvY6BHW1qmHRSNF
WjNYK3y+T6Pvo2rzGhIE5FddW4AqLXCuZuigEOouWanWYUGHaTi2Xrzlhv9uohZTTOuFKzAWiTnI
UxXDKpDELHahWBoVqLNYInco9eY+KwnPQ5MbUxel9Pcxmck9mAWQw4l9k45oLAkvOFE431nkkrfZ
eExoaCUqIahHDJ95Z5wxqj5NtfOQGN6bZ3dgObmPpmKSe91Cv1pWaCZKxLI6ncikJyS3rre13b0W
RXbPu1wYiqJzYNDNzVGm+CJNYS/PuYD07KiUzGIsdu4O0e0aH0OA7j0VLByTtb4zFJlblrIdVONI
yAUCainQiFuZd4mG5nUafTwPPrLqpnmtQTuDq0T0bxKXmLluh4A1cBbtkCAwjyoiBSftrc4BFPlG
wVSAdaj/corG2fguTYmwUj90tHpQTLu1NGk3thPDgd0ZgJTS9gIpE3zSjACZhQgBa2UNbLmdG4+N
m5OdjSkeQAIpSGZNyC8RVPx6p2KdTHcxU/2xa5pxRbNkN8LuxY/cDvRFdSIXFXimOP9OKxktlV2+
uoJssVJ5xJwYXy0aRugq6lyyxFrQOANam3rgCEmGXQYK5ZQI0WVE92MSjscuU3Sp1NZK8KITPuXt
dCIhFo6jHeK+0k66GZxCHRJ70OvxBYs1IvvaIngMbW1IoGhBv45qPKrLdHA2lPi/WVmgdO8A+XOP
OmZgHIbsmV7YHfvi6WQInEZexsra7r6tzsPoVVGQqK0fg6yJH671tzwidXxCXN85dPtBYEDzBXvQ
WT9FWjtw8qdh7QY9kc5IcQUGG8vFGJchrgScQufXRD5YLbyYn13qtEUcP3+KovHS5FRjs4S+td4K
A+Zv+sysgajOpxA45idYQGzVnP5UdPo9eoIPW7fwSCJ0gUuk2ec2lbe6h4Yq1WjgRxmmslbtQOCj
8QspC7QZeTa++w3rB624TUYRIC/Ccp0I1L80aGWWrw0V6xPD2ioa+DTJv/ym7DFu6gFUuUggNvr+
Q8UYdMi96jtMe/pV/pwBW3+FVFEwPn678VisNGCDetquA5Hewa1JVuQNYfHJ9BPs4VtRpT+ZYk4N
A9kmI8XEjtrXTrlfTOlqaQ10BnFZH4xM38fxz0Ta47qfYOvY8PSHmDVZB2DdbNyG6tUmbgRLWaY0
bqSGxEc4keWcYQ7XBS2e0oJD5q8K17sYqgOeoTHKsKrFm6P3JsOgG7Ee1T6crpYYI10URTPSpY7u
60RmZzvvkZ+TTEQ/k3wtfpOROpeUjfWydUtALaK3IL+DLr8p/GFpCPFeD07OOrODV5vJnT591S63
fGZ4G6+Af2MhB1i6vLWiRXBnUj+nq9QdqiJ8K/QKuA/C7Aqfu+pp1k3NeOdL36ZZF01rawiwKkcD
5jvrVnQTGZkVIrMEkW+hkwuoTPu+iRFR924Sk+q4s6yqP2m2+xF68kZjF7ayBRLJXDzmyYSeNE4c
iqUMaEGnLj7Kjq4ud33kx2TWDucxUIKsMOtnNPVbgrDGk7B6yfRldpvwkCABWg1A0iJGCcI1EFEa
KQ3zqQheIrnO2gbzSYdEruwWQhr3hDbO8VpW6myk03+SDvhYdDcNvJeFopNAcmPoLVUHfDnyYONk
ExU4EgpyDK80vqLLqLaDMekHymS4AHW8Z/AFsOPW9l0UmRfY/N0qFS8J9e1FMyfjXA8OWURVkmP0
yctHMHePtBnpsS+cFoF/THGo7AJSWHxJrsocwxMlTP7Bdzb45dHvhb51fFPhDbHnwXDYaVZ6wzS3
TMLOO9NntBfEAz/E6iNqj75ZyXXLkgiJpi+XvmU91S2d9xKVSeskPzwf4Se9iHo3puptMoYP1k1r
I0jfdQwTPcKzO5+kV0uxbqmjOyvl/TRO/3MIxZ5K5UnLyHXPnFk4IX5IOSIfBD/DRnk/6Wyvojb9
Aut2X1TIBNumXUkr/ihN8TFR8ViVrdYyFrHV7LjqXFe7MSOi2SFiVajGEbjzmczscKRuTsB+X+ts
Ps6QjNGgWPZIChaUTO8t6CFLVFVrmVnr1vD2vg0QxUzjakNYPaWkPnuuDbNYd05DRB1qZ9vKyBWS
HdRpCIShLW4dIwRo5sZweYl2WAFKwhSTwgNMUNewG2gXjgLlMdRJdQptb5HoGQlmTthsIvkjVypf
6fpnVbY+YgyUwWVobjobG1epez/6Mke0gimF7DITbBu3OPr3uWDeGePJgTw/UbTw6uIxS52a/dUI
WcCwGjxeqU7WRVC2h+tzncxgSk3sup7TBopKfa0jZFHcHa7Pfx2iMmS4kIz0Wu4chhGPSGj0JJVT
+F+N80/QCLdD8Dfv2VyuN5xfh3r+RfmQQ5sdhw0LHn7D/NKvg0LehUnPjZfF/EvjQabNTglQLjrc
nyl7cyllAGeAbv+LrJ23OT3q3J0IP4kU88oVsH1la3d0HQ4EDvXsMaMToqN8e31dt99iU4z7KLP7
g9UNPZUcFoLTKMmvD4r6QMu/o+FGZ+T61LHnJJ2CIEiKZdUhmoscoV5l5Q4x44KUvpiAIMBOUT5h
/ZzLIwgT2YRfaSP/OqStHiGHmbAmzRt7Me/kB9+6N9qUlVqUPsrerDdy8HvS/zjMAYqHCaFnHNka
EWRsnOMY9Fg4H66Pfr1W6P2l7fFT1Q7ujDlI4hD4IwIMG+3Vn89/vZjXoCJkig4v7vloJzIoEpuQ
7DngYRrKkNndp1lUy5h067ptD6Q+4YHNXZQLVYz5IY0RvXV0t7SY77M1pzmU1YQBc34k5sP10fw/
UEK1O/I2xappBTk+4cW1nNnv1aHJsbrYPegm0SuxXYvlFTt/BdCXOgB6FVfB3qHzqWagvJ/0IlvI
HnaZUye319cIiOW/zV81EKMt9M6mwJl3X4ZlDYR0wqJ3iTY5CF9B/6k+rk+uLwugcfuETwyZK17H
+VD/69E/nrLgbdZJievr+v60YrC4ZFfk7DQHfUbmXw/Xl0k99vdDcdc1EwYItgkJpvP4bIiQpwAW
TYhfHMiQoHJnW2Tlzu9RjJNxsOfD9en1YFctfo36PimZieEcdgcSJq+//7c3MZ8kIswdjGnz+7h+
Bcwj0AmWzGGfkJ7sPoqqxs0zlssuLAP2XIui0l+ygM3K5CA+jUJgDDEgOTk6uBYGy9/hirDqUpzR
Z6HOKyhpa4pqNlklJ8OElja48Y9kSD9YA5GIM/ZAqjII0UWEkj1/KlquEmKsliS/VkD79I5OT0eW
S8LpGnIQiP7IXkKjeaiiJoNFPlYbaxTHlh1NO+SSXBV+XK2Fq28CddhvbidfRCxOgiNF35pX9nVk
PJEu9qWl/AW2ckE4x0i/R7TzdEq5cpVzCGYAmaMghmq4cCobofx/i0b+K6IRU5gWuOp/+1uN8R84
xLe0rX6HEP/1DX9DiPU/wAh7um5CkjYA/UKb7r+a9n//Dw0+sWuweRBstl0T4Du447+FI8YfNFhN
27MMx+YfiZqj+QtC7P7B+AG3WMAMphID1fjvt/ZfEI6IWRbyO4LY8TzDZffgkBthmEhU/r1sxO+1
QIU5aXs5rQ/wo+D3PRjhClsudTX5YXUj9asPNnv3pVfg6PBEsmIMeq08l06kgFfa9oG/rrH6VQHp
BjVf9yx00ImrLimrY2LqBjCRjoM9hkKK9Oq70iBeopxDtYw+Q+PpoyEl0XUdRKG3n+IzNxUMl5QN
rNTfkkSn1ZS72Fcf82KbjlO4ywxAcVNj4lbpzP8MRv7/OCWmzjnnrJiWbc8fy+9KGq9zax9hp9hP
GpLtwIwIzEm1c1rikCo0DZ0K8ouwQTs7TNZZD8KdOSXvmkFYSEwQdj3yl7alhybcy/lrgpNX6go7
qYdQsLA3rpqZfZ79yghU7n+78v76eP+hA/L+8YG66IBcwNWSvDDXFtY/mNJ+aKJF7aIKyoH/CpoZ
joyV3WUDysSs9Qq8+8Zt3r/kEWljY4lzunKqfi9qFz49IhyjDshjIjeMut8sVymQe8NG6UgvtYfY
wDcMYBf9EIaoD1WWsFlMbP8FwXZFgN+skenRos1KrRVptDndRUYFYEWrvzKZUCj122OVRmhyigHD
Z/AizOmGmW6urLqvpgqe/i97Z7bctrIu6SfCDowF1C1niponS75B2LJdmOehgKfvr7j2OWvF7hMd
3fd9YQYlWQNJEKjKP/PLsIHwWqfO2QbkuZnE2cnpGhHRo0ogyPbNOB5Smb+tt8UUryfO1LgsYnYI
EV5rq98zDOB0Dlkyp5gDRfZnRw/0JhHT1wLdrI38LVXjcJySh8hyun1vClccMcmNGH65SaK2RZRv
oowgmCpgGyVuia9DfGNbwP/rUeXqPGMQ+d60AzKZa30NI/7FJByCBwy8p9ANaTOdCNsMcUI2bbRv
W2PWmZMJNgLUl8WnDNmlErfTZbMd+CFWrUjXjP6TX1ZfKk6yjTtPwDVNGQgFxfnyynzK32Ab/REl
ZyfCoRq3w2MaRISIGzJKHSzZvKSMkM4PVWSf6yr2Epgqaxmfy5iP8SQt+7vWX2mfTzwWFat7xGPw
Y4W0uRVs1wlJUGM4dR9N0PFazqkh9mkNpAQcBFE/nGSXUq50mQw0EgcZvqG0iDwKskeKOHH6xs6t
WtrxKWdo6UX5qejcvcwig3nEgjXpmzIcfsYdjplkXZGnQF2kFV2MpeZHzii89lQdkOaIaGHtWJrl
s5zeuokAXdFW783Cfnvof1IEuDc42TBiczwN1a8+S5/cBDe6k6YPTMBtnsfpm2ibTxbHlk+x2RAC
flgtcpHRuMO4fWlWu4J/6VM5le517d61NuPSOnOP6UJXNTEP9CdHHcPGYXuxjvm2riMDxyAZmLAB
Ak2VD9PDMo1mtH6b1N1xwPkV6fnc591X6D4xCrgZZfnWO3GxV7b+YTkBqEC6mLwMlxkvSzSbkmgC
rdBJtCK0FS3h92SB8IG19hyUVbOpa6w6tv8tysPXIk9ZZK63WZPY+wRLCmqdsk+Vj/epBPKU1s+Z
6H/Ubv+ZFNPRV8Uh4J1k5vvfhwh9lN7nOiS2XEWn3nFGTM+xs7GNVQHiW1iJ1xVXLVLhT4TCPzF/
S1csN5Xv/bB6YNguIjKmBoDyGvFyCj4yXk8nSx5yRpZ5mx3BYb5p5sXtRFVdEHzFAQ+g8n/4y9wd
sdzu4ip+pon4LpPQNWyVgb4Jngu/2w9GYXdcI00Yi/BaTsdSOb8r3nkA8ajSmfziDa3vIGxUp0yE
Me8hMstMAU11UrwhgFBv+rB+Dofi4ORwWdehyDhrLERNCu+B2musOYTPygnTYYT2mpvd2D0a/KkJ
GQo2xrnEZHJPcRSna6TLub9HH6DGhKbrrVdjscGPknUJ++b4pxuUt1aVvMhloF920W8N/Yq7NQ4w
Icz241+/l7ZdtKf6wOyTETyorzwEae1TA0KWseOt1JXpOQY/4WW2MXQQA1afU1uDx5r076JU0NqM
imB5pDCdx7hxnswXMhnCNsCuouVPd4ifFX1//UzhShrjV46i75H2blV0YWwc9tJktqaP9bzYxODx
HZNAjY91gWaZgn1I2rEn2kwo3G7EsXYRZ0PRXX37LRvtBFN84JwyPCOuyykzGQROSTD0jj+jPUJo
GpxvHsaVDL5mHob3Iqy/KdldaOTEsMUpLFr9did+4MBId22qb9eUuWklu301KmbHSbTD7tJsmjEC
Jj2ErwRxcHRiTaKaCii5jATWgxCMRZ2CifPe0Xtg+VB6qit3PlDd91A03XucaBh9E3pyFb47PXO9
vP+VpIjXEkHLYzZRD7hFKu50MS6ZiWjI9UskYJ8bX95WJJqWJgKklXjfXaTntSkqrHNql0iaUS3f
AgdQ1kBY4SZQ6oo1e53+aG98EhjWtSoRZ7V9o7tsPqVC3MoZGqdKdUex0dQc3CV4UAOcCyZR57oY
X7WF/UvZ2AiY8vbICES+nC9I7xNG03oX5lO0Cb3gM9c9ztvY/dFY8bcuGe+8GNZT5dXVAXXw6AGY
xfd+V4ZpvXHdAEZGt+DzXZivyMW/I5JzZN71kpHWsaLwozSdpGOJJvo9a9IfC4b/UVC8GrAQyYbk
0IFVR2/S47ZhRkPWLbz3I/TGlYgnIox4XCMeoO0p8MANZ5Y5B/Y/dI9+KkxUikkoViGgDh5kcpdE
QVTK5k5UqX0ZevVrjexXWtUhpOC025gD3up7LCoOQA+73tkBRCi6136ndgNr2KltSI79vlyyo0J8
GnDEsXDxoBoGr4NK1e0Un0NdMGorw0cbhygz0fnXmpoUkEu10OK+JV2PNchSpBcoRRvD8HUWXEFV
dOMO0722N37S0AwdIJRTbxFx3iKl8YNwzXoMOCTuDuz47+Z4/Lbi3OZcDPLYcm/nwX8pdLALh3z4
NE/dEKNCmdeDFOqHasdfq8WbmCzkxxwCHLHoahd++E055UsZMkMbmcf3tfMR4os5hL5JQRe/pmqy
dw2r7SG9sofbiyysx3mcvvtcEOmP8DYzkwNRLYScgQNv2hauu1p3s1fcJ4KR2yKeLXd+yJjebdL8
leUn2QX9GicpiTCfqHpM5xnJg57vonsgeLs+Oi6PW99oa8VSnLVsL56AsJfLlygT9A4Z8LAO35sw
fZp4hMLv91RcnqL4XiztgyU7/nCf3hE29nEh8ZpH6UFLWTyO0891Qn5W+dgfu/4obfg/okFWD4gB
MagLqRIRsO+onPRqdCFO9c7i7tuqeZuH5XNtw5ESE+ek6QfZegV2YjdYahoFCQTR23yjcVxt/ZRm
RGY3ID66+tAIv6MzLd37TUmXiQRYFbrkTGrS+23l9rvG9W6cLiFDUwIqG6fmNveLV2eIJkDy7GBy
3/uKhgyfcElfdGuU8JSyWoucnLZSxmM+0+Ucely1MqgZxmEb5xBQAGFWaUUZSHZEXeXt78xn1iXj
SVbyd6qQdqvVxhCA/xxczpzeLu5K2rHvAIk0abUtidtoxIJn4iFcCFX6xCTaOpImgjJT4QydyrFn
3Eslan/WCh+qVVCZEhsgSERgS1MDureJlqGY2HQfQ4Lwg2G3TBRtVQq4QBGXd2HZviRJmO+omRx2
OEkvI0XGjM54e5DVYvCBdrwt4qQ4ETXCMOQtabmrjdlgmCEHT+bGjhDv/v7wes9ZxKUTc3q8fnG2
0LctRLfd9Yt/fYP3WHSrZmVk//NHXL+22Ot0CCfrsR3x79SzLXdLC0bA9Y6JWsXZGq/mtRSTSNLQ
nGW5ilZHc8BcbzD7/vtHXj9stPtYZcyZYPJXmHGMY+l6N7dj9hcxwMoo+tQM0W6qBB2nCmZQFBks
0IZ8Yon6sqE8oj2m+DvOYSf9DRs4dcPl4yX01Qbkf/zqBw1Pi/nx5sdc711/hbp6pq6fZCRXYch0
CEkSKwNJnrdYEAQJPKZcvF4MatJehecpnPckDSEjknA6y862L7Fh7BBSWu+ZGLJj8oLmSKDyFKX+
euGQSR7IWyQPzCCdg2WUn7btcY40YHeU02f3SYy5XaOo7holJe/K9WXWXBR0PLjPIX7CXWeqq1nB
sJpjhLNXM5ZAX9TNzrH84ClwnZQIWE6njt/SDYN3h6yCQ7EZ5uKyXixGX1HLun2utn1OvCJPLNLs
Nd5fWZ99JdNbtLX3obQ0q8Rq3xbuYXFKgKqDtz5aJYsHyuL3yUq40XKa4JA7/H7ypOp2noJP9IWv
tVtJipSsUvsO46x1KPqiQbQmhepbjQ+YObuRCxHXIFgBOPacH6qGS8VQwozok6D4vnJBijJAbAW2
nUtrzrN+NHn7VnVPpY8/3nUY3eK+e/EdV9/NK5spu1z6w0CX70UgdSSiUw+OTtmrV8GZPb5/7qc4
exokBRxEmDcsNaqf03C75pa8qX0uYL1VUpPpsBJDwO3f1AIlIrEkq8uQcUycTMVHGKqnOoYF4+aZ
PtTppF7ntfrjtZy/5x62me6Gs5xj72aZ5k+yqfoYzuF6xyEC5cfFKDzPCn+fO7HGDKMLlu7wQqRQ
BtnzMjSIJ0X1gQpjTKagi30xPeZ5Jo/5qH7iMFnwrvs/mYwnlzye8r0Wxgs2pNn9EA/pveWRHY2V
xsLhCoKI7fJqCcvZ5dXE2bJwnwP6tV6V1VeE5hn21a7h8/biUS90CUd5s05M91ixVhmop8bcTDaM
m5l8USKdfB+sg/uWhuIRebc8paO+6xereZQyvp8zhy5Bb+gvSs9vRVjAxsfnsK7hYwSMbMyeO8eT
t2khTonCQc7W5HlZ6DDIOiiBc+MTTEXRtct8orbdi86JVkA18XRj3uaqarcfMauRHRcx79wHmTwX
U70n8t7cN6bRyC/RVwWGxjTwYE/lNpV3I2NlWQyU0rj0Mb86PcIDnsA7RmzqwXVD5NfCrY96ogDL
xyqWlPEvABXNs6NtcgcT/VFwAQh9Bzxhzvo5dTo/pcOR2pP6PFb5xZtsdGGOXBz7oPu9tzKdbpIk
8M7hrKkGT6pvMQ7qZzq1dg7p4svcsAW1y5QqBZMLWamTGUsIJKgyhHIchuFDFc/3gUYviYR+ShcG
0XUAqqP1czOeZh/vBE2wG3rX27hWYl1iFOgpgjDcNWpLae/vjHKqh1FHn3HpvU+SlYxeu2MzL93T
lcveqpKCj3q3jqt3dpjUNVMybstlZXHkxy46RPrdS2t88gr05pDfdGWlnrKluY+9EiIrcys2IHAJ
qBr2KuvSRMxyHa/M9v76vtrgS2RWVseUQmrUUqSXIdQIChtVL8PFn/PxsqFXs3sK0hLFf5XUxEe+
Poqlb8GzekzkdGVfEmt5YD2dHWDuU3lpHdd8lA+2jXcKg51F+cFyH+ere9MVjFfs0pXHdJDiPhAz
Z5muWo62DSWYycpbYM0fw0TSvPvWdlb6OmpYs6gcj1ioN0zzfhSlHTzbCqTeqgp/X/lUAoA/ykNW
50NX05ci5nxXer2LjT+mHl1HvxTd5Md1HtuLJm0TBisVG8SN0UoPjYqQ1oT/tshyOE0B5avYj4FJ
Z/LU2OPEgK6i0eWN6uW7cAJMroCpgArbRkNzKWsc3WsBZ7/u7Sc0y03Uc3BiSps9dgWtlDehubne
S+G2tlySrdYyYxZzFwokW+CYqyPmVDVlp3nBNJpJ+MCxjZZkdVrSaY6dcbswQdxenaxF0v6pLAhN
vRnNZOjFG8eW4z7NlxickRnS/HU3bRgisaApbkrcwtVsxw9uUXggbxaK3VmXoC8a12C+MiZkAz+U
WbkvgnC5SXof0DRtSuwwQD+aT11vll4CGkDqyAfm0fjFcXBOoQvo8no3r9v0bDNLtMvAvlnMzfWe
G2iMm0TD/v0xI2EyIqZV4oqE8U0hw/VexT6cFb4Bwgit4PiwXLt+YUxVtK11BnjELFxagcfVzYTc
2TVW4+vn4uvS5e8vC679e9Xn3znNk0/IZfiP773+gOvN39/wHx/atvHLzl2GZUCxB/37W9qQ9ayq
CBL/xzc7fxVcmD/ur7tOg2QbJARA/v7uf/yn6ycjCzoNbyfAsf/xCP7jD7p+KCPQplolwMbME5HQ
J7QZXB1u//4F//FH/U8/5e//4sDkL+HaHBqzWuRESPjH1JPE16YSS+Ai6019yfXLrW/mzfO19bkD
2hLaJLcY4V9vQtOLgnjKwP36McUtGP/7GOkuLoAxLAubN1HiZBbTyFV0sV6KCqqHJPfhmiOA99WX
RPLZB/VS23sOcYo1zKEwKCysBFF1fYjc4kVipC5j3R4tr8TEVvQdogCDhb9ARhnNMBr4bjfNv5LS
WCiSrVDx3ejStFJiEWVhwQVyCWg6DT1qgjimKLZnDj29+Tk4mC5vXtI0/JNgnpBA9JUnH2tH/aAL
HI/JlN+jxP7pxl0/pY9kl2x6cOgFbkR6Ztv9MaWY0RgVkO/3fore0kbwwcHdWT9Gh8dPzR9sJMbg
rf7C3ErKqCF+TrDQxxyCX6obljuvtv7EggWwdF6q2X/LcuD87dLsRzd6vE4QqjhF4S3mL0xDhGHY
GQm3+db5vyONkhtE00Np0+sMAtg2fdndjJk6GX77xJITQz5I8ktpqaPrALsyj9liXAEx3nWiSxhk
MQvEhN8GrJj1XzbqAzaWYKtU9WKRAZm1JLhG+okO7CrwH9xgfE8RwxLE9KJ9n5bgOaiJItR0OA6p
9auPfHsn+/TBbfVL5KxveT3pk+PjK+wkkOmuPzVWd1OwdsvzOL/Bf6IArC/PjRLT/RT/CWuiT3kL
dyVhTr3g3tz0wrtrFT0JqRhYdxZk4MIYnKWPHWx22A3I4k17zJjbeT1El47FFk1UEcw5dAiid942
5JwEG5jlPwym56F9W/Jl/uOyNWWQRlTi+2LNh1bHZIjj+zaYT3KSd0MFOpFiTJbn93aUvfqOtLGC
yBeCZtly1wY+ttnpjp4uCkuWnRy+T3MPd3e2vmbZ3uaTA4FM+e9N9t642TcdJxg74tGjEyu7YGgB
JGzc94gIz5HrEv4Uzc8af/VG9jTdcyI5epkXbpfRSw9zKwjGNRp/kwshC1YCrAOGSWbkhd+TIUTp
1aSoG7hwnsO7MIqcg1+zkFdmIyNIxe7a8ldnzfA/3Kne9iev8CWLaCz+Zd7HWKF5AgmLoz8t7AXZ
qROUIPP3LK0UAPQa/aKx8cEPIWu4GkJEbNpz6vjJ7WJAGVVOoykr2MjDYojt9i2tQ2y//buxHrKX
EJty4rXzbYmj2Q8e8bvEu0bjHYi79VInxe86PeRJ/lIX8k+E9XU/1c2NzDGzeyv9FrF0v/e2J7C2
692ag7T2UVS3boHPLxTtJrN9vQvR791vdYH/qS5DhKACU2bQA/m2dUuvp67zU97QHMj8SfsjuMC1
vcwhz5tU+cci7fOoUwwUqKYrT0FTWcFOU4jMRe7gmvdaI0o2LXgqnHvzL86WdEutYoDA6e0BWmcH
K+heOeA50+DU2JEGBcuNKbyrkexa0qUg/Lg41nQ9kDEmFmVDT0szCo8SqERlUe/SGZvfsAoMwK66
LxkVcDULQ1YI6tbDFyEkvq3FcveF4spdzJA+h88euefS13lyWCNv4dF2xGVzIsZrP++7KP/okEeA
VXcB5uP2JS5CIKF+8ZD3K3KT9VHq0ORgTII2RLAT391axvy9PJFORqwO68k9uxWmWvHL5INuDORX
hx7Cq+F8j46q0+4+LmPQ6Pr3wBySxMVzKut9OINJjoV6MwNppl0kGYcE6DZkl25u070oobqH+UKy
r43omoxZ0jv5qmHQQIRa5uzsRUm6q0r4mJLAAs7bkLx9y0q9g0mvZXgsSCIfEp/9oKahLWR/su0D
+3GwLAh/ov1y26Q/Zi4o+NY+9wzSugIOpsKq9ar9P1PEbrgNLsFkPWgj2GM7JAQ2nquiViCyUkG3
fUL5k/XlJtltXtRfndHT3QkCEZSz+nIXSTx/k4wJqFjpMRQnqYfmHLu0SfAOIlZOObrzPqVIN9Sh
fcb6j7awzuSVt+vr7n52GO9aSN85B52NdGqLP9BpENwaRgcoMkSPq1MSrNWJnVO3LdnMEGGLaoDd
CZESHw2WWvbgM3WYGmf5l1eQwQ6KFUUQB+tWqvlp7aKvnHNoYwVvYe5cypV3g+u4D1Y56f3o+LQY
0+zO+xvGe8/fVNQ86ZaXbuNKPGQ5QRdRgQCK9LDj3c6zL6J0ywoia68vhf/KYI2yGdmVnKgWDojY
pvxDWs8Rb0ushdTdDdPEYR/Lo/ZkDhf/VNB1gdcG3YDJDj0teH5LxXtAt+958VCQotot6+xuCOOS
BnXvxhEKpW7CfT7e29RlwaNZoD+Od9LG/ONnLJJa4sicEtT/R7n8/r9x5TjQVP6PrpwLP2b8ypd/
OnP+/U3/5cwxHhuJhUuGmCXcv4EukfxXwKAea7wXCN+/Wnb+7cvx5L8c35UUvnI+Fy67mb99OeJf
Pq3gnsTu4wjbCf6fgC6eMZn805eDIQiiTBSAdcG06Lo82H+aUDzhJVjKY3Uz6z1eAIxfedtQgCNo
C6+b+C5GniQsw2ol9F/LhmqkNaqSk83m36JqmWspJ1/e4LLDSm+HVDUVstZAekkAkjnmqPRKn2UV
0/8C/kGSZy+5NQR7olt0PolhV8TMVmeZxue5nX937iF1xhV6zn8bpf4Hu4oLVep/e5w8UwGFe4SF
fcf+zwp0jc4c5G4kzlxrIYgHw0GneQncEgJmbEJ8AARxU0gV0ghE/JGZEDc1U8mw7XdTvhanyrHf
K7SzNbCbY9PhPVyNZyTrWEIInEnSY6IgnTcxhP2WXelLZdk/ffqZH683FG2KjWA5to8lbbi0hWh3
PqdWSaNc026HKqv21JGW9YEp4Hyxivq8kNU8Yepv90uIMcSO3fkie8g0OvV/5B5p2i5fJDCB7vVq
whTGlikHwsEltXf/7bzszT6UYo4Qp9HT35+WYWdocQqb88CJWMIV9sz+9nrD4A1QuSOxp5tw8vVm
Mi5dL46fdFo7hzgYwDc4okQEib3Pmkm3+3uq4Q4vPrG2q8MVt8ZHbadyn+FiuElGnrNKhhSpCtu+
aSwFPkLgfa/zignIGAW4hokrKE7dX45fLljKn4pc5zfrnESHtCyehREPmrpEOxHMrYO8Zu5qPlwH
W/7j5vo5C9sQvpTw1JRVcky9/lGb/9Vz+Jn0CwzpBFZywXSqLtgY5S4tAaHDf8Z9syj6lGipGUFw
t6Tob673lhU7af+NpP90GBz0CRHAHFB4aPqiPTVqNXN+TDg3rE2JAfJ22M2WprM65Srqe6uEbNb+
cHPC6VdX+NUfvnjOkz3wqdV2DyV+1lspwm7jJlOzv940giy2p+r0Mlmweca6x+fdjO/XT11vlNJ8
sVytAxa/p9U2acNiHMn/mpsm+uOYQG1Rwa5Q/vcmB0FWk4AJOKgA/uEbWEG6J81KgxQTeUaYVL2x
Jk09VJap9S6oTKZdsN7C1fseiU+bnOVek5QCSvpfrvQmhSUJYOa9trB5NLPIzuymWNCllAU1Fdny
FbP6dGH0Xt2okMhIPZnIOQqLFFl5iKvMvulJJAwlcxl4EfT3LkociGa/qgwFuAgKshyPIIBS+Mz5
XTGW6bGVDNF1G51cGcwb3hsnLE3Wxio0co0t+dW4vNln6WE5WkNxW9hWR1EFLVdWB3iqir+P/ugc
1hj3TQrv90iEo7vxTMBe2wp1qYXmTy/809Vc3kjggIkl9F7U3/j+8Hy1H7NUZVUbjHqftAUU5gWw
YULmCF0LNsoEpd+uwYK67SEaqTHxJes8gZOqZY2BLvfepcMP5CkLTsBJr5FzjlkJVmM4XcY5KWCO
ti+qWSa0XHLCfnOw5uqtLddoxwJpZT2JA1xgBffLaB+oGZNZ0Xx6c+IdXALzYRv0VC6xNkgsD3Iy
TxFHsQRfiyrK46veiaqVB50X63lSXzVc0JvW3BTymRPHcs6DtdnKou631xMlF8z25CO1xi3Ns6su
n/pwDHclmQuUFDwuZfXaFT3r3IQo4lCzss2jhlWV1sE2cKAZeDBnrN5bburI9c5SvSVGt9PstMWQ
/2EfMm+Niy6PLVDO0++stg/zqjK0kOwWpkFCsFB+JCFbT8dxDrYq3ski1OcEaZXEI3C/iBX8EiTx
TZQyokTwYHHngVNvPPTv1nKJ2eWvMzp/1HpvlVvcrEtkHYexva/H1mQj499L+OKr6jsgQlZZdBSa
w3wpqpsiZdgsqGatbFswfVLrjZL4CjuIUKQzoTr0nfiwxMpfCQY7Y6/I8TAiBvZQIccEMABoWtcV
/UH17nucWt2J88Rz6L33eCJ3U2H1ZLsIuXNAPE85BBw3DCA7YVLjj9k3REH2g0sW3wI1JTt6cZIc
tQEUwG5tx+DeAdbkgwVmQsDQaKFtjxdnDpDnU8IE2zEY94XlsaaXKzrfAq0yZCjkQ1e7VN5zodlD
VgLPR+J9+pCRmHXSff5bLAleDYY1qs9wkdNOLJ0quBNBs11K3Hn9QNE46jL+H77DY49y73hWAiCM
YTBC+Iri1cWb2oYZ5jrNAZYNpLXcpZthkT91Vh9SK4+fVtWxUYVWu5PB9NCEinLw/NziFzjgBmTA
Qz4fhEh1ghZ06uhzG5rlhCCMTiVjWhyQteq0/eY6CSqkVBlDZkkcnOVLMnU/w46aG0+xO7S0RbWS
lQ37tJhWUibilKkG5sq87CObzTCmNudUx+ud7sh1IcV0O5Sx3sME5DW93q+W5Hy0grIb8MYoSaNi
Idt5K0dQzCuzTyaZb9hmMFtVlvXEaJavZ+K+Lt0bt1m3kYULT3zFTFN3nFkIT7pQuQT/3xlwloZT
upzCFkkqN2CUwO23IRUqI+wstonVZ8q4OZ6fwU7Ca6m9dptE8eMs3PZFNMWdH47U50Cd6yLcb51H
jxensoM31A/aFeUb4nrv5t8EPopNLlCYUjcQ+6nrHteahvo6v0nWyYaYCV0WKtcc0tm26vHJtrvi
aI1NfcE2EgzBe1oQJlc+w6Eg5bB0/By20uCAwpQrsg99o+k47+uBl79JM0SkQYyHFhkMDQTCy9Ln
ty0rtm9F/RAkzzF07IdZRZ9tReq8X8txj4knR9GEh/hRyGbYoucx7ug9H/8NCZYQ01HmSlLTODmg
bwnncekL97FM5qNfxx9JCkasaebXdiZf403+n4KBfb2klC9E9iGjhpc+2HbcLTW+wMIJFiqdKnHG
Xq12/R9SUcRyK4V5KT4OUQCBffT2VUVCf039+kfdUz4IZpipgWB4omtjJM9jsDpFD6zGYgk8xmBF
lBpuQ9lyCXn13dI9iaa8dXR7F8FqQPlojUZxjvCiOLCstr2t5u+LfefP0fIe0fcZ6ZGSl9HadaLn
OA1W0ElNeAlB15BCQm2kSbNfqw+fUU7c0DUj/PpuKGANVcxSyXhG7JVzb9nLMBE/GAqw8w1Xdapd
/wbXSo8A3FKeCzOrCeP8yPKPqgMMGmXAjdV0eDvAAw4k1rvyZyQjagBZu2f9L170FwxoT0DrkY+K
8tFU+hRFWR16N4PULn0DTHzrr+s8lRln3U4vFR2XcsG9w4bfyZNjFXiHllQ0wKancAUCXoXOqaxs
Z5vnIPFzLR9UXNGr4cHC0hkbhojy02qKtpFX/aZCwmmVeFp1JHZj5d5Z0XwXCTCQNWah7ZDIA/Zh
yOERaykErqLZWGH2Qwz0WyS+d56s4TDwJ+8A1uEPLftHp8ag684qAFQ8wuljJnaMLTpHYjzLqQv3
B4cPNlZgam5XfxuWXwvzYwb24n5pZXecKpwM2di+ua5+1zr8qJr4pXZpnZcDnQ2M1A/hWnZoJO9N
ReGe9jHPLvExTSxCtECSyRpvw+5MWTYlEx4mV9cpd15PWsJUFmxmP4g2LPRT3k7DIVjcbD+bibDu
h3s4OyfFq3yooqI65MBxVSsNb5Fi06C/eGvx3rbNfej5+1i5VLM6aGLAdm79SqHEVW51cYg6JjL6
XY8/5t5943pz9CTJIRGMfxqX8MWKGr6ms9j060od4mr9QTSZDwp3gjeTSbaEvJO1ulj508oy+xk0
KMvCTuyqdH123PQ565DJhK2GXRJ8rdUnUN0SHi3LIDLHHIfzrQqa54RuHKuw30osUPBAqjPeXMoo
muxba1P8JyZcbypaz1VGScOCFJ4MJexPZtBYVjZLonhtnfXCdb95ivN7JyA2Al6c3PLPmZl3Jzz7
WBbMc5sgvYORuRyCXDy6gz/vZwQcFkYe6QvWT4QtsXeps86q9rQKOR7m0GLj1Ob62DYjg9gAvnfs
ZNk2BO8wJED1cvIOS4FnJqZTaufZDqKmmvCxYJB1VWZETxaSKsre2qJ+8oJ5PnfO45yzHu94zAGT
8KNfhXTw0A2Eg/Biga5f22kbK3KDKpjGG+jFqJQpfUg9BQGKLTdkj523Zs6+SfqPsFYPmiaOuMaX
C1Nk3yU8aF36B7vmXDjYawHDT373ja7UE3IxOhO1Pytg04cKAco1ShScfURYo06xvym4Yv4erdNi
1KvG6FgjglZllC1pNK4KsSsxqpc2+hfevfKwGk2s6/zX3KhkDudCo5r1Rj9DIjTmXDK5RluzENlq
o7Zpo7uNCHCRUeL0SLGAm7o/FKyvvYdcVxndLkLAaxHyCgQ9G2EvRuALjdInjObnG/Uvz78yowZO
yIKB0QdtoxRiN8DGhHaIwdUoianRFEfEReWpbWvURlIY9YG9GVllf7rn5LgqVo54r3ZROtwXKJaL
kS4t/WdEyZyNpKlc510akXPpb8Zk/moG7ESUgsKbT49yDohNVGq7H7IUZudsFiUOs4qcxgFojrey
lF81+qpnhNbaSK71eB6NBCuBMfE0yQfX8S7Mps9O/WcuelwzFmsO8p10cZ49RU94WQqYIgizQRzM
+1wsjxY0BxSAYO/0cJ+wfFAnuYqj0GuwiTi/L6OLyyNeZya6qY9tGZJHmqVnz6VAMrEBq8X4Pcja
e/CmjDiNva9mzJen+5wGlMFI2JMRs6E9PkGNe6u8NNpm6N09undTNb89QR0PexE8MO7ePvjh8n3S
PR1xWcibfv5ejNFL2mHOtfJ71wjsnZHaPSO6W+J7yAreNmJ8ZWR5iT5foNMDZ3iwjHDvo+Dzg1k2
GVG/R923UfkbI/cz/NY724wABjMMGMxYoB4+UzMmKJkXOGZwwNu4YqvLGlrdCjNaqMyQoWfaMJqx
Q2YGEMjfu8aMJDJmE4sZUtTtQFyCs7uFq5RN1oI4rfCp2aywAxzLDDyibFczHgUe1rzaqsoOQA5p
a87oK0ogNBXxem/+ledC4v0adZ5vkqrJD0Pw+b/YO6/lypEs2X4RxgKBAAJ4PVryUKd4gTEVtNb4
+llgzbRVsudW3nkfszZas5LJPAqIiO3uy5kg8nFFfGknOqFwx6N6zcdQhJ8LA2cEoYYz5HyXxAK2
MwScZpFy2EaUK7YF6CWL0FMukg8zeRImqEDupS9nXoxFHMK5tbYXuUgswpGNgtQuUpKBpqTexaVF
ZhoWvWkRnsiC/0pRokrKLtClDGYB1SJUgZsDN452ZS8iVr7IWc4ibEkULvb2rzGKl4vy5S0S2IgW
li+imLXIYyE6GT5Q2m0QzuxFQuMKv1VoagAZUF4ekRvhvJBIXqS3ahHhxCLH5YswFy0SnVrEuvYg
3qW7RcSLrO+RGcHjkFjelCY11SSSszzrRDCOI7w5XjcCE1xsdB/4je/j+1cTczfkQ7EIieO7pLiI
i2qRGYdFcPRRHomyIUGiRXqLKGmgTvrLFRn0i2CJchkuEua0iJkVqiYlRiUaZ7qInVicL+Wifi4y
qN9+jaBjRaU+AOi41qilyXTlHtJ3xhMpTvo4oux5Cm44i+kYa1EC0VxrtFeJBlujxc5osv4iziaY
7/odUarhF1uL0KgeiZHDvV1EXX+Rd3103moRfJtF+vXONTrwtAjC7PJfRhTiZpGKXRZKVj18bYuM
TAaPUiVuovMiMUecBNJFdEZYIbDv/2Jf1d/l6NLVIlCni1SdoVlXaNcdGnaDli0XUZsCmvHgoXPD
cnvy0b3bRQAPnfAnouzeWaRxTKCPNlq5QjOPkc5R0AuU9EY4OMyA2bCnwGx/Vjp5ai2ulp5df5jJ
R7qIKbQBqpERvoNDevYAxdXItTmea5n6X3xON0YXMaoazzZqf4Tqby7y/7AYAazs2BX4pI32JpZr
zSp+VnX+qSD9t55HTlx9+30uUPViE4QHp/L7tmvKbe+1z3UuX3zzyVhsCQp/QtNOV3cxLESLdYFP
z7hJFzsDwt/3BH+DXowOPY4HE+fDuFgg9GKGkLgi2LCtCbsBlMQvUeGbAG+uOURjpWjxVDQU3OCw
kDgtgCwwK8N7EeLB8DlxLkALJ1e/DCN7KpbnbAzti0MVatZxI3dBWBLdpViad2qtY4gyEmcjSIGr
9CgYCwfw/+0PU43HlFfxrhTXMYjk0YrLY8I2dZ3Xrr+rc8/caTEGa87BO+Knw26sGZwx3+cEQhQh
JJcCPHSKGCHG7nya2EnCaSFIM21l1PZM9VvjGBjeU8RZwaoEq3T8avgm1W5sOVbRbHLowITiwFU5
jvWM6gylNBCJuAV5ue7hRJMLKTZ2C0HEjab1iOanU7bMbhJwlWZYL/2ubXbpbH6hTCJZ9WVS7ZMy
J++bhYdIJkzTRXP26XdZscVmhDkP3zMQTIQ/kq1b0I5XDpzNncytGRFggWkEZ7q7QSG17XAtEbuk
eGYnIvXq2uxojF4467FM76qE9hPUyW9pORpbaGsUM5JJIGCSMsYgThRFgO68OfnUxJgmjeax8rGc
ORSPPJHZ4UbkQDbFCbRMnw40b3wt2uyFOEGxC+lnUex118ZD6oRXswQ0NOV1BHGtHy9uWP9ow8Aj
hKDMfTFR7wByX199Nvnstea3MfPGox+n6k7NfBAqd6JgBBe3R9W0keHeKynmaGu8WHJiDVlMDq17
C0Pia0nXUv5nCb2HvkGvpRUMa6yg06E+pNnY3kVzyyzNpHiq0w5QLnEQA8z5Lin3ZvrLCqG+eW2u
1unEoJLYZsLzthjaIvV3JX3a/sS42ZuVpKrjWYrO38wqBSUK2RYTRHw/GUQCsQI/D5AdN4VJhITp
OPo5ZOklLkqcgr9XDlTT5yDsZgxmUHeJ22au/eTJLDxHdC3DvMU7k09ndsncvqYOrLyuv0XZ+APX
MQ7f3D7pMr1Pc0wH/UxSqvSFjT7tDFs/1t9quwKK4/qvuWvd6aD7NjL7OVdkJilesZrdOBj4UKCZ
+ZIcJi06BM7qJr4CJsF+NHIXLJo3ULT+qpeEmjg4zpfGzX7Gk42fzGIqJV1OBMqnsc8o04fGMNXV
SZjPMb7eJViS9zyVQzum5SO2O0qLHSo9+2q4E0b46udGdHLL8a1FYr5gM2XfG0CJUqNNIwjFspYh
xC0cpiMJGoaVqlsLc2W1eFqFDMF/02OwsuIeVtdk3aJK5/ucUi+uWj0eOk3zJfwzEN7gd+NYYXcu
bkYfFrTUld1DlIutqOWRZYIovTiGuSK6X/+qAwMIlOf/GKp4KTCeETNAh0SmcdGij87a/Wyhieyb
hC2+Nqr52jX2yyCt4uaVd7klN4Al2Ydn+F+RE7Ig6bdDgdQE8wx3aF9zhd4qN21PJBe5f9vOhdFs
s7PcDu+9qDDgTI/BFD9CQbxiEfkMy3cFku9zYoz2vhp4RzVnUAoWwDxHP6s2Uw+l7F44LvsnaGX9
jEA5xlSNlhHedI70I8AkSLxdsSWPMq+MuXtURXDP6GjYcyskX9XSidgb/s6e3Wffy8O1LIrhoRmi
n1GSH1rOSNCDWOKHpHgdopCBF5ckIN+3PAGYu6iFOFpGexsJDxd5QR4obymeKol6YvbvLDpWA58T
h0jUwzyA+OBU1yOCAQfxo+hTiUqwC6ZPwZycMQbiUir1l860oHOFm5CIKXu7yd8OHY1g7CA6l70h
6QEgTnn1EEMt4gyE480EDUnIcjr2w4WKBM34EutU6eLJD/3mpEm1bmsJLA2m0nUkim/bgbt14dyu
I0oPt6n23Y2ZzYcisXdlWwW4SIa7Qc5ck9WdfTIA76xivyIxCwhqJbW+lNcEWeKxIdzmaUbgznKa
DBPMS0GpqLHULrDk5qcyeJxhTEFljxPPEepaQ5DY9O78PWsotOvc8EBs8Qwk7rMaSF0MuGw6IMqF
kdjcE5vwgJH63h6mAnEJkKY0Y2wwpmmAoWdXHuJaAsU2B/jrdU1yTtB5VZgZYdzqYHZqYl6X3Plz
9p3DVbiPIzo5HO9tLGGKyrKQjBLh2gXQiHT9Mx16+jAj0sFCevTcGUrf2ZBQM0tdIK49JgkHvGSy
uDzj/uZ63deAoue+mcR6MtxPBKHeinAILwlq98aLUTtlkewIBV16/OToHjS4Gi0cB2ZLt4Rj87Zq
/L0bOmJjUYneW0vKwqa/qScgyZs3Pmv7axLOd1GmUuKgRncybSznLCUyyaud9iYJusp2DkGGLG1B
RTXGgITcXOabtCyeOiN6LTvcfmpSJJppBulLbgIZ45m4W+b2M06xtKEJPfGR6x08YJsvBaPqT2Gv
+NtNt60FMMaIpMBdJsrh3LaUgtdLAeHgsNIP1dZPiku2gPDnqGgogavMjYyGxyEJnGPyDLBr3sYw
H53Bys6AuMddK0LiN6YhHyZqCJ3Je0lS1RxgR8tNJUIBN67YSylQbkT0nW3DvGndCFutth6Sym82
EePmVWSyAylpIYAmkT1Szsjm3oaTCP5vYdcTy6iL5EcAyQ0To/HY0i7I66KDe52kA633JsNGOsDq
9GHOlHObo1Ku81k/2hmrgRfNd4oDITftbt0rrU9Ky+/5wEZ9HOkW9KUMPiXtre5++ezNH2aZe3cN
iIDc8lseNr29CYa4TnZ83B4KTf8XIIJD6zOWGzD73zphfsumKcXmbtyaru/W7Pgvhsny3JOhuFZl
cqClYbNkU19rGoChv8n9kIPdSJN9LTXoipDxtvczCd8GjclLcDWVqrK2QUlHS6EOwVIt05mD2k8y
p5feBVLvxpnem1T6kC3xNm0RuxulIPO5wtx1n+K5/JXXHVvkNl2ntfXFs4v8h+VkJzvbdlNdXONQ
U2dtdXs9m9W+Nri9lHV6njNzUxoj7jxbcyjy2XoPRD9GmKGS20WGg2ZtzMLZ9IXLRDqitn0YHguf
209LAj+wKdeeGnwSVC98o2sxwU2Fk62M4XoYDWP4yUt20dRfbPDjuxgwcNcl0Fs5OCBvkDmaAuOY
ll1/xly37zo7uXTj5zpvmqNgb0QxA5wGJxSXJANgl2XM9cqiCzalctvz0NNoXA1AefVkfGVkrE5D
Nj8Qu5g2/TB/Y7dBz3n9lnYOrlHqKCiEpCNaRDBCUmot5Kj2iYpZ/IiqPVjL/sZp8XM0dbQth1jf
OYzL/YkFL6ZW8Tb6s2bG0O4rtZW0cqGtfY8xjG91TWFX7BuMxDh+mEuZl0erl6bdC7wgaoMTk5fJ
08eome9BnPU3Ki+oPte8nXE1f0OuvGpiuT9njOyc8VjMgu0EcHnDBqch8BReAJsTE7b1t7jBBNDh
DXREEdzZqmPtw5XIkdHcxom1E4yKrqwadL/P7c1xat4+k0s6qa51xL8puVc0gnBV39qrTHbFvQwZ
nejIsLZp5S5dC+UB1R3RWDLVzuGZMuehzc3Mv3hxfqOAh8ybBPPfxpd0NJMnLU7wKlNC/nwxjDi7
2BrCBFPjTVjyWWjwcLCJbVAlk3RDgR0a+sK7qwsO81EmI5QjlzIVagxlqkmFls5XLLpot+Fs3Xui
4q6JrohrACWiqUiVj+St25ykdEjRC6Gs3I6zT1nKe90ivucOtY1Ba+MjWZROE71K9o58SdqTNd1q
JEKaA9lwTZ6bcGduRn5zQZeo46y8qHq2uolS99IzNkzqss47GQ1DL9eW+8omuDz0RUs9jYEFle4P
SyfjfSKhEI4tkN9ivDluWuyTxgCobZHyZBvIJu4nQQB0S+aYQ9f1W8tDPXCoAVq5jk0iwZz9bTix
QamZEClzOONLmfdeTok3bs67wHAfISQytZ57g22yx+AOrMB6clrcPWM/7KJFOSygQpcJkS5HHr3G
r+7evwgdbyNYnb1tRUdVqomhfyj2+Js5Eo+1whcW15/IdcIt6/O9AD2xrkJr1eWEvTvRWHCNO3kJ
oQYmFiNXiwgxxtOWwL+ej7NNOs/KOArkeX0P13fZLJ8Kh73T2KKATMHBzXO5M/ETTMF8ppHgNahs
+yLDKNijtIMkFumbayt4kSlJRljouMcnajXlEH8qEDanNBHbqpeXceTGRM7paLzGCu9GiUV0x9wZ
9gL1eySHfS6yuQ/3qUlAiezmfTCy8w4GqAqm18+PVtoSh5jBZHSJptNl/u6Cg5C44C22taWxFnm5
2Ji77BK3Lt1WvD9WQkKMsMiJQsr7gDNCLd1q61n0wdOYbBzssfxlJdEPXQl3VwmHylFdq60dTZoJ
iuISmItyP/NpKqT9Lc08jDZw6Fc59jNh6EtTY0XJyQS7iQNzOGK6ROF8l83BU4zwGMPqZFvMnTF9
oeBruMP8JQETSzugLdTiREfMjbM/qww3fmTYpSaS4t5yGRYW046W2nHdZPGhlLzpDacFeDwIahFe
b6qz3J0cnV07B/cdAhnO+6khGl5hD8xBs7CK3dWDM3HaJJ85S2jpLAmd6MNNHTJDKdtasanbpJYr
94SS053sRh4pZSoym+g7o4o8Z3sAFiHa1cVjQG5v50WROggA3Rtjyr847rNlIg1hY78UIERXfs50
g7m6Fx9tK8++ZqnktM0MyGunR478/rGNUWNMD4ND7Ut6Jev6UbuCs1JzZNoCqTAeeM2kfRoKj1E8
cgRnZACBiZhucwisIE4fiibnpDSGpxA7395TZOSsoelRQTn0Ovj9XEp7KfZbp7GYNmbafnES1zgI
StX9LjJuxDAgZtjcd+eMsZlwnW2hyvC5dwAduOX8oMYm2lqWjwuz6Elr2g1bt9k7Z13kH5aR91jG
EdFD9cObONunXn7oh8Lc56o+YVabTnFuviZmnO44wE8nb/ny/v/UUqXSOiGVyLPoISXTrspsvdkk
S7fF+5d3NwbWhJ7OKDEiQodLSOu9dEHiUjpx4kDwiQo2rCHnKdxhOb3cEBrhGy1/9P7n71+asQp2
reG+8NCRfGPe0ZNHhcrON5v7cPnu/T8FjKOr3hsO8eJqixTGoaXxQoGb4d+lLlV0Sbtj17mdC2/D
TXkpu+ALnkIMILEtOIdZnPimrj+9007fv7yClp1O7uI+y434WdcdGOjeoYZm+U9g7Yb/Ixz+/3mp
PenCwPuXcfffCIegxqMmest/78b862/9t5nahWXoSI9LBSbK4qf+F+bQU/8hwMXwP3zT5l9O6/+2
U1v/geNXCs9xac/0KJX7l51a8gs9LGs0akroiTSe/28whxiJf/cZYzizADkq09b4s0ErfuAcRlM9
dGDlYBfZPceQsPH2bj09VzMDnwnt05GOsc1D7vZTDRJ9zMjr0XaxpkoO8Nd8DRN4BppVx3PodMCR
ss+r69h2No3L2QsXKpu2wdwUmLHQb9sFWu66FGpWFluo8JiZBIUUO0fG3idH1l9SVWW7pqZ6jFIp
6Gs1Ymv9yb01YZVAB2rgUWctW93PqRPNuzy2CDB3Jk33GJyowkMi8/Vl9oZuN86c2Uv67pOKNI/b
ib2bFx7Gbx5Elb1VqeoOAFKe66pp2SbyXAsB37cnQsleQ+4DJlGMBxgi5Eb3s9U9USM8VykL9FZ3
FqKWQS8MBDcO7OlbmfEL6nKCGTxlO4wVBdVr1Xg2XbyOxan03OFWT80BaV3QomUZ26jnxuCM+GG+
hGZdbjxNR7yKHQM9Q1q7pECtBLoMcNC0gg00SoA+DhENk1lIzgSZWJw7Hzqc3G5A9j521dcpsa2/
ghS/Nar+Rk789w+IUljQbT4lfOYYYPEB+lt/ajy5dV/0ZXksLe9ZtGa/fv+Sug0CnUPsKpg6DBa0
dIuOB6VSgdlI/9eL+ber63+wxX9AOPJZVcqzhKWUcFxtig8IR2mYDP3pFTgOBlSJqMy/wM5V9YHS
lvtAZi+Gl/+MVPqnV+BDg+zyz2pMfto1iR2YoC9/fwVmCNtzEzrpkcIAZiYJE5mX97NMGMNqa2W9
n4w42sR4PsF8kj80miHf+0N74mk4R+azr//8OkjYqH8PQbw/IrXATh0uWFcIMhq/vSdCNkOWN+lR
hbwQ+IfVuvEA7k5Dux+LwloZHVZ5hxE2gaLkPOTpjAcVm1w840i2qCfDdfuzH0tvDdzJ3HtFun//
VY6PTdqSEstD/PTPD9paHtTfkhvvD9omAgLnxVXQOD68ewFXQMTuiQft1fMuaqZDGwNaaHsDi1cM
tgdQbLSxhuqLYzJPqgKuw8hHcIMiWzDq+1E5U463p2XbYBQPDgdljMYvqQ/HZJRs36k2YLgLGjH+
1hbQf1LZJKeexARL6/SNoidSossLIaMfozG2BAKgjtmhfGTn2m5xLz3/4RkvH4wPzxhaLc8UZcJT
9CP//jaNCVU9WSIo4G2pDDbY/9VVxNlleIFnIy+W5269HMOMkCo+4WMSayDF/iqdASVAhgp2pcUB
tu8z5nuMm0Rtc6CxKKegjlWO3nOPNsfx+o7KSrw6JTcBr8TWmqf+m1cCNLS7KjlBUhO73O7eqmKc
D7WBPECwcVv5eh0FCjOV/6frhcXpw9O2hXC1VkJ7fNUfrhfwtBqPrYWdvvaeC68beMnnW+2n32hn
7fawEejIyKVpbEf21QRSbUyfW90EbIIbLMUYIAhq07POYPDuD2/J//TYTNOWJIhcaqc/xofqilry
tsbqX00HUScaNkTxuUAl2QBueS4NTrSzYW/flwPZY9xyiATkASceKwU1MfQgPJbLvCPaqsNvap6S
LSVE0C1ZVbq+goHQwsY25/qXrYS7yuXz7E0nOz+7rn1fBWZ9AEomtgWmsg2T7/sGK8nGCIiwEuQ4
YWn5Ginfuf7z0zb//RYGRNUxTc90HE8zkv79k8iMd4gCp4yPswNPj4nKvWpmj7aPFpTtTPlLZW1U
3u6HlhOGzzfzhJHJrMLHOFPZIacbcvWHh/RhXVH0QwjFblSwlbFNoT48JBUZg9mHXnQMfY9rVcw3
ETpqDx2FIKdWx7B1k0PQi7P04H+0ur6LNNOFJjP/9EiWy/Bvl+n7I7FNtATlaqFs88PnNUZ2NWqD
y7QFqmirH01IlmzJteyieBjWFCoyIA+D08zwkQPkBghpeQCuRFH3AA/YavVL6komFXhxdtCTt4Uj
//AYrSXW9m+P0XJoS2fl426yvJp/W4U7B4iCU4zcShr7zqN94lQbCTOj4tWQbvMV094ciOysKSQ+
lOE33c8wFAcp7sDC3LGh/AHlHvZJ+SOxvfhpNDGrQFvrYze7l0YabMAVQCr2VL51gYLSImm8dF1Y
rYtJNvROs9tz6XszwL/+4ZmZH5aF5dU3PZc13XQoiQcH/vsz6ycziSqiWUehJhgeLS7Lqp/OkesG
YHnAVFotVj2JltBShYXjjJpS35oY4DYFg0VNs0N+0Els/OGasT/sNpYHJjUMcsdyOaeLjwTwnkNz
MfvUpw8Qo3TLXLKJi5i1fnq2BeaaEerDOkrmR9e3zOUFJHPM1x3MvVEyKpnJ5q1qNF0AN/hxbVp3
i9LSRyUn8wCSZjczx3f0kN4EUspO9yTs+sg1V/BGDjTCdc/WMqbp5th4K7KSY3/fIGC3P8ZEUWU8
g9mjbesy0HgwFHb20NGis5sKBlYYyRjDSXqkvGKoL6Hb/vAJW52TrrvLZcLAved9bJNDZZftG5WO
11GeeKlxvkO788Dvdl7g7Y1kxnhZ4EnwIz+j/zE2Hv75JqCXj+2HjzXOK45H4NZZxp0Pbz7bVX+Y
tWEcFNuPw0CLZlpRLD/PPPG0s517EEkPvkcDkeuDQq5QWnfEC8udY2LSNQO5R+62aIcd7aNW1sYO
M8R62rYnUATHush/FpaqdnhiPoFjbA5cz+4aIitAIbaZxDiH6Oi2iuFR4nuMqcobgDT1pfSfCf1h
25cXCjLSXT17n+MgdJCJIAhZue8fp94qTnOj2HZQnJjSQcPeabk/jGcy32sUql9DoymiGeyWyAFp
J0fgnxrwXkiu5bewYepC0yGZB84LFhW3AXTaQ5tw4I8MBjuBXyMjVu3BdGkXKh2j3wz4X+0AkSmn
LJ1HDNkTyiN0zfik5hHt3fb+Ovr/v3f/H9ZLLgJX8PkXnNzYqzof3yDh5W3RpLxKFDVQSp434I1z
wXAV7upkTvvYbhd4BlRBOJErih2enZQZu3aLh9CGkgdwEr2jSNdWQs856kW7/eeP0Pvd+fePEIF0
Lk+tpcvXj4eCyJB8iIyGGe6yF66G/inzIW0VgrUdw9EKoJyJ54XsjV/MO0p/IdFWxdcpYpusIaqu
CjzoatbI/zMHsD88OuYFHz7grtDahcti26Sgl2z23+/bk9vY8Pgwqrq1VPsISR2oGGbSWCc7X4IY
w9U3nQ3VTuc8A6hvx4dsjmF7vi96Iar1Pz8g668T/YcXzMIpQxcaRyke2oddaVqXBL1oWjyMYAc2
4NaSx2xcmkzcY97nxmf+aIcpPL8EEW7trPzppbJ8s4ovDBAFQ3Kr/t4xVzSMMDsMNOqdVfGT7Ux3
9kFH4It3UmiI1j11b+N2CCt3R7CN65oyYexmGP96Jt0duag+bLc9vXb3taZAHst3eeStvMZj86OA
bHl14qI8NC3N3xJNuwkI0mpeyV0YQJqavd7aU+bxrY7D8DLauEOSoqbmPWYXbHvOyYr1fccO4xR6
PM4ePa1R7ncxgYFASgDdqazRO1R5APaTX4UTuKG1AURyLIJHz5ndI7L3gOFj8aj5WXQqY38AfD2P
+7BvfvF2A5FD/QJm7P6warqXUtASpx4GRrvY3HIiSaCBBWVirn0ugsjc6FDFzxLcJs2GVysfHn2h
/J0ecFwGbZKsHQ7QLHKuiemfyK+fBgMtl+mua9DLvLzeRDSBS7iHZX1mQf1Kxcn8YI1YkTQjCXsG
6Z4NoU2bL5MLPCfR3izSL9o0xnNEwdhqWErxODbltAmpLxkzb/Z60Qbu1qbESXclkjKeM1yuq4rV
l2ZchxWLetuVF/rhvqh95zOE/ETJfR32E8xa+Yvkt3zs0vhNz9PAHGgy9i4JZrSOZQ1x3D0Sudp8
5iZ4l5mGd8VYfGyG1r9LF5W+zRnFxuPAOwnnTXqxxDdB4VUd+tQ7aQ+sdTsCtWUoel/KjGCCopRZ
4i7jdCP3reSqnvPOOM4qpqHP8DFxFvo1MJFlpzK/a4YRq49jYc8VyLGYCr64LfzqOMiL00TT2sYZ
3O+hwhhHGjKBEg4M2wShQkvDWD9zbKaYF0mEvwlC2jQKd+dTSL0O86I9OvXwY9D4rALDMTGHlGSR
yf8CCClvDC+uym6CTaSxHo7k9r1peFEzQQ82VcHGmbtNX5ntCu68ue0JTGJtcM7KaxgLDQ2BxUbv
paqvINhCTCnU2so4gUCeGxvTbBPMNohyqsxGKEbqQVp9u9P5yD61QwuaC7JX8YhHDc5tcBqz6n7u
ln/C0cDsCvEgKvMc9hwbWwSz9013nfukyzqKcc0ME6ND2DHJzT1HHAmgm/IOvwbVZmBGKmubPaKm
XaTW1khDXELQXaWffDNHHWzwSie9F92nKSrq3LB8We5rgfz1UJsGGklCC55fiP7qmZP5SqM3IoqE
KByMr3IRvVSDp0myYcLEHMoVLEm5K5xmn9DaccH6wXnMxfNpVZxrx6c+n5wre6AyznxMs/ZMYEDd
6GAPriL73gtCP7PyAQIlHkLy8qCjxrtRYuiuwwLra4PpZu1wSt4l1hyu+zCoNl5I+KgkKmOFwR1E
GAcjwIQD5Jr0MOZUXGRgeJDzjDi3L4LcPodBihGiuX9WZOVC0iqXfiSwJAyWck/gl2vQS8ioXnpz
vPrO0G5lHooHA26iuTxxYmrD3uzdGnB8N766JZ0ifgyFy5QX9o/GgVRPfXMlDy5BKvoUtvMr1gMP
v5pnXme3QsQR/ZGEhL3PYLe+lprEjlGE/bm3OOWyGkYhhcVcVruysfOLYwFo0VGiPuUycDaWFefn
SWJQLIxGfKl8auhiskUNhsg9R3deJ5f5hIliFSUIeaYpF2nF/V4MVo9Gp4ivx5RMMPR5rOFQPDkG
eZF6iuXZtOOvMDhQNLlc2UreTRqCkMtIeazmz6rm1lN1uHRTjC+1/zPrmRpwavwhi6rZVbbVHa3G
6G8EYnkJM++hTyi5dDXWUo7ZnHDy4AA83dzkkyJTmh9sHT5nw1jfRFG0G0UajfM4malkuGr/xluZ
Hs2BYK1HtJvWyPJIqgNzrtFbd4xJPptsZDK7bU5DGIXXLE/PwAD2c1o92CHXYFFbiN+ePXKvb+BO
xk1zSgeclFG3t+rhLS/Ua4uP+5rEpdwAW6522FdgPcIdYjJ+9/5bx4Z0oohcf5uMQ70l+RHulPlV
jTX3qsGmMCsVpEVpz+5zUV4p8zla70gS4l20VWenUnonkgV8xMmnAAkfcjIP5zmO6wdyTAWAS5Af
pm+SD++f6syJd2lgVevMqx3IwzFutsLBjlibt5BxuO7cbo1KkZ6GuQWUbtUCKHohDgHhAfImw9YY
UrbfDjmX1EnPU0SFmM3Q1S8U+Ye8mq5DUb+ABGEPbfWf0+6tzRjecGKxVrWb3I0hzqq45g2OYKoM
mU21S53WO+4XhHnSmPxIHt+K2r7kjhNfhjCr2a4NiKrg/NdEYljVWASrrLCeQiRlZZ4Nj2yoqOpj
bBTbIc/cS9NDO7H0QVWLlW9Oj1TVfZ49bV5CLQoaK09Ct9XWzNgCkg6EE+YVLcfIroVJnsBcffZC
Tg/0V5wyo6EuN2K5FcKxCdO43XIE1du+7HGmZV19Fs7ieaTu2g+lucoBiR2ILS38f23irHZfyIBi
/Azzq6fC0wxIedPFZUdUkKBH4k/neWjqvUEFpaBLk1O47XCO6daFE4y3VOUeKSxS/T0eflp9qVdY
WkHCbZOhoVALXG1Sen5L3cOSbaAkZuNMlC+ejwqUzV6j4axQU8KdmxW4XcRQHnEyvLrR8HUwPo0Z
3E7yv4yIp3Xl+vZTsgge3MeBGONVjDx2hnbtv5TDukaLzrU+NFg/1jJQ5kVmW9eNnqKOMSOXXMOi
G5FPxrKNrDPvraHcO0n7JjAzj6zE45TdDObfK05+jJ3IuFLVtptcsjIjaIepcV6DYaYdsPGpw5r9
B115pyTDwO8AAyMiAphjGoNd15Z3lu6Qadg77WpTrWNlP7GlxpbnDJeOxGZAdHo39XPHGCb9Bp01
776VAUQUHC4E3awvgSZHNPpQlVXyXDMaWdEL/bkbyOj0LAPHAYfFqm8xqKGvw0cBT742fLZtMjnX
oow22az3SQRaQsxxxe0t91Zj0lFTakSUzUoR4UTdipHQSi/6TflpwPPPepqQW0tZmqNAArf+LAmP
bpOAMl5lUaBhJpT5jjprt0M1/SgHC5pB6pCAKF/joQ4R3BqM50a8M1y2E2QKdnBxqFkXXyJwGVVC
iiytgaVFNvd3vBo0KhXrUI4XAusGeDjjs2oXpMj0xtkez0fl7sOG43Y6wpuVeE0TrEfEkGlDsJqX
kAMc2wq95ed2fW8UmyAsv5kOcT4na1a0ufcMYMJrnzOyi519bBGLaqow29axRyky4PsC4W6G6x+P
xi2hbhTz7xoj40rrLFonuEFWiN427SHk/33iUX2LQ6xN6YueTWLITP5XrF43K9iPABcm2LEjB6cu
xB24DIO8Ur5FXXmtYJWuW2yatZF+l1jqveAyOYB984nEvCmA9bFzu8N/3LJc11S7+N8SFx6Pzp5K
pz5g0H9pmTesZsYaG4Dh7Uph6oA0iMNDHLyAG5/HWGblp1wumMe/J63cZLTvzjPu7BZPEbNEk4qn
hKOJ4R2dJDA3X5siyx8y1zuE3Ao2TkLQNl6mgaKX/b4uw6eyBnw2+XZ9RQLkkqhGA2Ra/ZXNEUt2
bycbJ/RenEiwdJr5HvALQajlS78Q9l1if+sIOBAGXb59/4P3H3n/9q8vC62GDrNlWXv/v4Pfb2EB
vL3/nJMNrGPvP+ghH/7Xz7x/P1UiWu5C5/fv/vpBEl/gp0dx+evbv/1Ty68eEpoz8ET5FAwbBCmK
Id6XVcZb8ftv/k/KzqzHbSXL1n/lot9Zl8GZQHc9SNQ8pHK2/UI47TTnMYLjr++POoXuc3wLXX2B
qsRxplJSUmRwx95rfctQtTFv/vy0kzQCGvFEGS9/xv193v/rj9/848X+9CyRbzzj0EEubPQJ8pzl
eOiY+SnkUzxMy3u5//pv7+9PT/nbY347cL8fmj+eZ3naqCtffUkzaoouGF+Yzyq9ONhS9g9Mhfd9
ijpgcMfvPhln1KrdbsSGi0g9no9a66K67enso51FAseKdk/rxs/bDzfTo8BPi+FLEZMnnSXf+6y8
5C1tUFnbOsaXLWBdM2hV/Dao0eFU77yNTsLKKiGddyPG/j2KS/+ygI4bfQixssQltzYLQESBMLDM
arkSZn/T56yltNKKQxvGR+nV5bli9u649dnxiuJm+ofR8TJUvmzB2IDEGy9GpOgY+i8Z+9FTqn+0
A5I4I0u8fdkSLRv61rj1DnNJfa6N83fQv4/ZGBOc0K+FXo8rB2FzQ7cvMD1WU+LWL0j3hwMRNtOq
HXQAZOZjOy1ziBBGjzeeFTiGOsn1fdXPcJInsrVRsXY7qFK72HIQcub4pgl6AX2LYddCyuZpN5TI
hGrEZVCaPRjo2mVAbu4jW9Oeok3Ljm0dVYS5wPJ2mXZx0GSoMd3sULZbeGz0Z7LxSCWc3R9e3xGG
bvqozUGYO8PB4dRZucbPnJrNMDkaCmcaoHhy1twcPHCoLggnQNQa4CPHsmsvNCaoe3q8nYV2hYfo
P2jeoSmGC32N77rod5XeBVGGfKqQ7IPigRgRV72mZuidY7/YJi1Hz/Snr7Xwb2gH1a5NBZ3cQtv2
g+oCSsUWakia0KPNHmvsBSs38t39GE43K2dBtfLoBKxn2zuwIEs7hxQ1MMcy340lVtFB23Zs3Aw6
f0k73UzluWVH/eBhW4yaq6uHIBUm8JyCsx4xodfswsIaj9C5g3GeUn7XhxJA9xVkebg2J/2V4PWJ
KHct2c8g4OISsDhbSeLc8mkl6D0QFentyrbGDDW1B6+j5REzyZwwMrslfrai4x44aYCmPTLXgL9S
LzqaA3pzEjIgSCAM7DlK9rVIfgKVKbeFbv4MpzTejdOCHlGOd43RUImed4zOBBsFcUsYxesbf5q8
FEwTSubKVy3FaJq4nzJH4KKF+ACNpCPb2La7fQc4G+l8WaOrDEkHWhHyfRDJiHeDE8trohRw8E9L
l/qBX4pXagSVUyzem8r51uN8OrUoj+dnVIP5Hm8wDXxTXogPrPuk3cyIcVELz99tYilXZTI85GX4
kkXWT6ZIVusCrnAXXJV2BJ3PmyzycN+7HghoC5w23HsGuiFw1HL2iTzLqi9jBxfOW5zr6LWh0qnm
wUzxQ9E5Av2QZedQVJu4ZSKg2y434pbk3qkh3sOqEEHPH55O66wUUGURMbT4LbZ67r6DVEEYiG+S
+6b1ImX2uIwHpm6A6Qqzf2sm8iWT0dm2P3CVh3RNtVs7o2uJCyAc7kL8yCcchro+wieK+gdoWtM6
h+XFR1uLfdPY34CDsWhYIBqEDaXMRea/NgYUyGatvkBVOSlXIJE05596uogHp2fcdLvkVxdGYo0l
8dh3vtw4rvjFCTishzGnhkitN+EiuqPOR8FuIejX3Gnrm6Q6qHnah6bBCYgUJc7zNS4Gf8s2GVPi
JGjPGTkk/Q9qjJHwrBMOqOPs5NhxFUK8ZfgcGe2TX5LJx4LxlttmQTT3m6+bq9oo6yNmzJRIBnHB
B7HriU0wLJ8uKlmv9pS8aECy1swUo8BtEL97mlXsWugzw8apCDVHpjQHZWpUa60w3U1X9C8pbQuz
SX8VmvfoYSYhQ4sUl3m2NsmTLJpmmzeSa2TKH4usuIBG1zcMC0xX/IR1bWykUmfy8d79CQ9funjU
uqF4qWcso2mBIQL+GgKtUDmbca4XHEi+dauZesbEUmLRTBBq4wheJiOM74ZiLbpo+jXR8YnXkumE
OXwPkU1g1iWje+omRtdz9JZm1qfRTOFWLq2neXYQZ1JSADRyn0zi01xzrY+4aezGNc+SKyButQ8J
v3A1uF+0FgS8hW330itFBqj95gry3RtIQnqzxrbfs/iRNiq1m94kzc4TqOmzxQ0+u5DFXGZncdh2
O6303uKFJkgOyFeHQq9RUAmNzqWEx5EYDCM5jvOwFyH0AMkVms3wixyyKauEJMPYH9jPFsxJq3Tc
6yns+xzBcNKF32ML305mqh7gRnVJOvtbRwN366uM0Ye7oyn6pReKrEff+HRgC+KMI2exYpOYhMQC
1imx1wN9YS/hzIx9G1KXUTYrBHn1vjC2Tsl+w0smWHGdLLe9e8RMjF4cLXFAmd94QBUyYiLOw0K9
EEMFNapRT4ZDT6MhpUt2W83RzJXJ6slWFaV73reHPDXEqSXsZZVIYoBVpV5qcPwrDzAXzHEbjb3T
67vEouLnVnXUJWCrNJnYD7YJfrjSDTS9z/e2in6F6NgRqrg7ShGW5YHJ9iwhYERqsW7STVwtHarB
Cgs4Jdw49Xg6jWmxr6L+UJf9ysJKzcLp4DIJSpJYA2gcr6i0s3VpjNhokvFmgHQuy56msImLu9Lp
5rF8D5jDIVZmAPdN1L0xNrKx2reOrzZ2gVI7Q2jdLxepTp7rhlfEiQLxy48S+m0kXXjRPktjuMZd
imFJYHbwJtwUwIPsDZAooONAXhjDwILphnMTfZZJbgVz63qb1KixXXjZU4rOf9eJegpwOs2VWf6k
L543wOqQWdQYO/LkHZrZe2fhiURjTXEkmpO2GMFLUNKzTQ2ESN/GhPKA+wkDDdFEXEQ/7Qqb4hBn
ZBqV+ogd0LhqQxHjLm5YGnrjSySSrXeMsHDt2e3QqJP1t0ISO2tU9TUh2ujauM4BOjiJ8Awwt9IF
rOc05tZLiVfu02PAxg0TdKFDH8BVPcWFv5/06WkMd6jntI1s252Ttj3bGXybyTesbRiaNkk9cXhE
R8qqxkhI+X3Qml29zmvrrfEH/LbyrSESO2hi5x3XtLHV5ofOCgGfGOqix5QkVqEuSPhOhL/cMDlx
BAYX4Fj8APHDXjNwv6Y2USS23UDOX/qdUr6HnTOysrn4hC18bSO3xob9GOcIbgU1zhtbIlpzRdkf
RXSuRvXCnIBkWc0vMGmnT7O4qZZgPWuJcG0A4q6sKQxwZlarDpPrrLVn9IHWph97Si4fr7TtNNdQ
r+OLXQxPnejpfVb0I5m8C4jiyn8uJMEYdysOrVua0mXiRJu0ppvyxze7nvF6izjIcCsGS6A7V4Wm
1dxia/M1MphRdRFRdVKmBhMZbGNqrsqgsyrgr6Bh0r0Tu5tq9vXj/YsbaSPyO0qnVGEmWb444VyR
7wKtzu707uguXzCyHN1ZN/cAqiC+dvDNKmybMLmM45BrFIsKELIaZHIanFeVxMwJtHz+ijp3k5md
uxeZPx7rsUWBZlbncKEG379oC074/l/crsjyoyG0vn8PVpA9NukxM9L2qHC+HwnC46FqYIgqhkjt
KjBVliTkNqItdRzuf+F//9vsChcfG4xZvJxmd7K7FOt5rUw6P8SJOAsdsUyW6BBzwACzUl70bmQk
wNISmtIaS8PymqUZS372Xy+f0H2T4DXgKDrDkZZ1Wqz8coalNWvPVocfR35l0IyCfvn5/UHjiOJt
JN9pNZshC7SSGvCfbIHilPbaqdl/RK5eb3LRMkYvY8J/LLoRbU9GtBbbmHuIuSFZwlqYYKQb6j0Z
4QTDU0ouxgB9+ZLJAnfnFTZ1dSwsMAerGeRMUofJwQ/daUc7aP/HD5f9Ox8kg8LxY/ZM6IopXOBj
o8wlWqfgL2HY/Tgu+8/7l5RbRTDStloZC+Z1SqAaFzCxUPteU6dAg1qrNKCKA04UAYMlO7k9YjJE
MsO4XO3bFM+zmowjxIF+NWie8RVEqjp4SbZHyw1zIIu+E7mmbcyS81epYttNmMLuX+hnB6JzKZWH
hlwLYHZ0NGB63X94/698+Wfr1UxSlI8FqmPoGWvgP4lP8yFDjm8yrxnlNFCplg6OEdcUl6+VYxIJ
PkM6yqavrIBYUVcIoBDR9Dm+Z9dALgCoEa7Fr6ji23M/POYeQW36G2AdpplhT5dXf5vZ166QrN6M
0XwXhnize7JOFPQOKHBPYdJvp3kEgWQQIe32n1VE3fwtsrsvUMZsVH08tV2WD642PKLAfJNw2pDr
vI4OFYjbf8cqzGuLRgVa8+Fa1nfEl49jS2wp6fUjUaFIxbzypNHkX3sDLXPDwBQM1aBnR8n1a0FL
6YmuPrIqVdA/pjPmZzZ1y7f++4ukH8XQoYsPJclP9+/nbkOATsqeffnZbw9N8uXkuz/l/cd6p9xN
O1rvvz2u93v09fdv3h83S9uDFmZdqqxgKlQWkMQmM18zaviFd+di5ahdGj/5AtcnITdgWhf1Agal
Ali5ha+OfasHnnYq0pDMlk5DdprDaIGDsWYu+KhJ7yGEfYLIAsZLQ/TsEPGBFADpkj58ssxlEmZr
2yjz2cNiALVNfiQ9Rht9AnCNFAb3mUtO6L867IQPNcykchzIG2ovgsXj7OBaJks48LI4mPw+fQJa
kVLRU9yUJNAf4RqfRlmMV+JxyJJfendRXjLHqNVHg8xzVyH5xIS1p5Fg4L9qXtj2u9R0zc624WvZ
5CwZaJSDIinnjdOJZ5E2I3b9iKI75F7sUWNM3K53pnM1WxiacSNvI1zVRuoAw0Pj0NoxdC0PsGLq
jfuYLQulIorrGJH5jk4ke30lfrnw0Y8ZbCeZMUlKzfRLPVa0aKx543LPn4Z3XXj9Eb7Od5Hkams4
zg+ZexfXkY+Ykm6Oin5aNsFuoLODKALhFPevQ2bs9EzaGN/wY+oUv5PcKcKGDmxnX4vWI42uYlAn
iulnJb23xjCjbbMMAmTlXrk6XhM/Rm8gIqKFTW/rqRhb7fCF1Z4/kTRL02AvEccvAKGJNEfkxLx/
ziE6FRnXmRrqbV+R5Rm7c7dD8vWp/WSfNZxTz3kRTgSoMAFXj3fiBceJOtrWNK9hXC/xT+6vuhrA
cMwY9ySytdY8MsckjgJdcAvKIpufLTYrhW2InSjeTcf64ZaQThdI95q52rRZtNCKaezo8n7MMFm0
VFBuO4ZIHdbdXdIWN1q9VLlszs14M2jGvpPduRznaksoMUsEibeWntw0U3xzzfg2RP0tRQxA1GMH
xTIG6BTCiCUniNZ1FtiavsEtzk5z02TOaapx3BPXgg5Fbg2bCF4shi+RYAhctvFPzZwNugvaqWxw
eXndZSzGrxbu1VVsDjdY94+tQ69C2U/60L8TWP+FyDnMz+M+pWdvpzX+vKn45rlLuA4UH5OsFM7Y
6lyV5Xc+/Qx3SPQIQOwHtdYMvDw+GFN2ZqHXmSv9dGR1JnbvcxTWZ8dIngX6+5gjaJM2QMCku81l
0eKVlACHHePsFtNHIb1f2D4piG1MMy0xWkrcTPkTDcxHL5xvxgvsqZT2Dgvl3FQ/Jt3h6Mefo5fR
PAPst4YkcY0L82s2L60Ag5mF7N8m3xjZE6WIBbyIS1TRoQCHhsD9K+dlskkJR+c0Na9TpL8pz4mD
FJ0wfXh92yzPg14EsLDA2DqNREZ67bPwcD1Ipom0Toq1HQLtQ6uzyADJ4XGg8emlwewWv0BuzGfT
JbWu4o1nEtAJMIKXtFH1rpxLRv3NKe7UV5XrJaP/98TLMjzYYlWQFbYmWxBKGTivrK1XSrMf4tFs
dqI0aIMSRziiIRfl4AeDGK8mkfcrBAbp1GW7vm3Ozshgg831QxwZ3NVBRWMbsprXliavE9lnNdG7
cpc1y7Bh3ofxQY9J9mEmRWvN+jHoyHCMtAkmT8SBEXXUvnr34sn0aZDDCtCmGOuF4loxAdFo/eLk
YbXiBAQUtoS6NXut9fZcpYtO+JAO8rEzte+h7z1xhMleIJ9u6m9TxNJT1Bttgk0Ljlzr1ANY82MV
2fvKoPM1GJuqGN5oMJmu/gvxc9n5TAjc7Kmqpudeze/1ADfMF/kRiMsZxCNhynw8vY3+UdDAEskP
hCFZbj6aGRYVV/kfwtblOukBycaDuZWJjqLG7klySuSOaHdUrhIpyfcILd3K78Nv86D3G8H7yLkq
Y+1mA8XJdCDDDfPKzvygNXGabXxKVlj/AKf4btHXSWvpsMv4rDtkaK0TMrtybQD78i1OnFemFjTR
OjrIYBc/VUWqSC+8R3gIu675GuohXmFXv+qFdkkF7ujEfyPkfuMxKUQQBzbPnikayjet5W5b+fWP
KE5pBdbhgiNutr0Xiq2ksb8mwnIFneILwyRrPaRevceqgM2r79G1GTrVwzgdDKP/GSr2L1k331oH
MlsYFzrRYTrN8vKXTluUm2v/CFuHixI1wZQ22GHjl1n+0BJsR13WcrYodRI90bdM7ukfkbXeCoxj
DaI2ors6rAyUwNBdpshNLonfvkclOGgQCOCL6aaumCV/CIYCe9xPoHsLwM4xa4mlMYhAmFAEGk63
YNY4ninkNNSgtEBnwzxXM31W3QXM3cf61V9k9HodHknxvHqjYz03E+SQDKVehbxCoMYjkiJlTuFs
+CvR/SztJSheP0KKmlMzSw7xgFekC0kf76Jmb7IR27hZAsfPjAQEaeTrlcP+knAawfhZ/srEsM99
ZE8kprC+GkYduGgZiWJFWlV2hTomEP+2o1c3AP79l9DL62eVZrRQLNnvKDeTjd8BAbNVlpxKe3ps
mOedfUu5ZydpjC3ekhihmF2dxRKiGwnj4hv5R9S78znER3EYmYkNvtucu+WLVyVqMwo+Xrx7ztFY
fCfTmJ+qkRa5Xs8lNEA2iFm2dJaWGIA27/ztYsOc8kLs6Z89OCnqufsXrwP6ZBQBEVgEGdvudEyk
iSaItn7kDMCzOm6iwgJfNGSS/hi3kuv9i5hQ7mk+SnNrvnkM7sE6DIsrEdEnMDn/vBCstrkz4ixM
wXz1qH6NprLOIzdD/OQd5ItqhHXXSf2ZWrV/djFK6/OzZ2ekd+i2QVJ0ZZAYwvSrL4b2RYmx2OKK
oEpMU2PnpZxykbK1R7N6jboKbsDyDycS01YsM/xKAxNk2RCeDC6vwDJQdGdSztd4jrmvOlQztQ5q
wVccHscorXPcl5/SUsnONFrnnM84q0Sb7B0mdGunkfNajxH/uKF59d0R2VxHRIOTYYsgHw40qjtY
GzjCamdA4F+pFDLo0OPdn3yN4XqheLaewfBcMeWfdHouyr+O3m4w6+mZZwmMVEEXbph0pyCCrF5U
yPB6UlYGh+fcQcMS52jiFge+HjGjoZE5kI0azryOLUMMJmLq9H3YmwfNx2IUU07kqUhP3UjwVgs7
3Sf4cAnjzhIBfY+eOSY6hhizBuff7gIvpnZ3OpR3yGNUwGVGyqIK99qYzpykzYRgdKMa7kyJ5JdN
Pdo6HLJd7dCI12r6ilIqLxh61BeIBzBRWkdCQjXacZJa0T2S33uDcnUQNP6ooMhd14w3T2fvcTf0
drVFplgkIRSx8wOigz+PG+jG8tKNsKKJ0Jb2Eo2Ne4nTMd/Nqn2oZ+s8S5Dro9t+zXrtp28NFlpS
YJPRIm+pwLrKggOBXoeta5id8hLzMUUgEYAjK8zcfVjTdJ37EsAkIX+mD26nkhFZTdRwBCri18LU
krjaxm6jZOMVEwHyoPSzcGj3im4eEqfx6qbhafn/bHP3TV1wgo3fvMeIxBhrxu0AQCg0XuopmR68
QWP3yfpvwroap/grbISnSmqrUUQhQpZsSfMlmSChTLGYnQFzYqm2KiAXCKDW4BxgwapuIYRFH3kK
V8U3J1oDUzVf0uRHXto+yUklDVRHwm9upxqWNjLMJMRSrDn2JSubhQSGJTvyaYK12ZHGKwBBM4W4
AveYFVRnRua845JJbyoavjQh5UfcdfsyYsM2D+nZT0HB9oV1msZusUzDJvQpmRwBKiXKzIhqRsV7
c2RnnRY6dkiS6Y2GIGXTybkq9Vw9gbPep9bPMPNjanAU1yOj1VOYxrfO7rVDyExaRYJsjaTEpxSL
k0xHL6i8CAFW3hebgh7hco7rm86kNTz7WXOalNg2JTeMaSSjvKvbg475KrUthj39/JiL/BY3hbMn
CQg2kSuSc2nXGpB994H74as+1l+5hOD9aWg9PbLkDi5Jmog7tQfDqN4MplA7p1MfZZoOx85OnlAV
L26T8TylsA27xGMXTH0hy+GtJRBmdgZUJ8w8RofmrEPkSgwJd+2kTEjm+VvTtx1tRfssdewDVs2O
imgTdElAerBSpkfOr4ReXn2zgb6O5JsQ0FDjPi+tQzcjpYkey7q38I/bJw+wio1omamE/U6memDa
vYfDpMfQXVofYhbatsw8euhMJDbJWAehrz7u1vj7ESsIMt1kyUOMMSmU2ELn15pMc/CAq9pzT5JD
G5RtJYPKokTMBRTOjMoKhTnuTxQi9IFpUngWGTW+/dgTqLK+WyjuZj99UPbJ4QRfh/bYrVziQPc2
iv5rbT3dH9WqFoWmj6cVTAFi75IapI8lCqi48fnQw4TNNEIEw9u5g+PvsGFQFaQeMSuyCvwGFopV
EtitMzdpHIQjGdlKPuK4S+VLk98FL6Ca7d2aqUfaRzQVL+z1mZnN8Z7ZyykTGcUmbpoq+4iHSN8L
h2awnMUms5OP0kLEiqQFcv3itRe9tR0GBrhlgYQp5AqAoMq+cyZ8Pd4s5Jd1saAEMIBj0kSmp1k2
noVvZj1E6xjZ6KaaIOiFDDi9EvNc5H7Nacat2WG+QKHp14D5QSA24SE3OeLooo4FRqsVyccvnYNm
NslfrGbkpTOsxvRM9lbd3zqTigtOOGnHIdPvsK030g+71f2RbsaG9r6kZnZTrCMr/Jr24UukJlY6
ZkjI19jtdgTmDL72y+yhURcNVJx+ZkKTYaBusYags4IbrNG7ghbT4NCRaXYTNb04YyjNlfB4jaxZ
soeRQgwG1P+0Pye2+d0VrEcQ569VTEWtA9mKDNb5mPkxckauBftBGyw+JMN+ajhJJt6VJ7UX0KD+
uk6nr6pjL0ZwCHerhA/bguAWTymFkYbKTMpgOTIMI2EPehR3coTkNqLwoMG5cxEXmkXuBZ2IP+73
k7lZgqvKw5TeesP+AaANRS0Zt+t7+6410QTx0JFaciz7L/HMZycqDbRQVWKHRoQC1GWhtj9Ywix3
Tj0Wp9QHI9RiIJCdGrdFzCbXMyjnvXzQXp1YjcdBWPtG16+zdOSlbTp1qZi5g1DOD25WjoelBnby
obmBp2bjMFlfu2iwbj1lpD4aLYa/fKOZRn/L1DLhmQNmbWUwDGO6Lzvnq4ygzN2/aH33LY616Dhp
tb0hT+CsRZ0erunM9YFgE3IC4vceDxryWeIzLtOoJ/twxgnOOvrEsL3fzYb+VNvK2bKW2CezC0+I
UaiH4N/UbPH3jdd883NhrBspHmMwsIGatM3gcJNcTip9wTrEnfVFIykiSNVy/GivHe0JZ5pFWJ1F
E5S/8jz6xFoof7fs+adRuSsETvpBeXu3yf0dTX4SA9H3ASvUA7Jm2wPMQBD3i+xWdL25FgZ0hI5P
j8KADEbKhGHZqRnk5m4kAxhVMfrjQoygsydf0h4laObiZqB+fLQzgkDGCEvZHLS4e2ThojZtE86l
QbtWVDJIHCiacid7tpRdIsP5xGHnBY6JAFuwW18BngM73dTTumoBVQ7Om6q9lm0Q5VKEuqeUzVtL
ZbxuRtag+0JEewX8k2/6IKC5HYe5ZnOxf8zlshvtXPb+CfzwhqvfZS7B7J7itlk1I0g5lBGHwmXq
T2etB/NK5DfIkiGcmr0OJWKJhAl6w0LRAQeQV2M17mT/LjQM1yFlGYGb9L/ZHhKxtFZ5e8T1gtq2
56Z6P06O80Ub0KZZYolmxDF0f8MQ9Mk4otrSh+h1phAMKF2518NAEUUO2zoLtzGnAMIU8QlBbwy4
JgOtsnBjdYglvCGkaB1pZOKqo6PAtZrAdwLRmtIzYMEyBEtNhtxHqb6j6mHosGSRe+6BFEKi+er4
2Lrxx2L+VzL/KErOJoS0iL2FBtl5sZ17/XMk1NvEaYVHCZLKP05BvWXoneL5Bg78IkixZMXKYHmv
S6DfzTUjQDttvUMi4i+46GVQDhjRoEJQlvCgSrm7qbDZ+oZkytJb+9QxsNMt8wK9ZckPr8U8sSY7
w4XW9bR2wcGQqKFWdoTIBH2AXHD2HAGsLqJ4Yh9/1SIMgi5AsftK3sttjygCzT4ruZzY8GU83Gop
+TCI0Ko00g9fTpd7Sx0bibkq2MUjk6howaVToFnO2V36lCzt8zasF8pFVtxqt7skLDIrrfggpLHB
RsxfU+vFZgZZ3VjzvghlHNi0z8kC4nP8Y03shqMmsmHrD+kHeTMAH03MMkQWJUZvnvIUAYU9+KSY
crV70wN7kvjaMIUi27eb3vs+bnCLVNE2d4H1FngO9cFb2hndZ0JDZ9+Mtn7zKv1zHJ8jvzK+0ahA
8VzO8zmxnHRvm3O7jjCrBxoNqkqHbVo11SGxje5ijv2h6Nn8+aTGXmARw/Cf0VlXxAb5RFng5oWQ
UiLfRNvP6VyDPFg1LgEq0UBifAtE09PKD7sUADxyrsflDGlF90P506thlBeYAtehAgcStkuaFfdd
vbUO9L7Z5HSCsR595mE5e2y9YZGiStSXlWD0M26zLComkXJcUlxxVuR9m0GHuTk+Z8fK3pf1kOsE
1YFLME3yEbvhS5U1j+VsfVFT/DPPnX08lKxqKVg2uhpEJNDChxz83FBemwMdQjNZOvs55a61XETN
yAvJisbebC9WyKJ+iGqg5ih+yL2g7MB3S07tRPNNZ0X2c5Dqubu/37BD9ra6ccI0R2QTQaNBysCj
S0/9yWi9j1r3Dpnl4w40DiCjsWep+kcoPc5ZTi69s19Gjzk5uVb4mUu/mFZlwxINe5ScN26+BOBR
xjJI4eaXfjiYqVfR7O+Xa9dI5bwteDuj5r2MiuWu1dNspWkK+iG1YreUE6NJMmyDW9mrHsKai0Ev
cUtLWt12ZF0rdHir+ztve1zaqTOBytaeu97SGMdjf6OKqGf/aize4GnmRgBXmDxvn0Uuxms1utDs
Of3vIKr75RKBp8QgcdHQTtNb5PONMCF0HVlGds2yBLh3g2HjzVm+zfUwrvrWBHzJXaXCXxsUgD8q
4a+nybqCKeQoWG7LAgZhObHmcrd8X5+QWlG6ekHeIxVCMtSGDZ+kxcR0IuUsJJ9+ea3lsZIFDjzS
qopA7d63O7WrG2vD5ErqkguOqKVLz00nLgmV8EyFhop2SKkxLXFYbOuOk8LD05Q7LR9ewT2sK/IP
ozCPbeZhH1s4WWlS7nOXjiIAegR2Dn/27KfTZipOtgefKl729oUGWLayf9g1OxVy3ZH204J249rf
5RrJj1Q+bz0Qe61lc8fZT+4ZloG7NdeDzc4JtHQKCe8LiehrJFvxIqdEcAnocIEfMdzBkKEN5nNj
2MkKeZvDXbxd2hWEdAA8b5bbJidHhSd93mHR0DZzg/sMcj/n3LeKTw4Mq/8qMdaIRHuE+BohZfeZ
mlpAOtHdrcPW0ncCWH1AusezNXRvatll5a17Uj35OEnEbdrTGZfHwy3F2x3kc/IxGFz0reXsugX3
6mSUtQ0uDgxI7T5C4o/GckZSMvu0jJfzcbjzkare4t3+uq/deOloNAgU7GO17+HzUzfykY2m+ew1
dXp1J+szLz7AmI1fGIPqE3RKu0SIn6Ppxcl8gHM5HRvRZrifLT+wiXZaI2vIHlJ6D6ASa5owjrvE
kvnMwCvvmXHOuhxiI+ApthiFkQfhvhNcQQcrzTeDP75m3RQHfpshwpkkI35dJWuahzC4oYfqgwgv
2syKZbjTi2eiieLix61B6JTX+PO+l/ImeI+n1EXINtntwUqGZttOD5KO14xuyUvDN78ULXDudosO
x9n1Ea7BuYanATNCQAzHauq3W2V23GMjCiDMDRXc+3Lejo26gT3C1DJl+ZMwUd5ULN8YaQintIwu
vUh28ERXFgGZ0uVtZLf4NCPg7NCT/IH0+b9/YRTIv/87//5RYUtLolj99s+/v1QF//v35Xf+6zF/
/Y2/X5If7HWrX+p/fNTus7p+Lz7l7w/6yzPz6v94dwsR8C//2Nwz2h+7z3Z6+pTs/O/vIvqslkf+
b3/4f/5XdEJD54b/J/P//0MnvHyX8vuPuJOfSsk/x73/4zf/QSh0/L/55DwJcEh3PiF8luFTqv/4
N1hHf7N1xzFBWJkG1eBC7PoHoNAy/uaBtXI9vJo2+ECTH8mqU/F//Jsl/sby5vu665kO93f9/yvv
/Xf+hOcJSAWuaQvbQuL5O/eGRpmjZbVWY2MdrhUpPSwSy6pmYojC6pd4+vAvgDT/7BUNXbdAJDhQ
38zfSDt5aZXANES9HzAMmIw2vfrVcJA5IgwZwrj7F4SI3xhh1vIH8kJg7cCtQyBa8Dh/AvtESgvn
ts7qvci3Vl6VayTMb/WcfXeaf4WN+ycv5ZlYOdF+ExbIq/31pXo3x9jZEv1DjumvLM9+EWT1KzE3
ZNZ8/OlEu/0Bk/gzNPB3pg9/FK9kQ3pjx4dH6LdjqJwYYB4E4H2oDf7G95olXNnJ19mITPV/finB
Of8XwsbyWo4Aien6tuuJ3+lNEXWyVcX8VQwUjXVv6m9e0wa4xE8jO1HmygxeK+8gWrUkqS6cHfdq
Rs0Gvv2/IAb9Dgy6vxOonAafpnAs77fj6/b4MxV64r1PwoiehbQXp6cJg7fQprexHp+k5X4iTPhX
R+Cffa6OCZwFmAcZuL8TGjVhV3RGgWVgXz6kujogSkOkNTw1ivbAYpovo3Nazm+pRx1Tacn3FkZR
PaH6TKzWXJFE+pI62cu/+GD+6duyTMwqQODAjv12Ejht1Rk5YXF7ZUm0X7m9x89jrpQ50EkDSdTp
l66lvFFpmC8ksv9k7zyW41ayNPwus0cHkAASwGI25R1dkSxJ3CAoSoT3Hk8/X0I907d1b9x+gVmo
gpREFgom85z//Ab2Rvo0JWjucL1nqDRREpJdKQPsV//Po/Uvbs6/vEw2bjGmBF1kefn3x2Du4g7z
l6w8aF1VE7cA6kV3uJkmom8GiyfCaZmct99KROirv39r4zfjRvW0s2D+673Vv//haXdx4uq1Li0P
o20+DHpMKQ/4TruOk1U93kbd41RARB+k/B5Fr3ntt//hbvnLq/KHI/jtqgxJFhZ9zhHMIW6dwhlv
cKbeyRTDFoMl4e8/r9CNP59tz+Vjc186niXE72aAhZ/Z6JBLWOF6uXMq5yyL5HNAlbaa9N6gecj2
4HN9Gr12rc/0MtSI23WHq12bByjIhKDr09nlZ6Z0wq6Ee8fEp34cvF3Z6LcSeZ2X9PeB3sEu665F
vBvt4svIAudFpOYawDgNDMQ53Xl5cSmZ5+NZDkuf36P+fyeBdcGlxFDsi8l8niZ/TYLKvG7cS5DP
Z1iRJoGf/Ce7Jf3MxD9rrivgcLRZAxYCPoQ/9UCN/XDFRvXYC7kOjfCQGjiJhHR2XNH8zgmjbK1Z
hKpW0/vQjI8gomughZNfjMcFtMl1uZ6T/JHxAQm+IblwJDqghwpJwagC+O0QI+L51lYAx82PpIvf
U0c/M7bBTsfbRRa6wBJvQixUPjM7/SxE/KnuJ+FxCxuY+62inNTW5sNVS7E6M0wJoKQJjOEHxN+j
+NCgtyBTDT9lGO2F49w1mHkwDR2uxigPw9i/pG23te1mU3M+l8WjleM5rBFvaDWjDLTe79Bnb1bN
CRKseINH9s8wTVcjcrnYxPNqfDgX6xPGpquuhxSPwoCovdZr14XB2DnDhGVV0IMgYzkx778up9+3
409iGqC/ay/IEjiTRfZZZ6TO1+Fn6wR3woS4YU0ZLI9QP/t9+eGhRrBGPqo2sPRAgbr1UX8fe3CT
AGVsd7iFA/uEYADaeqyLpXeqQuOBAA2mPxZH4rvz0wgDzmET9tz+6lFTQxc9h0nPz3skLj4lDXxw
WQbvaIehePm41Uc/qn48W/j2q7fI5+GKhRA3WoTEk/eLpuqN/E+SMdN3c9bPtjpTCskYS3nvJPoN
pwUwIu0zUay/OHvvyb5YmeOtqia8+uizigB0EfNPzBuusYtKUqforwK7JWe3e1JJIIwWEXNNmIDD
PPWROBUXuJ0FUCs+TTKtNlCRbzNHtM5DRCZlhKNiFRMKRpgzu+ODDPqfwJHQvkwuVi29aV8l98XP
zNgajzazZaU8O/FcXZajdxI+32j0V7XvxhV5LdG7YEqK0837QK4V8UYXr0WLMxrkeVqCbi7Ub+pW
HtTmbOpQ3jqM1mc/O8QG1wb/O3dvMVFAAHQza0KWGsr6YxJPrwaeDBcL8d+qS3FNQI6hahjJ1ATj
Nl/JI6CRBmb8sNyOlR18EnVGh498aoVK/KspgienzQXiId56WUrcKP0c5HjzUp6VAnkrwS3NcDOV
k5ihsRZXfgXjcZ52QUHYifTCdwTrXNGEvhRXHvCC52amJlyWrV5t9SFS0mHkFiJhE1JYijiknW6G
ulDrItA/fBL+IudJn0eGZk53XXdJ+OmQ3gCDgqWP+LutUyYwbpN3rWIAEbVvdoREmmcAHtnKCJJ3
FzbrCrEdg022LPJPYSy7gF5DpZn75T94uBJVAw+Z09+A2nBa0jisUXLopslbGbwLcsd0U2vmfeNW
WE4j3ZnaSzmvCmfGtdCydnM9nnWCbTCI8u/0jnPjzVq3H/SD7fXbsXYEytto3GEPYq80xDc7ux7v
XLsrGOaKG9HGPF2yKPlFxO62sExtpEjrsQ5x0DHAHMrWIIapRTNLAuHGv1tG8eSiIX10XUTrKEML
a8DvBKdpPRxOplkdnZZVlBAStsmCuT95uNFO6toLz1a0xzt7N2lQ+0XbKIcAoJWQiRjhXc9hj6eu
NpbeNi3j1zFQKpQcXRZDkYzZqL6NAZS5OTlXcphuC1q43JBL8QLk8qm2Az1LP+1AHjSdU8MS17YI
uqZW/1H5+nMc5uteN56wNThPHUwaElE2vnTb9a9LNLVfOnLkRiyZlpu/A33duCez00jQUm50eZy/
GwZBJUaKUKSZEmzESeu1ua3DsS8YQXY/OxBq6NDyuSLn9Dj4UDM8M9+RBIcJIRRU5Io+6XNB/Vp1
nJGgQUtUZZfW05xNXRnfJfF2G38motzwknbTtKJiuF2JjT5wz5uBtq8kgdYLScAWGl47RIZG5Uyg
xChRRJjByRl4fGyN59Dy200fgOx1MXKVsigVvH+IZ4PkGL2ZML9wwfhy7xjloDKMc8lDdMI1DzKZ
qLK4y0tCg92est2dflZuey861i3GWx5A/E+pZwROVJwkRmqrMoWE1LljuTNt3qxnMa9iuLVu1G9t
hqq/rl2R8gz1c/uZWze8DB7GkdulzWoH2x7xnoRMKfFj1ghXrDbgpynSUC674xjv/OC9sJpojy0N
/IAAyoeqiSwxfnixTZPkxR5yZThTidmuy3RmhkX6Lv7R9BcQF8FYW408YGpZH1Xxuvs56tm4HjAE
zvlQsVVc81be8pFHgDTeZyKln/C1g3Iu72fMDNZ2wyMaDOZXJ2/JaVNLkN2RgxcT/BbCJOwchIXs
bTg43UbH/Ykpq7Y2Xf3VGRwoHnmMmGEuIftGHuPoga+4KqTloq+HX0ulhb0wjWaLiVoAhzUYdm3X
YXkmMNcN8pdWInxzfKTmMkZSYrEvbuZJFoc5uDQONjeaR2HQ8SwzUB1tPFcg1OXPomWWA6bMiSqa
OzG7H1M2POGlPnyPmRWHCbFSwSTfgm2nO7um1aDbQinre0SQNN/KNT366jaMfIACh4uGV14Spf7e
LOKzqPp95ZfRXVCNTLAkzkMtLjQkMsJYJdPzI/Kmiq0mTvbku+iRcfNgBUuM3dZiTF8jttKNHu3g
g1dHVNBsgjpTsWqukLrNEVruHMOLDMekqtb0DcS+aTOJaVsk8liHGA40uE4MUl85OO3Rk1vc9kOO
3XNHZnQDozPANpFZ4AV5GEumLR7tsc43RkEOnoSSZmsuVrz4+hMftA1xAt9Gk3szoP0cYaZvqqSd
10HWPepGz3/GeTATTXC24CBXVldh9gZ/WLYTaLGHUhSS8g84LvcQLbBwF+0uMiNvP5ZgwB4OpySd
X72Uuyi7uQMC61KVDPXIjproDbGJPiYAYSG3AMPMASnzbOejHdk+dEwSAXcV97F4qE3j4jtWvkbA
XDDg2Ogu9VY/Wl8tTYPiGbCSawHmsnFAY4K+g0df8vxPnnXoswR2VBHuHSy71h7sRIIfbbyxEraA
XqCtHyI3X8cO9+W0tT1IaTNJU3sHR6kV8tUNvCYd5SuOBIO0MyzhdfsQjjVy5am6hEZzwmeoY0ca
UScx8kZh8ZAMiERtUMNNToYfxngO+aiTTR3bf2sinjSUv2RE94w1TDfd5Cie9p7ALthFZeg4i+Us
RHQ9YS6ODtgL6mg/dHCdNaK3a3YY/CX8aSNLIrmxZgeBpvLDquV735B7jJSPBUK9u2xbdBZVtLVl
+GnWzolnMN0vOx0MZppMaHKtbBgyjoF1nGFyYQJfHljOvL2f51dRQc2cs/AUuYGJo5m5CdkV9piJ
bJjEhneexIPKD/C6Jxxj6pvvaUW+J7ZL4QaayVuRtt7WTL9W+AMixux3iUFccdVCX7awpXJb+eJC
mN3Rvckdiqg7mJSvDN9xYMp6xo0RkmPHJ3hdUBvMnXtwx4ACMadMNzrsBwxuAvBzincDGxuU+Geb
9mHlesYNO2F/5cLgh+bdX+3IZP0u03e1Yf5Cl9AeK/6XQqdjhu4MO3qcAhAq2eI0FSKghOY6Jc6M
F9KsnQvsokhRo86SKjWZMYo+MGKOo9DbL2VrEqo4QERSRvMlbTGS9+lm4r4td7joPY7QKNe6g3ex
MXKkeO6vIe8l1Hjr5ZzMpvtS5MUja9IXiGn3S6nbxrSZroBA20TxTbgUb0nQXklqK8TPduJz13qF
oz4BUPF74YtbTsaFJXCDkSgB95FOOFmkfbNZO1gEfZjgQb6dTfug/niCDw3V/XOukYT0YZxvg9R/
0NLQZejCX5UD4+Os6naC0q7OKTQyXIAMlTiH2ZxbK//mLYxHvPsiqArWiPmP1fH7qS4ImWXZgNMK
QZwHF6q0ZlRMd7iMsWq2OoW1QPRnn1ODIlK8X/0m/j4X+s2OoS8FZvKOc0ELfxO/sYw+TZMeZh9c
MfSYuLLTkexFzskt0kenH+9nx37OXHkP9+aztGCUxbAGiFMtfPWI2fPNZp+GW0VGMox7rAKqZ1u1
IcOYvJR6jgqhQmBmuM28QZFyNvv8ojlWhgeJO279KP/GTM0W9JcOE43Ep9dj5Q1cWlNoVZR7CS+/
Sqo2f3IQfpZENCme1wQ9w197MxuqaktRIr6J9qBZkElJo/51hwYdM7jam88xpjlu6ZOtkHGt1WF3
rkT2DNutxwVBsR0PwtQZmZvFRrq0LxKd/kow4o1S75CU7NRG1iM+81D+hsYhMIerOWBaXlMcd9Aq
VWVPg7bLouhT87xxG3f9Namoe/CVPwVZcScLBv12059nIW7LNeiizEeBOR/CTh2DWlfzQvUWqj9G
W//FwsWrw3wED070Tq4ifjomeYRLl2ym82F0tHvdptSSOmD1zHNo9NColoMQinWnWttcZneqmOI8
UYirZpVMynNnvzqxV6+IJDuhaLlI5PerRjHftfziONM5JRpUAENA8z9pSMrXCeRb8mmiT4V/2EH/
fSheLVIVIRcwpOYeQbf76AHpmUIeis59K3sGh6UxXgzUPTgoRO+matEJ/050/8sCvy0Hb6g9p7S4
X1Hivesxm5QRic9WQp5aZndJBs7rdUeQZ9XvFqu54YZPInnvZ+A9xnh2M+MJqYkEghnvzJgdE7mO
1mcbzvyrWjC6vPya6utEZ7VxRgPTJLPmJuX0aBWNjps2FwoNmLL0ep1LZVU9L2hyFbDS1fab5krA
MwRWZDlPZ7UvizZACpb/rHueadXUE5pTbDuDaYVTeBfLstkB2hBhKi5IZJtsKTG8LZTzG3cwPxGY
0TYL9gaa0uWpJcQMZqye/ijb1l4v97xrVmdi3dSDtnPHU941bxjjYFGmHsYvedT/qKv+qpYSdVXD
mXijwkblFb7HxkecQ39vZLJO05xlRnuYTAGNokDCEfGxFQTRNzw9wThebecl6cKPysBdF1SlliJg
Vz+iAMBSTp2T3n8a5/Gr+phSU5gyi2LZynvbBcx0NK69Ai47OOQFVSsbyavg6agkQMVgWZgwZexc
y2zAbOFn+C2ERN/HpFIz5lulNZ8E2V+JUNrNAzTlkMd/pFBf4Xh1HKtCQz6efMYGvO4aj4tYB/Tq
86+TjOFZYz2DbxDrWxB+Thaohhw46rDRjox69gZFoqNu7eUlYoqHFwzaFpwD9KhZ6VN4kKm8H5Ef
gIswYGJgsZUDakeZTszOwbnCl9SeSiLWXQygB268IKIBb72sWZfc4GgZCgE/XlUCXWcYVGbg7Amo
R5ZiZqcQD+bA72TSkoordj3YicRucQHlxJjtG03uowZwblzgM1xmPBQPoevfDbDApoZV3ePkxIKP
yUcc6+E74OG2qjEC7ODIdwaFH3q1r21v3C3PA1YyXMKazh7nuC2hzhuZyR8IwOmFcG+hoWl3wbgJ
bPcL0r8DDsnc4svj1zgvSi6/WVptPyKJzkxPBhhjX9CzoWBJ12jpfdXes9/3VfAJ78ZGLznjP0Nb
hK/YkXixazqM+6kUJtkpqj5AGbAOyXpfKmo8Xq9LpxUoqCyFpDflmPAhQlesaZ4lBi6/mHiZxq4b
KRMG+7IEQMWhQmECqrfcs9Z9CRm/DbkgdsotWc148bLoelmIxXBUHmhPcZTERwVkMCRvDBuA2oNq
Uk3RcyMrbx8fBxMPNSRcmCzTIOsmHvaSahKetbbyG/ij/O6K5bWPX9ugwKC1YYmBRvEjr3vjfuk9
c2RMUeyGGzz+OTdO9lq3WLjEA7uU32nrtCWulIErBNuMiuE+MK17fFI+F5RG0/jQdRptqhL/bKm7
CD9xubNDtrYcaHLZ7CgVk21VcdvatMaeLeBVxJSnk/PDCRUpUUFymY9gO4zdny7cmU2daeyUoble
kOyyBI2uTc5d4qXATtTIq9x7LOLM2amlZFJ9b+kxQwqN/Is1ys9utAAQcTMoQBEiM/yMy8dsYguJ
ZxClufjazO1DCflj7UMBxBDDZkFlezMDPLho8s5Lz5yb3NXL3oaJMEufI39WDbYVCqyeFTQlbB7M
3EwcKsYHUIaVFPQBEgF9HXgI3ChIhB2zZ3XZe93D05t2oYaSdnmWG03Qo5bzw1LNLR+U0mvalGQI
0aQiYcDb3FMX3Wz5pZYG30FET4FRXTHF+048hbtPqztj0r/5NuU2loWAqumbE0HfN0NTWYoYvzAB
aVFdD9WxyAOU89z1Y3KtEjRQGgGVWDrm+ybH0sCnVimd6H72nshyIpYVV/OziUk8O6/IT91dw17K
UlqLA0L8U8xHO1nQil0oO349/fBN54tm5eWO9nxvBx2Lmzd168rLvpZVewrKjDQDPhY0ocmGdpXl
cF2qjzLV5C60H8irPWp6+W2Go7eeHHpdv20ujRWUR3wVNOJcMTuyp/Q8iEjcjXrfPU969popqx9I
lAcMo1FaeORfj9fSC6ECAd+tI10rIZ0jZewKrb5BEZtH+0TsNUKP2awuhpnGKDOscwb20I2i2+l9
dY8JwbDS0r7cJaJ3d7JzzW0ZdPa6qshBSQ3KhrgbH5rI1C8iz7GACOed7jKZK32/P5Be9FJ3pjxm
ODvAKs5pj/BdxFned19tK9nZGSzNptTe2sJTGGkQH+bS9balnnzJoJDth478bMMfxB7R/CO0UQif
rq1fJbTuHW5E7SlrZIuHBy/2bFfHGEpcIEYUUOrFN3jpvqE3Mk7cC6QLLC92gWlTPFH+63iOn4Lc
dHb9VD6lVSpPy4vyPjrZPDlDEBTHJij59Wn+kCpDmanXtglZobD5B/CDELwYcRYPDAaPIISsdiht
xEYWerNr0vSj0TVx6jL9W14yUMA42dhmSvKEOjI7LS9R4n/z6snbCrOyT6Mb/vFl+TuoSO6WJMXv
EULhKSXqlLNpndpssE7LV799C9PU3Ad2fYqKKj9buKtspVeCpKqo0X+9oJLAEMYr421f+UA40J+b
Y0xCe+GXWxt++8HUkoKnvxqQhDisAmZ0SQLzGQcidzd4hDWa44h0JLosRiXLS6c8kupGPVcA/tt/
/UPs80ZpAqJhINU/LS/A/eLXV12SmIiL1L+QrQNAoQu0H1iIPXoQ6NkF9GuTGPq1qOJgl+APtwl9
eQzz3LkkIno1JWptq21rGscoO2ipHpy4SteiJWV91MtnXdYX/nm8lwaSZTNJ46OXQoR2UT2tpavI
rXltPtkGOS1RiKmMjEPkpF6eb1rDbnYWFQGLzuTBMuzclhtKfQvQXj0OvMfy3QgrfgvCj4ODp2yo
Og4nGKbyOptZeZ0sywEaB6dY/s6hDWsJa3i0cC9K9OJpru4BxaYdwV7fLL1IHyIs7fKVxD8hRKEK
5zGx2IgwhGk6Dc3+8iWGAT+MMRBb6eAfjvmSeVq+6tVV+MPf6RISdGB9dQcM8xNFhhyE803TnXYH
u7Y6W7kTnDN7NXrReIJNPZ6Wr8Y+fAY4m0niZgd3Gh1vSZl+xgzatwljw9PyV8uLrmyKlq/KGoqp
k5bplkUvPQrmDAJM8mSHbxzgU9Jzl4uixQc+te6nJw/TF6ZNvLjT9MF2BKPRmf3nSeyRGzzbGkLq
upgOrmVuhXqAHfV0tpOn7ztUUFWGx2HWor7SclJ5x/5iTzhOZSJQxg22vm1RDXZ1cob5DMW39up1
xFKj4qqoE+steqvgVKtHvEEpCXRXIvGOdAPq3RM5nt2pTyR09UytNqlaaAq/2EdJ5+2JKIqNNc7g
4YY4arnS6Sn36SjuQwQSjBLFwW93pUPSAibNZ/4vbiuy91aJ+lVSt+1dnLkPXdyG5wQnfQyYxwIU
XEOXJfOPquK9p72lPKR6q+5OhTqYQCTUGMuXRF+RquoGiDEKFyMVP7KU0ZR1Wr5aXnyr/ue3kV2K
Xea57JzdcXLKaZ/mVX9arD8nTEh+fbX8nR28DoE/H0GP4X77I/B4GGHW2ZRRAUffJQdBsy0yMJo3
QsDOduSwReNCAOv6a4qvCtnx9Qatz3TAkORVJEinIfeH06RvE25mgIchuPiRexLoYNay9ctL6dmA
dDKARml85GkMI7PUv/uuhdwfOaKO88P45lXlbbbbL2TP+OhczMNAXUrnK+LTpMit0PdfMaxlPhfB
cSV85EHPwTAaTQP3sN50QXpC3zc/cE+/a5Fq79NAlNtPE11iZNg8s4NrH8NJyK3hQCMzko0rnXJT
KPdCz2m+xnb2vZHudxqTlW2ovJou+D5W/vtk1XiBN9c8gKJezDbzkHEXaOFRfQBdDHvqMlexrkNz
PyfUevFEcdu5ELlhXrxgUrsBZFmXfbCLWJBrnO5CZK1rw3Tu05DVrpZvUWp+q2d+ST2Hn+gY4tXQ
ResI+dHGsLMvQRkUzDTcF+EF302n/W6qGJDqieCHcZUGVHC2Tfs9Z/VXUp8us3maK8EwTjDvxYpq
Z885zezUiktWRF9Zhe4SPayPOPqsMDQq96LrHkVVZjgZdBMpaBjN1Jq1NXsfZi5ZTqe5INJSw5m8
fhpze9hSzdaXWYKAM4r6jAXq6gXlwYdgkxf6WX2MUDUCafzSO6R/Q0ikok6XeR2CSbGOC/QT9ZOh
IjIc2qcF0Yu94FNBQePSUOkgLG6Wr1uB50WfZOvYHm41viHoBxCkQLfQW58GknwmGh2hMQmw4gqA
xKkfk2rYmjJ5jzz92aRYBDukZ3YzpLkYmbg9uIC9QEhQCTpgoTRK3wU0+BVhBd7p7/k2lqKY/THb
yfV0ugJoTYQ7CdOwfuMXNfMcWMjz04NZ2Id8olcpDT3cGnONcoMSrsy+U+n5tDHYGGcYpi5wl8dA
rRPYdoSxvW2ougEoIlxPVGewnMoAmNGCD28Ox0DQzlLyKFi4uR9jyZQZreuq8+m3SxvGyPSJRSXz
qpiaUHcOUUFQxwDaU8QSFwzSXV3xPtqxYpMr6IBAN5ZrSv4YY13tIqGx/P1JMRSh608nBQ6p4Vi2
4j/+zstDuTi5QCKHOjNuHXQihL7gThxSNLp3hkMcw4FMuM04oq35+/cWf/HepA0J3tSAAOX9nk7W
WL2dAfWn2Bgz8c58ECPeyAhvNjAD0WX3hZiuErbINBo31xFHbxjw4os+GYtefS/AptfSV9QRjJTb
uzrFrdsC8vn7o5R/IoV5uqE7tgdn3jNNhob/TkvL6xHTP5lw2ygtQNjSILpNM6xYhmkmJwWvIcVZ
l7KDwO7Bq4IyVg3JpyJzRKhvVlnOdKRL3V1BRwzX4N1UvRxaSm/rFPl7XGfvKVAh98TOEhRlUM3f
iiaiuH1cKIiBrvp2BQe2lXVffY0nB2fegKZw4WnQJnwyCJYbJw1XoqeRF0la7mM23GAez4k6SnJU
kGD0jOLGOsWP2zoMEwqHzO6vUxb+jPLh4Zsn06tq2MB53mU9XIlOQAE0fhEKZIxkdSTbSJE8ipnR
Y21Oz+kYHv7+XBvmn8ixnGzbEKZNipKOWai6GH/gAJZjVGhoHpJDJBNMMXVrC0eV7lfxTWq1khHN
yqRRJT7OcCCSHD+UOJXiXomY8REq2A5AlHGCojJOy+YMJ304NL22T9XOPaF7IiMxdbJTiN8FgHd/
tXwGwKVR4LyA13ivz5/ZjGO/DStlJ6sJ03B1TUIQCxNH5yx8DzApJ5EWvBrbrHc1UMwjQLJ4YO2v
6VF0OCorUmnuJwEgasbiQOYQZl4ZthXAbZItdBu3j0PIYAo3lmiVFelXZ6YjZqb9nokSohBGiuXE
ylP7zlvaOlSF6t/DlJdl3tppP9MYSzEwBw0F5DbO2w8EFAquzzJBpUC64BDtQz1/7wRwY2aS8B62
jLxQzuUkxyIkRb7kk9e+G3L9lUIPvArExwKaS0R90QC54DDwqW2vvS5Ye6kV95aTHMNS+1kIbh88
xgiv9+1vRk+5hz0bg5GEBkuHV9YgiK4Z9xJrOOy1TCBhi4mmZFyCyDUmMP1dmPF0GqBNYYBg32z+
kQnBKSiG79aAo4nMdyR43pklRiqKJCAjRg21Jw9mrb0FGc+5OtTqGBThT20Yr11S9A8TplArA00G
lkkjCVo2ZI0Kq+ChrU9p0bz+h9v1L3YU4pKlQdiNtEmD/C0tEJdcP7a0JjmY6iOr3cBRzrlQcH5o
7TnHfUiGIegSw+eVjwBwA6oBpqOYdL8CGdv0P/B3/8z4Rm3LJmHzHAkQyd8DDNtJDrKMjOiQ2sG3
ksBPyuejgr5TrFa1ejr6inFWDP1NUa8yN3339eqL6dr/4dz8xeJuevCtBRIJC0rk709yF2EsJ/Mi
OrQhBthjx1PVrfS4QdxTwmeGKf5R06r1s/0ha+YvAZTzRuEbBIOY7LYRItI532S++6J30QtS4GkL
Euav8Tj/D0xc7080ec/SWXNgyHuGYVq/83ApsC3G4EN4GJMYkyWm6DArNnqPERpGJ2qYTVs/Y+q8
taGenHEWDIU/nBzdqreCHwSgvkwJYmYsM7It/AlnLRQaFaGVRICEtC6ccAJuIOYVnXfDkgLCgz4g
ZOMMaauy95rjkIyv2RQXG32GFSuyOgDisDaeZns3kosiROyiftaStN4umHiAqya1xnwQuKSB9Hnb
fgBYS78gdU8OaZV327KLwh2PBZaucfAqla925t1jaTbfeT1xVhNzC80cNoFVYk9e89iYVZmvhWEQ
Qe9pX+qyQXAKfZc7WP86pZB1NfOgMMeFKoo39dr1tJeQAa7OHhGK8BFrN9zX8vyZYElWTTObNpmp
HT3dfsy74NMm6WEvzQMOsPWhwNtyNRVjvKvk4jdRXSqvLK+LX75MWK2yqR3xIYh+tkNU/Ko+/l8a
9TKVP//7v95/4MKJc1FbYxr3bwInhGnsqv8nCvizNCr6YNV/z//ih/6pinLFPywDfb1BALTtCt2k
kv6nLMrT/0Fyu+HZKiEaEZaE8v6/sij3HwYluEDDbEodqIaj+JcsSnq2TuAqohiWL8f+r//Vhv1T
s/BL1IZW7J/f/1FgY6g3+WNRi3qBdsMyHWkRf2vp5m9VRDVqIz6gDWFovvHc1lVxh2gcJJbZYDF4
30cDf1G9K0JKppa4eRHND3U1hWdvZlKhvusQIp6y1Hua0tp6ysLsK0Fdw3n5zh5TwHQjzHa4xnxY
mf4zF80Tjho4bgFurWejTDcJyMBJDHKLUjE7BwkG/4zMIAgp5vpkY1xmVnl1Hcf+W5likOnI/trU
TfAg6B5eCTik5x715iQcFxb8kD1wrh9hiI3XXKVOSJLqmWboNazDLsPQAlmEDWP9wRJMGn19DzAT
PBn2It0gYi6yG0iA80Bl11aHjEd6R+AISdCjkT9X+MEzgHEJgByx4oHVw9zLMa0nXBTJ7fLlY+8L
7TmLbSrXRn8aAUrOka1x0NWHLILh2cks/OfitNvEZCwUlZjeAl2HM9SxRjmxjd19JlFSivHcCsTL
JARKTKz1/jkLygP8Bu/idvgQp2GSHf1emw9cPuZcJr25O/XtxsDmcG0ZcXgBjnkomRfXeTsdjVbr
7wtwgNIK8p+T0TmXbmi8Z3fG1xSLo33fMzBpklh/KIQvN4SGZZQG8OUD3DYvspXPEt+lvbBU6p00
8oecNObEyeRlbCcWqMi9IEk45aEJpm+Dzhf89/vY2fRaUD8yeM9nA2mvR+LaRmhms+bTMaQI5KOc
uSyhHTy5g57cZU5/nX3dudpDu5+kaO+hcY84oMBA0AbbfoJqu+/tOL4LW+0tneZ427ZedfYnl7lf
dQuytsCwcCYURS+vA47za9spMPHpE/c8JtjNgsSLIx5azcEVxtaNRYL9sm48EmFAIghZ9nsn99kw
TO5tZKx/WCD+6on7bQMVdIjI81gSmDvYNoXHv5ftbtNBdK7nGnN1qsrepxuBTHcx27GgHIvuGh33
ZtuMntswMI6YV37DBLzZhFYMfyGA2vH3xyMMod7xD30tR2TphmpqkUZKj5Xg349IA8opNTIFCdwK
iVdKsnhnM7LBLAFb+yTDDwEog2eySdZuJ98yQ9ee/NI+172xqjyz/lLEEDf9yti2aeY+4uACdEh4
9ttgDRdJC59Z2fDN4bqtGjMOXrwP4LVpYxG/eO47BnEGCsCVZSQSKwfyLDGaWXXMStd9y08URXjH
LH1TFd4E1ZQfDGTZbwIPlkkgmuFowg5cWQ6NY0sgyoMzxXd9lx3KaXKOVQ9NMS+JarUkUbVwI3SD
WI64DsZ7Sz+2xAR/16irNrqvOXuphXe1NccvQddeJiN0zo7vuGtX7wGXE8M8WoYkhdwI7qhzk7Uo
Iel2ZdjeZTUM1kl7G2i0r25tbu1avyUiti6F2Zyk0KxH7MX3BGKRxBcP7s4jFKGNS/GCxXmRoGiI
R+Iyg+E6liI+0O1gJB+nFlnk49HQHIKnh8/MN9s9GOyrgWv4xY0MeAOm1m8aL7wnAoLHmIjKMzOr
Cy438Piyb1nWYs5NitOWRMd2w8j43aMfXxVMl/dJ131xJMjoRGY0Tq7VBpvk9Ki1PSF7JROEsA03
WtbM22nOzhZhAWsc2OoDTrP9U+50WyrQI4dUHMKpqLcMiJkfE3dlV8N4GWcycglXgajTVd0hdgxl
9/ID07RiHcUwL/B2XBtGYG1F5mDfrjmXECvtM6XlwXWaBoGMu2l6OzmS/JqtmVt8oyLV95oEi04D
KfFGU6ld7Yz3mZaAVzJGhNTGM1Lb2mHWYf00Pu4kYYTiZYp3LV4RUHUnr4AVi5PF2AgfFgTUNA8u
f8vgnjbDsv6HsvPajVzJtu0XEWAwImheM5k+5aUyeiHK0nvPr7+D2cBBb1VjFy4aSKjU2lIaMmLF
WnOOeWEu8MpreoDD9qLoje8Shc6xFTZJ01g4sn4S95mir9EjrXc816Rmx1GfeCreg4uJD8L6NNQz
Ih3ujq05B87eIUzGZgKxtUqvu0Qm8WSu9K46cJAFkMacjAgz3Cx3NjUc3Wuo44dGeMamc99qBhKn
zJvBasjgm/ZmlPgesONKwLsZaZGkwYvRc8TOSDUg8oRJUO6lz2v4q41QsvBKIkCnAXaVbMS2793h
MKl6V1btawtU89l1mIsY7ABBa8x3M537Qk3FCb5Mj5JHv0gwzw+YJyuxyFMrcXfVVrWdFl5nGgev
HA8+lbrINwY0LNqv8a5OyvI6Y5slc0O09fSYKeQtc1rcV+gE/cAyPRI140+WoPE3EJiAKAEecJLM
086JaFe0M8aoCitOuZo6ojaH+zvExWG1/MyEzm07N0gZUacRsTwsCuArXwBgNUfUPjiPsidqknZX
EEDleyTc7eZ58nZuCyd0mL+rqm+OSoaPCT3ZTYdUBxYleSZM3A61yt7pysMjWVeemijFyHTLHfyQ
tVXdfCKq8q3tNWPVasF8URjKH9f3gcDZi4lI0k9L8EHZYh108Or0X2iXwBIhU8Q0PEqgCTFCDw59
kshlPBvEFBIZxC3xtYwwZ0XgoA5jpX4QX6fu5Y98sUpqBgC29bhXWvwe45xrEf2GbqOfMXoRcpu4
GYsgeIyIoRRFAs8b0uqBc8z2tsZVKRz6RlFktMQmVdPQAUnkrDsh98+Frs9qbN7LcUyOxgpYw7EA
0eO9ysvab1zi+Za6IKJhIKh9psfqzVqekvXOtdTMeMNedtWIBw3+DlPzZ43IYN+brbNhjH/fjYWz
v92RuSQ1a47Ke8cBO9VSUDX0uo/QD+/LpayehgY8mVqaazVXyNm6uUZZHtpoEbtfOcqoe9Ld9gJy
F3Ht1X3QCPcRsZ736LozCsFwbDdqBPw0yP46937Nc9sEy3pWrJlQzABV3ECmz/ZsXFQ1t5cspIQt
4+jUebC7HNRjm9pAy0HZ/BpkEjwkYggUkM6VBgTaGMt3EkBmRVhYd0TGMWNaIuYykcGAzE0IbMB9
V6Sj3s+983scuf8IS1l85ZK7ORTyF3jU5JiirACbMjGW90Jnr0d+gqokAHesi3O2kn9kH/5MvbR4
qgG00v4ov5qBSs7E5jyVTkp7hMXkvskg48aEkyBP6cSV08MpU5M+dSYa15YGWREisF01hGVxjzsl
ObUMHgDgnUnSCnajmstLpzBkMfP6Ziz9vFc2xpd+ccJHMgDvZjQZJ+KY2us6zKHB3LEZPRTRNEOG
sVx/NjEC1b0Coo26dFvkM1YiUd2PkBrvoDyobRuO3/oOXCmS8XY3dMTCg+9Bzup2V5s1be8OI6gd
3rGtOcwkDqEk8XM3YoNQE7l1tNmQx3MzKqPWJ4f0h62R0BcsQIJejWR8MsrY8W//Gskl2Sqnig9s
NUzE2WJfMis66gUIS010x6EgI2TIb+QeIPvmwFouwumU0ON7ouGmTfMgXTf4DMWKHJkBQXw3mQ+w
n1G8JoihFu1ijmVmPGAX2DUzx5KhxWpBTvnb3LxXzIQApbHAxutS24cJE/pFQ4nnVjqJfv4i8yW6
Wm5AHGYl9mML3z1MyEFEK8IW3+A9iaLnrnN/pRn7dmoZ4rVFF9IDsr1mlLTULc1PAeGFQY24r6R4
5enA/EvjX1NodvQPNMSYiE9wsoniCeu3thKI/lS39qKD7jACLvaH9WMnBhv90Dh9SkeYiCxFJg0Y
9OHefVcbp9WvqWT6OzYx00TRfDC5Vul+MjmLItScKZvBIn4wZ0evT6IjDfIdiXNnbkKfJzqhQOHN
nROsak5hPLN1oTAWaDfNR5Nl96gWeiP5hPGjAYYFzzD/6mSkCdax/bREdfFcNSk74ES4Upn3NXUn
QBjtTc+xaZEST7flXgKy3qQGCbhu2OyZKco3zEQ7rxn9mATuRxw0SJhsEpOiVWBye+gL82eZJPy4
EXEAa8L5EnVkZw5AG3sPhjq/YQtF6dRDNt4akwpWXcNAFge+pEPX0rLpbNDc/zlANrGzPKOOimON
66lnX67iJUceiA85phr0me22NJmkWkX0BHYskEsT1wqPQ9A9ZA2KwGrsOiLD0mpjVRPEstnuyLzM
fgWB7ZHZO4z8KKopO4zUCXgAAwiro13WAx1br8ocs8HjMEbX1NQPAJ0qiLarvHTS1d7S0/eIE9I2
6ZpyXzZE16H4QDem5oqJf016Z+qgIkiY9ba6OrtxKQhrsdU3nhlPr6tobVHT+72d5odkmNGNZnO0
XyStu3Xph9uF4aBfBzhWitd8tDmGVn40EbYxVrK8lIVcCOSsugPBc+uVvhw9I/8emF57j96xd2xW
MPc0m2m9k/D9ToxYnmE9JcgksktoeD+m3jLPqol/Ic78zhFXMVStSZuyODcMLpFqFZPSqSFUZcSI
sfcimb6PpHZkswYHbpkOmxy3Mt+3D4glUdwHvUAHiL6n1vT8Quskh0FcCWn9LmaqnJDgeTlb1q4n
4RBnO+qpApWsT/znypxXuBhMaivtRvEKhqcbPVhISCL3KVBOyM6DC7Nth+Cq3/GZjsSlime622dD
IKXLgiLcmwBDMl2Wn3QZT9ugMHEoN47EToirINvJp7Kz3eOc98uhRKaBEoSpuAF/QzXIW/OaNj/l
B3uFPP9wxARuHEair7wa/LzN2m71yyk2Ka4DO/wKaax5STvrpXNnpD51BjJ8dK6SN2vHAZ+McxId
+WCQUzlhwjReqd98KvG5rlLh56WMsE6d1CII0OuZ+FptW550lD/1dfIpiEt7aw1IyBN7vQs8skGU
YAEAj/89SFt51T0WglY5F4HJ+r47DkXh3mVjxignIk/XbIz2yoTgruxhcfPEvgXT4jzpALByv6wz
TUubdyY19z6tqa1D9diVcOzjlsR6XXN7yzwmQO6OdX4GEAUYdSq6e2qA9OrqEXNp+zALGSFZTOdH
k0aOgCV6xusigaYhi+Ha5PyfEdbWVJdRe6RQeNNF10rfiRQcwa2aK6wAVVkS3mWBY+61zckBB1u3
6ajddwTHxgdnbr2riXWN1AVxuT0Qa9CgRn8IIvy/TUJGNe6zreuU5tEuONQm1vgztbiTcF7DRKC2
mnRkPI9FX15GJodAyWm7xdXa+FqAvd6aNx6R8xwoxAknxUAcunK3gZuCLcY+e4mJCSYjkK9qkfvB
EGdnQgXs1TproPEu6ysVmnuUQjzEgCaf6U8WD0zMOKGxEGzDBO+AxffwLPTfZADLl3slfZyQWPiy
5/BYWeneQY3yUCPNugZWJ0hWEhO1KBEAF0r99FKge9w2btIS1rysUQPg8EYM0y4levJjsRNVIe/L
n2mAkrI792JndUbIOGUb1yiEVRF8DfoOS3G03lmF7fmqT1zY2hwjBqcmEquxjNcxLT5T6fYInGZU
6TlqWS7JLaESwQ7qwPwgyDlbnVBQzRYyw1N6D6FESGsQJIKpMiU71CPFovDExY1IKh7Xppcxyfth
IrGyL+zwEPdh/BqiEjnjrEVfGpvRK6v0cp3L8CfApth5gf7ovEQ1cz5DFKj8Zt1sG6ezDmzjyRNQ
4G1syeFilhknFRIE3DnxVwXeO2JWmL56zSGxh/KAFNB67N3gZeDEjoDPS44wCDAiTKVxSlP3dHvR
iUz3ZYgCcG6sO6xb4u52rXRCnDgNYwy3qscK6/Dm1oSsLDu9LLQyfBVYPwObMHrqZGKEg+FhCXaz
WYyPnL4AMqbtWSRTs4lHd6ZedhKAmaS75K15F9VvC2T4a0M34K4xCDwDybCttdio0jD3ovbUtb7r
ul/JEpXXmNCjrQM1guaexcbb5MmhofTydRw7l1IHDeiIU6+98A6gA+jdPL0CNcU856aQ7nsY5KGL
pKYKeUnEJEOyL/mkWrd9xbTMHGNKu2PbLPcIBrE5Z8F4x0gs2Cqrju+NFpNZhgr8TpoJyTtwB3wY
GbnaxMh6F/LBcmZL11Sp5pixoLPbwjiIFvGrIGQDAmaW+RExHuScCuMQgD8uEi+/ZFMHg9KaSYRj
iny5PaiSTIdlHF/0YDmXYTTR7OdTf7wVIK7RnJewyf22nVBfknmETVScGPeG27YwyVPHAX+gSpF5
Inw0ML8qr3ienPoyFlBDWVG/QYUFlU1vfGexQxEf5vY4qo8tTY+NGqR7MjS9H0A+Dlf3EO+V1DUD
oXsMaC2wifqtqYAfidF7K/I7C9UvOrAkvM8LIe60gVFzMpwjWwZ04ZkVtE5b93GB7U+96z71hFjC
813Sq7eQXefG8lI31UMT6fIy1e0XSRJf43rj3W2cfHOcarWclS5fgzzd3w6SZZtzbuxxibg0dEAn
06PNS5SRHanpKS+/nemklnb5DU7jrxL34N5rP5P2DiDfdk5SxndBaNb7GbcIbFcSt5LEXg5Ladhk
BPbRcSnPN7PsDS6x4mArwyQaxhieuiKK73RYfIliY6Ty9L7p9YiXZ9tsLaUBeGN3inMmCsmOoB4/
YJc/FxdyqugpJCvqt7boNwVctHloQ4+knd0zqiG7GPIB+bfcXqrDSB0zvne0VR84x1l7F128T0zm
rqdSfksQ9iGjjDZ2Kc3XUCOhbSuCx5qqNHe3z5/SbcaiBK3YVtVnAyzkAV4MR6FsSPYI1qmb5SeE
Jd3DnGf3A13Qq+e4nO5D67pkjBfmOVa7Kmvl3Vy4e9GP6mB4heJQQSOzSTU9E1y6iBCwobFXPjD7
HVOQTLyP8kQlOD22BTe60VS4AezOz+3592jZ9V3LytT2brkXdDpxMaDci8xRn3PAOcrNkyO9JIju
Iwth0zssldLd9A3YTUOTI9m4g70lySraVLF8tUeOM1PlFH5Crhv5KGQrgwTAdQOV2sVJVOMd2eo0
aY7xzJMjtqI3AYMTrcy7ENLFpNKJzzspzPA0DvKLm5rLfaPs5yJPG/p54ScdaYjZloeDmQgqyNVd
CMMo+JliP+A8vIr0IXVOqIgIiK2nTVDQ5trQbIeunzjsuzbtJZfO8G+HhN2rkYUrQXbc2yVC91sz
pQ/qL4w9nquJ4OtlyIYjyjVSLFaPkl0k5/wTTkd1CnmXNrKhtFJ2+VM28Xme8UqT2txBqTScs667
3BcR/DbEr2sXFLloGCBLK8XjXHsRvinSu6lm0Oa2ywYYZ3ywFf0d+u89pIoIEm01FjvDfk9HRNRt
ybqDOrp4GmBvhpU+U3mpPSk7w84kIAe/Oa2gRKhihz4dKdy3qBvGd6/TryUrB4EJ5lMS3En4AfBi
Qh/XBN6/tPY4Zorqq2sRlON4BfH14Kb8YQgppqzXrhLeKSQT5zL1KDaCkVxurtMvE+2smC7orXMv
ua4dVdf3EGmfW5uDtrfkj2XHMRfUM0lcxIp8Gjz3vkkXzg5rOsHQjMYFcvyyvXUkeska7iRUW26C
TNDKCFcZmX+F4ecEmPXRMUlAdbFaXd0Fqgye7Pg4KBmcYXpdXZYvelx29IK8xt1ISL0cYwjbsGUf
vbQzwOxx9MqdFlV1cdYHxMF3SPE7DJIULZE1PTlla+w94NVwIjB+CRcHuRuQXRqKNuF5u/UlAWmx
9gSwfHl2etL80/Cs/OqtD4VtfLLL0tl0TRRuBYyW+7L29n3EUt11qMtJpfdb+RumnzwWzvAOVMWl
m6E4PdXOshs7a95kbehcaJM+BqMirTWt6muLDsicq/C8JPa7aYT1oSyrhO7BFDy1Y/yZ/f97SU7x
C1hwJMb4H31FRXlMF4ipdG2yV3vBCImNabskxdo+8qxDxdx0U0meaOMMpD0t3Y+05fBNVSTOVmKH
vsLLfJjSftwB8d3kbu9u8k607ON2vlMNaVzJBEV1MfNzbbn5qSOWgU5Rz/w3YMSaVqV+owQ6Dvho
duNACMmSmcFd0jf0Z6z4zG+W295zl9fWpehPPMYGeMSOqJvcxy7J35tq3Eeuab3W6mfrmmj1Qsck
cbG+eiR27msrzhFqyHKrRrpgcunebF0Ee9lUNDvEKC/CKt9Ml8vZkwsTzZ6k2XBavmQ18RlSf5Fw
OdhSx4pxba53YoSznc8UKN6QH8CXp2cT4U1CX1OSzGST2vKMNHm+Lp56DG3e6iwzp89ITn8H6cJx
kK7b1R2mvclS+qWorOcwoXeTFlVEJBQbCx+RcYiruH0ckMfTPrhydwgCexAeB0GXkstHVbvEbr/J
VnJLEbnPU+jZW28gZgl5drVPJoStSQKsvptx0KI89EWWoaNspXEeMqehGccq6XVUmHYRu/spqKuv
FTpKSHfL6N/+X/ZM5qImIW+quNpGmfolw8dttXCKUCTguXJ+6HMOaYT/HWo9P4KfGU6oxgGvo5YE
uj0+ch+CEWfewViMZCJX929B9K02ZkRKIlAICmmacCZCbk+H9U7pmT61Ry3fFxHOKpgBn3X5c47C
hFlbSRM8UCNrRB1dwj6q2fvz6TKRpgy9wX3i+EYTlhHg0syYZ/NF3RV2Bw4pSBCrJ2R8Kcd0/KnJ
rzOyJEY2CIfiJaEgIanqYSRh42qK35YHA2kda6cJFb6X9q9BFzcv7vgZve0jyT2MNllG/Dl2fwxZ
R/c7XlySm2T3MmHnvNDMeTTm5efYF91zKHc08D0Y+jUC8MVa8/2S37iUbL+p5bfCMl/t0PZQRHrp
3p8UgkcywOrtHAJw7ib5ABloT1KpeYiT8CHR/YuyhlPC4WOH3xtZP5e5bRs/g7BVfgSWn5EwRwki
dfel0d51nG15L9u9MI4I7Zzz1HL7RKa4cL4h0sHALlLiY3OLvD3AH2qC4ckhCBwJAIyDech/ClMQ
QU65wyiFQL5xLwp3ItDBfO8MSnOG7+52SmZu+nhgfGBkZEhURLlzIImz6t2oYotbhtJFpduk0t7G
HuurmQMpjSLbu7t9FYbGNW1H7wRBoTd9mcnhiL7jyxi6GDnoEmgZMBKro5DRPg+3r24PxtKa58Ey
jsXUhPdhQXrc1EU/aynx0bZZHd1XwXhqy2FGoLJ+r1+/N7YD2BSA14QOIEMDcCpwoDgVnEUq8Pvb
A5q2cN+jx/nP9wICHPZNx4TEUYSLmqGbENRJkFoY5o+Y4YF1/9/3b18JE+jNMjSEQzl7yE+0U/rK
Tc7aLq/KczmhlfUvNnKW2NqZ1xoy3XZGYfjJMJl7fr+zDYceYTQNYb+GB0yPJTXP2EXfrRnOELyu
ekv2wXEw0oTyqyh9a6mbnVgZgWY8Lzs4xXi50NK9pLQmr6RC+sL0nm0b/vms4oQI7nQbdPT76MU/
5ryzW4NFsHWz+7igQyYD+33k5LWpyvgNiObvYow/SYR8nPzP9JM7hhLk6AImuOpulsiWY9rvjbqI
idFKLjusYh1Bwjnj6fFnUXy17eGbYPjXh404jvXBErgvM+dzJjRjtajdN6F99WaaxZztqNpsgv+i
InxumaOm2iHzwKuJfaVzthGc4hwPxR8ugNnwcAzraFum5jcwV8TZvffiu8O8iJOUwqE4Obuiho4v
BrIzvSS9l1bhbtUAYqnoMwioic7RmVhiMw1HpcrpQTX4RpT9dSFPdHaIwloEgUKR6zxldsaIt2ru
9TLsObaixITSQm9NBTnjaI84soBA1H7tREe6fwpoiZPOQio42Zf3xnFC2f1Z6spBt0J9kFA04hej
j9dlVyfiF6Jh+FrgOjHnomXZrXdsGltax8QEtfxOM1tPhe0xNUh+K8rv2aCBfGl4IQNJbr4R2JCO
djwP7UuRThtnhk3zPZ3I/0TNuxbSJSgxYYvt6KW0bfZMraiHcyfzrZ6MFeZ5HHLkz2UMYCcoQO+D
fvEq7NdL/HMSGNvW+6Ih3wo0TrxRlfNjgSqKnSLNDpGLtL0C25gHT8yOa1TPFn72dKr3dhNcLAm6
rw+9XavceYv8ZsZPrl9dxkSe09HiwZC6dSL9y0tBjTpMTdtwbeit6Ug9olHwc8c8lLMvgzVMqeiI
q27Lndl3Z376ZRywbsHWvVjJDDS+aBvOXeolwma8EXZr7qpkoAUKUmnSzWfiuw6THuMte8cv7ZhH
yva9lZrgDLv0xApPMz7aI5rlEyhILsuXGpGorvf5AgUD0epBGs4TUXZMFEJcVgPoz3AIqx3nTAyN
8rFv6D6qoPAlxMudqTuEV/EvZ4XCtFCnGFaC+ZwSv/fa0O8CExO70xwsXTzgjtxKe7KZ0ufuvkvN
d4aSX3lf4+pBTgYXONJnUmdgFZokEKue+MJp3WNK2ihVS5ZjiFemNPh8AiQRJJiST2Wl7QnA/ZEz
Z8GUTTOEITqCk4sFKW+EPIUhZpyTxxa0KPufFtuq9jyfDhobjrVya2XbvNgWZXM77Itkje2JS+aG
ijicFvbikiNMAvTZjGHDgN4mKWtiqwid+greCnQA5Dpc2PHGxBxR28JHU7eLkTcRnFFtQUg/lW6i
iH3Llu1i4N+IGevMvaFYCAtmZQX9LU/Ie8ahWPnEgpMGNfZm9MzvHYEasagp7dMmYyCMF82ofiL4
lcTI07Rf4MVv8+CNqKNjltNLaQBR+gzcX/AhFRtwOaX6kYeEPObzN5RN31JWtI2jaxL9ENSAVLCJ
TzLf65mWDx2MTT3JT/DLoo3zmvcC2wOCevhNR8chrCtnVBvYNOJAw2JWKn291ptq1N0ptgecpBTx
pjuSz1y9N0hetmMHaale2peZnPKNLFBSlsAadcyHapv2XrXpiYPd5yRJv4sIkIRmMS6aeefFY3Qw
Xe91ni61DL5arEQ+TJMJTIt6NmnXRy7NZeVy8o3TL7hLIhhW1o+qDD+tlMbEw3KVpBOFerm8517+
yxna6lCVwGzdU1g1X3O7D32QT4walmvZAKuhOUQzopl84mz1fjCGR9ECVUlIWgLrYn7Pg6TzM7IW
OXwQ/V3YP1EHvIflMJ7szv09LN4vOAdiV2fGfmxc8y+Wopv2/Z/iNMeR/O9me5I4i/4pTqvLXLoJ
sT2EEWPCnN3PlV1hgyiQXkVjKA8WrA3aEqSOAPnYpRnGvNS4Szno+9iE450CEoFY0o5Igzb+9uQ+
MP4tog4crdH12oh8HeV9gGCrYImciFnCGY+aPDVr+8v24m7vRGpHi55+fubdebKP144WjAc3cvZL
vM1tBrOGoC4bl4AjSi6uXY8S1Zqf/13c95ETfnuCtsPTw13AUmh+kPYNoPr61guDs+KYF2KqoZoo
ELovMYBOnjhAm3ECNMbE8YYqzewtfsDyP9EapGT8b5XxHxpj3ibHNLGHIjYGTf7hMxRYCY0Q6eEZ
NQ1DiiUFLmn7Za7fS5uiM1s/zAoGZlBm2V/kjeuv/uflgxXN5ZNxpSkQS39QW9ah51SogyEtrCPp
lnFhEpPVqUc8PLdQt9BGjt86sNP+/a231s/+w18WmvWTK9e0lf7ohRMuIZNFlmtGUHH9gOzr3I2G
7wWtOHZhfJjHlV7bTq/F4v6Gldv4rnrEzE+1l2MfXK17+ZSl/oz94NoUE3j9pSeNqxnutC6/5TZF
PFqHv8lTP7rKuGJ4p1zTdSypuGQ+ylPnnJaPR2UMT7ahv2Is53FVEJQMHfxUquFRii2TguaIQE9B
6tgG1pLBhWWEHtTDvEeVmBAAeYXueHEMCKRN385HbFJPVVd1lx6QQd+g33OkcWBujIh8+ZmPLjzg
NmHgwGhiQ9hNf8XAjlbOsbe0ohPUE+Q+M5q+o/AWr//+Sf15dbra5kDmmo5jMWT8YFosC1WbvNP2
uadvvGm5gTemJNVv6L+0kkowbmgACyf53Nipuf/3v/2n9Ja/7QjtcSbRFpLgf65uWWCNqN9b+yxg
LxXL1O4RaeJGIWXLWdum//7X/lyuXO14wtXaxm70hwfL7qRVo5a0z7Fl/BrL6g2N93/MYqnIYWUF
v/7971nr8vLhHoAaKk08UVxW9AT++fLSOq/pfJT6nAaBs4uNBGRtcxCtIh+uX5sd64ggLmn7h8Zz
VTUFMi/Jbkta6/E28qohSJ9kWD3fRKN5RcxTITlVjViPSq32KQvW0oX6IWzrMzW095flw1qNzh9e
ga1ZvnjDlOSrDx8QMLRgHjNbnaPEcCDG075P2uZR9G54nhxvOgphfJEMwmyPaS6Cqn7j5RM9tlWO
OLooRCowPkEfbzI1e4wz7Duw25+suApfl+It0PVy+Pc3/X9czp5FcIjgbWe///ieexasiKXS1plW
Aw1+zbSDBO/iiALwJIKSLN81o4JWeJibl3//0+J/rHlcyY4taUCT1fFxP3Ro3vK3c+t8Q5bWxUJ6
tItyZ4B2ISTTfGL25jvRuRW+945Z16qpbSYSktH4DX+52j/6tdelDIMMcT/K1JgO5fps/8sgO5gx
6EDPFufMJqDjph5aVs3PI9dfdFiqN07l3HDUh4ZjlH+5s29GuH9eOR4uHULZlMPA5s9lZSVlmkVk
nivT/EpPsEI5Iucv2j2Q/Pq8xIygpc5pgQbrCMckw5A6nyFJZL87MaSOzBDfG+Ecl77UD4M807mH
E9JUfrOskA+oS/uYweXDpMQj6Pj4QGj7OfR6cYFnMpwJWt701mAeSDC1NxgLFw7+nbgP43An6bNs
MIzofQ7vDc2tDT+9zDw/UfnzILtjX3vFhaHE6iMlKRZKHSvYUWFtg0uHs5dsc6RfLWW61wj2MlG8
J2b4DLa53UNEUCdyxQhN22LoI0bSCadrmFj2YVwNpmFlQHca5vdplEcDjO9o5Olzs2JGKWqv7TAu
zMU8hp0tJ6qkNxeQAYN7LZzspQvTx76NSPSMCvGXy+V/bNh4pDmykrtjcYC4LWb/dbkUcNDi2Qj0
mfRd97Kk+oDS4HsSte7T0JkXN0SGkc5oBuC542Un7xPQ+ms/BfpkLg3DZVqwYY2u2OqzA5Rb+gRo
GRmWVM2pr/UbSAs4HT2Zhv9+1+k/73hCslhlsbN6rnQ/WjLDbEC2Qg14vslENRqTxZh/96Q8fs/z
5t015jMhfc5duiwB1qeMmXTRP3aeAk1VsZ0ioQGUySAP5cM1AP5M91miHmwm+OSGPKUhxks7+RQy
rdoNTPkOmJ2xHFXMGlrGWsL7IhMoRxth5ARXZkzybWTqZzFVj7fKquPcf80fcUyxMHqTtcusmB4y
s2Uw1fJpMpiFZM2PBv/oxZ8ysiSAvfbHmg5eM84g295dWWFKyWPpo8Pi9VHdS97hhzyYIDzjBjuW
HTovbY1f//3N/WgSZhEBtqBxx7GgchPfvLv/dVWYdUuunssWlrlHj2bPfet09Q45G/4ib3W7d/g2
xarPS0tVQutyxHaKEEWkHikxTfqX1V38saWS8bWur1iIWNvUx+dTxy2Dy2ZewKHr8eS0SCocZzeV
ZnMfKzoJ3VPakTTsVOgewUyRCohSvXAYvEFnbq89mbd/qXT/XPV5SriaJM5uz6WS+rDLu4uFJpvm
4dmKYonMFJYh/YqA2AKICoBLJwt5nWOb8x39/vlkZ3jszcG6ANqQf0klEn/U++tzQWssTLkWr/rD
mp/jzgHga85nHYqVxaOLU9vVh5gxIIAaPrTAspC+Mvf0O9sQvtPz3IyRINU0g2RW54/M9QP+m175
NaddDpNxciEK+f0v19Wfu5NNQbEeSjA3cUD4eDSDnBtPduUQvttApsQ7aZ7y0LyijoVTydjxSAMW
oCKa/4cg8I6Gd6hLbm0vzqOrERNHjAlldPRbFDbNCYxhv2kaN79m83gX7SeEvs9VPeWrefwe8G/1
wgqRX5hYYjgaq53VswyXaVv5s0qb3VJ6X4Oi+0WeUr4GGAV7w+xydFZV4flRgSBcJ4rm4iqsjuoA
9oOrURba7UGi1Feto0+6loCQ59zZdVbdEr0Rlhcd0dpGmbYHfusc+hb26iCc4kizQCIPsqEClkXs
EzAwP3BPY9JdxjO9UTJmbeI3SiB7l0kyFr49VN3c7Ye5VIfbAaRkoIf6VXbXBbck7pDCflgAFPrD
Lu8d603MlPNJGr6BifiatRxxw5gkddWJEw7O342JHmSQiwubobkLI5iydt97D7dFNKFpeFnjpee6
/2qWBJGaxJyjtLrGwnhuLbD8ZKiSQqHCu7D6zMA/wXPgeWcbytTtJB0Hze+pQMGeeGQ7VewE22IJ
xb3IYva4PDi2Sk9/qTn+vPi14KSP39jTEg7Letr4r7UqLnDIoOZqz3EqOa2BnlslhtW4c/EA7yGi
MxeZ///vfi247ZVDsiM37Md6swtNqxumqDm7KcAQ8r/vsn7wLolRZNAP7dhfXHnoOiAjqyorx8zz
H72C7m33+u83lfXhgAONgFLLYifEDKbNP+6pAuuHqButGE0br7XjFlduIrZgTcMW2e8B+4Y62RGZ
p6qf/dWvsWDTP8Ff9D4lqbGPmpFRmTvexXHxnUKExrFF6AFCx8nIqZ08RvlL9CQZ//klymwCwEBV
pe2unCbrbys9AY7/PHwoXostbVvyWkAuUMH+8/NUGZNKhWj7HE117LtGJM5Lrs1zDoEsJy2Xf2NZ
FOfbV2mRbdtqjk+jEyznhPwDWt/rl26A5GmTuXm2n6XxCTj1cr49xFTxSNwnCs9GQy3i+5pMLKZP
REOHdbecrSlloNB1YKCQovdmLf00xUDx0M+AMhaGKYktz7FOALZE1fR/X5ooUwwQYKRClPKcRO68
03b7O/dmAwLkMrG/t/2W7K1AA0MsydEOBmRLmcyPSqfHxKiYaycqOGfItQO34mVPIPy79csZsxAD
iXOxPty+8kCzg84sTB5xJ1OsSvOp0N3/Y++8mlTH0m37i9Qhb15BeEGSZuc2L4rcbslLS25J+vVn
iN3dVd1x4t647zeqigKSBBKkZb5vzjExy7TZK9hi3NIx6WfsRYvj5NoH09eR2UzJqySwG34dNqNK
vpV9idBYYxZIzOXgJZ+SUjgHT2Jno5eAXlxzSV1uk7eHM/OP/Qq9IJY7Qg6cCT/QMNOWaQpb3kGZ
G3BUYquEoWiD4oM9MO0tbFqgLWoBSAws6oSWxKS58ZIZo/FWJUPYoWXZTXFOq6CgwWrMdnsJ8AQd
Ckbp7Vz6fuSVRMQoB4q/DYpnHUdn1dztDE5bIyD7FXafHHuMYo93SQ/8WtF7P4GgI1Tbq5zXHjpl
GOQcDWxf6MwjEQpdUmsizaqHKEP8xOaiQXJvAqlpe2pNfTXe41jqb5nQg4NAO9zaQfyK53+bS84h
XZMW81LXaGECfge1n30VMG2fZIZgtoaDvIW04p4edh2mLW0jFK0rjTBvmJEV9vYZuzxurSPHoAAw
liBetbTqkEwt+4WO7XTgiHrfdT/wzh5hPxtvyoYQnkuh4QGlJD/XTkk0pbGqnZzIyVGeQe9LDqAi
swPOLSI3evZPAYHUYR67bwjGzF2GuuZQl/ghc2D4vU+adOCJd2pET1itKEMZ9tEvEuNklvZRsNlH
o76YO0DV5zlVW1ofeSWNL1XpvNtV+cXvBMLSIcFXiiv+ZA7tXiN57WgJAysf2FZXx+LfJLj62tH8
jHCWtXNV2DvV2umxS3aKF82GdrrzNje9iz3+T4VSz5Ed+i2kUVTqGMleHsbUeZXlTjJ4M9F30YQh
lt5h6RdV0/BUG0CRKo2MCF8hryIV8TNKWHkYfQ6jh7s4RmF7t+Fvb7XUJfI4+dDF4h6CzigOKkHf
N+sFxHXQ2Nha2a7jMuB4XcznBWXMm0IjDii/SBAncbOQwxUjj8Foq7voRqgueANg4wVs/j1tWfVb
I8QuciGyYyf1KHC06miN+J7hUaHZw/C3swkDwIUdWy/oBXj5pYW3WXihDjAzI69ha7t+scmYebd+
TsuzPtmz27xCZhDbppUDzRO72FoLHdaqWPVHWG9JXSENDcspAoLiaIs6QDQk1ql3FohtdSSQbRJR
LEngPDIKdTonRGUN2r618i7sUY2EIw2sq2vCC4YbeAkg/l45FEbegIVCD2fBRR3m/BeBSOKCtq+J
9DRdlSkYTgqElVFAYKKh+ohSb7GjABlspZdZexLJvG2h1eLkjx2rTILm31jXbmu/sp9ZMWFZCbpr
1Q/GLbC0DE/EC8adcoMZijGm66Aij31AQcWe1IW/PwGPA2RL96d7Rl73HQVVwhEAF1p5cu/YiX/X
RGc8NZxMku3sViDGPKf44NcCrjqPUosymIOxoEk26F/qZqImV6m33AxiZsp5DvtGPCEg9l/z/AcT
Ax3WzvJB/rLrYScphYltEzGvfegxWYzxiBDqHkxGR2aMY+x1OcMNT6riPBXiUk5nIEAe1pL+A4ZN
e0hLS2xFk8PoRpZ0qWv/BbYrBODgIxnEKcAnc84DRHAz4vd9Slt74xYGSMR2XFnTn4bO2k64rS4p
avLjODZnuozZRXOY4trAifGANOgaPZtlZcOQ8qLlYt9ADSfwNniqe0KlplZvD3GePdsVpb6+4cSv
m8oONR1P2oDC/AT3Xj+JufzElM9AhUaVT3uNRQq6AUMS+rYta+IAC9I0hgXN4IMYSFKD0/XopmYN
KiLb7y4NHtx0A7BVk6T5Ur26BZn1OxduOFvEuaALwCXtTM4uRTVVCfrdCGfry1yyXJZx6Fb2t1jO
5gYagrnvfYd1c5E/obrna8hIJOogPdABVji/tIMoMArgFltutCQptMFMCkkVDfYJtuUdrpjyEC8S
r0QAO7XVr+agWze2LWjV4NM8qdbCyY+sFW0S5H1yL+vD1LchgQx+hIBu2NVOneyRbumkxPHR9wXJ
BTKfTo4l8ZyvT01TON0aK60F6Q6oNG96fRDdPIZQnzHoVZoiAxk3TIgn7rZjOa+SobIkiOa+zHV1
UGOvtkvrYjgZcyw+8eATqagbOz5JyLaeg5eSSAMsI2kExA5V3gJZUA/e3fxGRqX31YW30QGrxK9V
25tsUuMrKrXtQ/tb50TUz4nzUXouqsKsSE6B1u9krNnXsrLnXTu2d7aUP81UHv0xWE6GHtospdgY
TT+Rc+A+LLtnuF4EP9SGc7QHMKm5uJnUuJ/MbiaMponDQhSR2enB0WxLfbtYSG1hVRLwJpRxYIm2
G9LFPXaYJzYepUtqcew6EgKf3JkyQ9+NAPV091TmEpCctF8fbZmht/KTq7XkpmXVN0tHwdGPbkSc
4MVexdaTQLdT5FGd2e3JzAfaybHAaD32NsI8NR0tXsUoG3WBrnVIRWJEzuheFr/4KfssuMXIgiwK
PId+ae9ysnL+jHgmr3YZzqkRh8lyqeaguaEvQ1JsN9qJzjOQF72F18fHkQJpoBQEQWDOXmrCQ68O
9gljNvxItm7ok2wEt099PJzlfYrGSJbJrl26iBg/n4RUCDJBT47y2gzpG0vbDGMeSmkY4YS0dTeB
5WXBEZg7+vloWnVFxGeThH5pPDdUR7Lhh+7sJWIEu43JD0RTsklimIOOjuHerrDeuw3Wd7VaGHGI
4hNuLRp1yXekxdOx6a07itYqnLO2QQQwxGc2eejksUZvDem3YIOH5pCazkcaW9bVWbrVqJSdTL34
Ek/K3tMPNTZJiefew+uT6lV/aT33NSiabW5n2jleU0Xdmh1o3qjXyur0y2CLkCbqvO1nu6JY3B0N
bL8mS/MXantv5Wzql2JBr6Li/AQF1qG9PY47CGXJDTnJXi3YmwGUeJEx9BhP1JieqT8aZPEx+lIW
LNkwO3dXS98Zxtuzonj0RGgwJ6Bbnyw/YQDp89uwOMETpRM3RUCZ0hFEYEnbT3bjN6p/zbP7/ACc
iNyb7o91KKLpfRFYScR632IYR9Ktyb7daZz5gOIWkNWeQFM4cHAupO/Z/XBC5NGFwvLHZy1QJx1f
87UftA4lvANlyHFJ5Eu8p0y324NWkggVLwjvYBYgVOnS796YL6dJDThWg/KlNXImtFJ71YG0HTKr
CxjugUkujsIMnsanYJLNS0Vin2WQv8jMKY5xw2tNY/55tLpXWRJibaj4hWoReqgmN59GTNaUhwDM
zFmHmC/3y2OXs2vB24Q1b1wuaacvT+YAeIDcMO3bbBVPOJEGV/N+xwl0ZLRVH+yHtbA1+yht6Y7K
hSponxunNq9Y39gcG8VqqsIB1jU4j0a3U5GFP/ToSv87dAAT59hF9nTJlnguz3ktm53tBBbGDehO
f0TAHXACxKO0UzEXbWBxqjMcn0/SMXdJ0JBxBS/9lCb+RCtgePat0vtQnGDBgi1oKLrqLBBHvjRr
ACGjySkVPvbjacgwqMfrnMFWayqTc2Z/caXGerDqkCQ3XWOEPZK1c9fI9JSU813Ipd7b9hJ/cRPU
NpO7UXU23sVIjoiTddbNW5iVW6Tfc5qY99iynwIHrJ2hrCIipx1qRxG8wWC9pMj7roO0qV/M7bPT
Nd3zOKKIHJsFHjr7h8dxq9CEb1ULw6UbUP4OnjW9TKo1btlgBe/MPsHOmdHDY/TZzw1AghF9bNh6
QxsGaj4tGvs8dtjvdqDsi1bqGCx1szrwzXwmhNGhR7diOzOA/wHq0KotxfOKlGkg3W7mfLIBNFnT
a9kDLVD5SOgPxm7Khv5r4X+NFwcAihG8KvArf7ginNbttluICHq0CwYT2xNHG+bFOqaNWAFu6ewV
UZq3GwpnaK6q6VTqPfNka4OoGcFWr5m29cB6oJBkVvlFvhyCFZBL2qsdMdXM8CFMBEhN9ZtSRrCj
qwLQti0JrzInghoMXBHx5Fj7DJHelfyWPWKe/FLSbDr1Xh+ZUyLPE00W32nvPB3i32xGwpznzaEP
kGpMeq8d2nnuD3Wsv1b0AC4zBelHeWvpkh/VSA83wPm6KYc4i7BYMzSb7hst+DdVzbdWw9Vls4Kb
qy7D8QjXWesSIIctXk/jQFRCR+INTIQuc8AC48GRXdHt4tXVhFW/e2rk2B0qEeCzMnzSJPrxgL/a
35sUv8J06D7MfrBAko0L3QSUO5tRrGNYNWufdOTLwmFn4M56WPjmjWbZ9LVwsKDM+7IoXJa2ZFPE
Cnm7aEgKs6vupvo+P8NdPpd9UV98Yi9EL8HkiglHh00XrLbohz0QST362R2yLWLRclJOKEHdYOLs
K6drn62MhWSctd/nJJhZaqPLInUWwmWJ99Ok7+KmE1HKNBguo+itc5k6FMxqB9J+7aeRU5LatYjr
JBO1xwQQbFpaJUjAwZy4NFmdhM+wAh69pW6B3WxSp8Fr3WMaTzeB4PI4meZvr52da6n70ezji+hs
PClyztQxQZYZ6pr1zUZxvHPZUbBpGpftyOd39Np35TM0mBbT+qDUywMExdpI58QPNgZktgdmAqm5
cYvndDPKpL1qzvBGyBagnr6F9Om7xFdJYrBGYRQkSu1jVU+Rcqazzx7i3IAAG1DW7VD85lC13Pbi
ZeaTofzuhf05h+dqkC3T2+iXZz8P7Cd8uZd6KCZEt7a4U79fw3zlzhNCD3sPWeWsJTJqZUMkaSuf
DALlPg97NOWbRhftU4cQHVDq1huXjjwG5yLGhG8ePMQ+dupvquWBD+uho2CrTkP1lGMVCg2B+lLi
qtjkfv8uB+ttxIaMzWgGdmJvvSwGEwaDaMvI/73UEjxohSmviteEye28a3XwjbXKRtp+ccBWyzKX
osahaCsMNEV2lR389HWX2Vbzn0Jp0bjWqQK83Bm0XheHuUtfq5ZEg96kmbDgHYrX2PplAOPCHk76
rL84RxLpzM9+/AFF8buY8MzYnop3iUnWVmGw7Z9My99hszTCuOvFHmfbUeCOyRer29kj7JgkSK44
B39CmMa6QWFg4xrSIWMNRxCCadxq5ltuURIzjMH9uZBh+U1bLHGtk4rdjm+8BWSWd8L9ao3O+GSm
xanVveKSyfJFtGy8bMuG+xJPz2S7ayiwNBJxCbbYdmnjn9LevHSDmHedspyP0UidnTY7JzevrCf2
ohGHfO120wkthxlqxP1sHiu4mtHVSOlepKiO+ZOCsHCBMHpjhaakF4dF934nBvUoXJkYvQdkAWrm
XCW5aZt47F9rxbATdNaXjmN9k4i5P1nLOOGs0qpdoM87hol0n/bqYs60QEdD3v6AIFcBGfCnKcxi
ncBli6rElNlF6DlU3mOSDMdxQGdc1dhZSKLRy+w1ICITsg7CQdS+B1+SMoz+rdlaWkwsexq7GGay
K64xwvTipQK9g0VoWaZfngucb9GzgIrglKxewXVA7342WdoeYYlgPR+X79oBLg+On+CmzEGdXWWq
7WQlY/jAd0EVgJ00IdsXZt+clUmx9iGapFGcn12Kl5vcAejiiOlgey1VWLZ1ftV0B1ux7A4KtlNM
Qe6InrfCWL7px3xniro6j33+MfRuemUpLzetazF3sW46JXX/rPrAOlmdx5Qy64+iKZW89T69nSOj
NERoOdW4F2r8quy236u+qAgbI20Qjnu7C3zFRm9aLSq9QmiTdPrxMeMPPSSJuh73LbstaeEL45jE
hgrUbipK9cXtzFNq43r29BsmWt2ZCK8iko8hArwYVg3gptMdiae38Vo6pXq7mwaTpEIGWSI9u8ui
68+Lnxs31QIIIb8Qx7ZSnDtsRP11s1P08fdWQU3w24GjWQLZ8J2u3uiBys426K/t4ruHYm0m6njz
2EYp5PS1PNA/sU4N9qDNAjHjGC8Yq4xYfuNnmF/MYdenqRF1St5MNbknbcYATi39Hpzrpy3EFpdq
EQmpCqfLKcv1LuyMhsRLt3ttCrN7KdrMPpV2TylRK+/tzVWO/ezkImr9+ofuF/6uGW158BEnUKjw
hz0VX+NNMlWdKroedVvfCweWm0px88VMCBjMT0ia55e0AG9BKtyq30iv2UshCWxyh8IIGT7unjuD
C1BSbM2MIXpJZjdiJTrOT9SQQ6uF4ZFBO31Gs0qTTrozQYeq42zM5ycLlxvGYdL78EFaz5rPYGub
nX+MgcyQC4qjkb2yQytiPXIlVBisvsMB+CmALqcSNMI7e1sz5eLDViQ+TaZHlPHAvKaZlKuD1P2q
5p9+gjtLIxjslhHzfdMB1MdB9W1wKJrMxVtXmuYnc1xwm6J/BOvRXExn/MmePwkxTZX0LJbkidkq
tIlhizpAJXsL1/aGsjZMBWG/tI6zWxg4X2sGoznxzw6LJgKB7O8NYYHv6A2++EZDuEvQ/nKod4r8
k1/5VjQMenK1GZANNGWROdA+8Cm3HJ1q+QXcOcHaQIQdKm77PY6/siN6K6kYvdQCunWa5E/9UOh0
MtJ5vyQJBlOVkhEgwLNWlNO1LJ5f20bn9OlnB4+3HIjMVESoLdSkEld0z3i83k2WQFeriTQz1Q8G
CSBE/yT5QDdIvufO0BE73sqv/mpFiFUzPUlZ68/KqL7gp2vuc939rgZoZKbKikOuNO/zMpsroW7R
bvWM9yNXi7032XoduyHIWEBp3U1M9wEKUn3wiji0vGxNqclxtauYsYoEphxjksyjFvX0OU4XCoBE
Ty1YZPDzIJMlR8+m0BUQqpyY1avKps9xrU37BIRuRGDjxVpLI+48jqy22cyVdTvf0NHNN5OhLNSm
iaruMH/KB2Hfx5kn3ti8NSkVq92ipwk9yPE1wbJ5dEedk2O9OTfx8KoHJ9st9KeC1PLaq41PIlE7
z9TLry3dlUMBpmLf1kb/yZPliYV/OLq43Te7GK8yxyOEGlCR2ofRzF8V0JP3JMAG7gf+jqRZp+jz
qFyQkQWlc/J66FPs4n23v5DpC3yY18YBQuwDLekMvwP4usHdHV7459ev+7ghhW+b8w/z9Q6t5QFu
1YVAoLv/Vnx2f1INNpsNCR2KgLMKkgtto7BnBZGG6RYYu7MLGIWhA8xH8MZtpPynVL2iY29gFbch
qtmDHe52t93t6w1n2eaDSIEtKVa7aWfunbM8pff0Pr77X6zfYG9Y9TYuYEHKOVs8otzMXmS/Gxxa
H7u83PvfJ9pVR/1UXOa7uptv3VfQ7jQjczxR5Hi0WwrXMXnvNQmg+0EdqOXjXkUJgoNEvyVzOZM1
mLwlQ7PvAKLhlqJROTR+cwSEOB7ibLCx4rcBiQ6zdvJVdcN2V9/8Ifmq6nLiRHV39K2t7zkLgQ3L
WQ00aO4dRVVHRT6qj7oBBjBMWn2dkdzdB6W/L6Lad2osPnMlQ5lUC9aYafGZSvLWaZEg5E4i8Zbb
9mdrdKmYZSw3s+piYfioeBOvn6HUb/DYzPt7r0Icmed7Drgqfr17z/gqZaPc0OlmeX5cSLuRZwnu
889NL8moIza4fjIza88e1LZzLLv2/Lj5uJZ3HBpDWUYG7bQzna9IS6KSyu1emlN9Dhq3pl/Otf+6
2dIdOS7OGGaEC57r0oPkkQjJpUG/bD8V/svjJ0vsOtvUaakQG2V1jjMr8mgQ7h8/jOuxOstR1CQO
lpFSpva3+5vKowiHB6dSRA8+LkQWl5zcXPx13+MaWJt12GfOLnAtG+trdhXzdbzEctk+3rqTNuwr
6eluhdFgwxmac9yJ+jD35LNc9MYcDjV4t8Vx/vnsXZdWf17nv+7LJAAnoy3aLX3ST0slk33rmRiZ
uiTtQyY0iFCarM7sfCrC7wo4M9lyQMdoMvSYCQ4hGtVmof/94nGf8NqCkl590dZP/XFBP5baaRrk
XE7uBO5GQyJh6Yz6BF1D2Wr7+pyvL6Ro7//RDv5/sv//leyPpOJv4pL/hezPl8+/hNj+J9z/8Xv/
gvv7/wAkaxjIWAntgMaPMvNfcH/jH65Np8IwnX9T/S3nH+wrLMTkDs+CSBu9xz+p/pb+D6Z5z0B/
hVfF9Rz//4Xqb+LS+y/pCPL+gIAOH4mZRWLHf+vgUi+VTt5gNCtGckUC1X8bbPcWlD0t0GqKz75h
kpcxLgeS6/1jllYnMUGxcvpEP7amSXhQk8EGnu85RnhkY8tTEPe0sLXmo5hqJALG8GsqY6RqgmJO
XgIIV0L9Hut1KTQ3T4WXIUIU+bJnD4kRG+SQmA+z1w67BBC9lX3R53qfw6ULcT0Q8NV6a+PZXkn2
v1tOtf3kwN5RJczJOxtBLHZN962UFJCZd739TH2P0vYmGX6IxCIO3bdf3Woat21KfY/0oTyMFxyQ
erwcS+zh09DkB9oS5OHR5z+6a9cvy6mmLVpV7TOQYoEWF7dcc/L75CBOsRdqTCn9BcJMkBMapfih
tUZA3aq33vreSo/ErX9NrCy9BfWY3LxYpGFv0LjxpniOMm9RNI5GHSN9eULlCtWs6hoTPpym7boA
PSZaAx047BpLnHq8OZSmO8dKjj6GbAJHiv5qYniZA7hSTj5e527NAaEGV8apuhfJ8koa4Gp2zvNX
X/8+EdOLKnr81dJTWrqYDdRAxT1AbKMZMatjisOhVKGkoLZXNaReKmZlmLvme0UsYGga85vRVDMS
gJYnqiVk3Nmj0zPGIakEF1+p6b54fKGNBSK0nvL6tPb2nEUrosCQaBZ5YsvXLKTk7YeV1NiEePTc
JzenXoLLlL6UcXHxY1sy8Gn+RucJs1I6bKCA8SlsMJidsnpjkRZ8nNv8HBO8fMBWQkyUZZzngqne
8wUhTH36YwQXfunXCz1R/7xgcEa09++bj58+Hve473+7+fhBbGc61mE7etzScBJsy5HgyzYbVlnI
f77G4/max08eV5eSmU4K9+Wv1328DTvzexjKw2dpdSW+t/94o4/nJKwRWHGPpOr//PYev/v4DSQv
xBXouDoev/HXDx43RSaoijyu/u39/Xmktrw7LvpWIXIS8v564N+uPh74eJkFcAsyeDjfZllvoQnq
0eOiM0ycoIuPTlLNeqQgqVKQpsYyzjlxxIGTs//Bz1ZGFNHyv11oiJfAv9GGxP9eb0Vhr2s/7qNB
Rq59jMZKfX38zuPewcc2Qv4eWnNhnx2Msq1e1DtpmiySrEx2x3mMEk1e06mu2FNyKBl6qUUx/rro
cc3CZ70jQ6JFiz/1FzrxZxWo5cQmTu3Afm+qvC43unEEKmJF6ImtSFsvAic1I+oZwrSakGn9Mz5y
lE3rj8zehEVEEEbsafOl0hw+atcU+7FRdiSEa0ePa9QrYvwU88uqEOksvmCSSaMFIkEkKm3cxogl
8fb96z4P3pM1sGSb1kfMbfyjDRIKSbl1pCvgXpqyIrZAsRM2kpy+yvq5L6R21mHW0HxMQCMH2Z6S
MqTXzqE/VPh69HjU40JHIvHnJl297NCo/AuCw5rBs/hQsSwPFrT4TRzM1XnxoNr5gXPpTP4D9Xws
IQv3hqB6ZVc/8G9hGJdZua90o4F1kL+DeoWzKlVJFmNAM6QuTaz7lNWshbqu53pTNNMJPARl/VZW
8xTV68WUmahhDSom+OKmyGzvalysC6Eo5Vk5yS25p8p24R7AfdHH2jmRcgdusaKruF6MUwYPC/g7
2hBjV9CD9zsY1pXHE45pm+Nmy+urVX1DeV1ES3zQFeqjlloV0W3aEmlEpUc68RtRl5X5acFXDBjw
n/eD65Eb3fZhfq4Py9Yj/3Htu8QOGfiQ7YuT0sAIpEIyTq393ypQQ0+dAlC2TTBo05fuVodyZ6T0
60fiDKI44J2IRcuOLNJRJb4SCbPJGTeieQIXOJfqaIOBbUKQpNauotsF4AzhYWM5748Dq7XYxLoJ
IFXaZsVV2nV5XTpExciY2v3jJsFq3X7GlbEZ9bm8YuCsQ+URtKfRcHS7WGzAzTxjL7q3QwG22gNC
UucjoYACviIEruI05LTJgBGsFA5hPHkOOnBUU59T9kNHEKFP4AWNo7muQyf0nmwFnLw+T+SOne31
zjnGvilaNe4Xat072VsoErP1MapjAfu49ufOv24/fjHT6+Sfj/yvhz9umnw9eyzUT4+X9szeAziX
QsVYn/qvX/jbU/+5WrFw72IzIUjg3+/k8XqPl19K8ACYS+JmK9wU8tBfb+Jvj2+rztiaSBm3Qic2
ZKOtG6vHhb/us/66yRK+RYX7H/c9fjqMdnKwbUoQ/gF3KaGHMQCASng3a5CUtItpR3eRE879Dkjq
O+IMGeoQdd3F+8Z2bbwOGfb7HMArm/svDjb8ib/mVEw4thwb285q/A6pNB9QZ4/wfnIvbCaX3zDp
ZPZ2sZuWlM1wUcynsjE+a0F7ck0aGxjQIf36lNkMQT5O8zK61TGp5pfewBCOd4O/mcBijfLUQLRa
TiANdFkDjMtI0QzT9M4VpbFFKkyqhrHAwi/QXaZxfySMqPPiOjSMc5B1KJ+UL08UPul0s/3tep6+
pqnuenSxCVv/oiqC3LQk8/ZYB0q0MVfPJGtY9t0b3hGM/p+TcZg2zMv9Ecoism1bTlBU/FuG+Don
s3OblNq3silHFOY0vsTkH2WSm8igjDIENId0GntENKCcxanK7KnDOTNqY+RrP9GLHjbV2AWUj8Zu
Cwkq3Tp1fMqBOLBEcdJdLKcTxhYqmWkCVUW6MUqJzGQhaZ0SZ5w3tq5PO0N2GlnLElhd108bidgg
TDsFDYcVWLzWUHPLe9b4Htq0y46PbJQyFzrnSEcvm+hh0o2Kj2bsTvnsHAaB9Cu3fqaruKrUX10D
tAi6huusEU9plt0XKnVIwWJ73KXoLfMZ80FclO0JmDpJdJq2IsXzt8ZE0jgtFKD6xf0mllHgqm67
veLwZC3m3mewwBHt5m/VuzcQs7OQh6q0ukNshP/5QfSbvO/KoyRugm3NETIfGnfaWAHoQiooKjSV
xqJiAkwG25u/vvlm6lkSBlfPV/fGa+JdPBAsY8AUX1R+pNfcbIuMXpnff8aR9isZgiOdNRl6MbDe
dHBPwWKRyUgtqK3EtNEvBjDGa8/h2BOOjPwjYNNQULqqyZguoJnbtd5+AjiUBKXY9PVvz26RBsYD
YbcJD68+akzWYafXxxYQL2WiPgoyN9KbIbkCaj0ELZ8ghJYtYmQsjQB0RjqdFysdaeXR95SG9W1a
5vnZtToY9nl7TRXHEh3NI3Zr+B09B6jf6E+tNr6Wwxldm4Fk2WX5vDjgrmIklK69jsnBpyDRhp0k
twHaWQxo0CoOKdVcy+KBuuPXmyQrtTVxQoS5mKJceRbsteCQOPw/AABqik+G9N7trOWUisVxbHWL
JBHzmAxuCp8J81zlXcVcyTDQz6hOil1t1MQi8R4dyq2VIzDlEgNRimw4DpY6GiBlrJhVNmEtoaUf
R0rE74HTf6J38zG5+OqwxwvAoaZ1AHokLZts3p5hxcFnsqmoo+PKg4qKjNvbEXfyaeos7BQddOCm
gLveyvxAx8fN+GyXCkgUCeROZaHmIUJiLdTZlyx/csl/2sgk8VGxEi/RkDc0IVBmcwRiOhBfYqra
J9VNXxThcOia+1tCez2CaPXV76FbAzUgf4rMItS25tGdAu1jStpiX6Eqi6E3huXM+86Qy2wdWaa7
kmCwEnba3hE5KcpkcZkJmeFmk5BxEvD5DPO8m61MQ13RgtLVkyZMfWHu4Pxf1yUOLZyt6xTFAWdq
v4F5ia+eplMtxCqRmBcac9qVNkUaM+zn2rg3+hq5uhIv9Oh8WtcjWFeP41Gj6znODrBBwyMEViDV
ZSVfTV6+nT58seZ8an5wdBhDtMwkMaaCukrkwLypTAp6cRucfP035PL4mHolhUQhMELkkr99yJ4M
FJlswvloTeNQdUW5nz2EDRrfRuYosbXS5qdwoqz/7lvQDW1cCWGVTt/YsYKbAm9Hfw8bq5/QumRp
Fx+XJqA2HNccwdZ4bUluNTN0F4QG8aydbl2NodwQrDiSsrLQmM3VS7J4X5HgUCa0ffgO64jXrTXB
XmZfjKrtd0VMTZv10yJkviZsJKtPq2RgL7ZkIq15WmDX6DX+FMPZX+L4ldofjPh7SbwYyW/C38zC
/k1UyaMQPhzpX6ERcs+MVCrZBF+t1SNXkGbhaQDXtDY7z+jh6LMwNMuvbcWkZPf97ybFylHyQaMO
G80wWbejiYmhTqNvuhTpG8xvdhZlebfWJJNUL3/EBjNgQAPaaGHOSwdurgKCWBNYsPa3BAQxi76M
jTWeDtWAbQhQH6j8alt26HuMSr9xFESWT25h6r9UKr8K/UWo4arTu4RmpKGjEi0ZMAXDiW5/FWbx
jv/juLhGtgkmhKIFcNxlJDyNzPPDSJwGO0/pED9ROU0dQp6Es4CTGrUYhsE4282V+80uh367VkMz
o1s7qT9MkpvCwVY9Jon0Enuy2updAA623srcopjq3sk62A4a1OA2872NPRvN/t74NaJg6b5Wvv6c
V2tkWJIo8Jfdz6ISR9RZ6MEn54e7JPqLrf3yy/E4YAd+maRDTiy7IZewDZTCx8YZv7QZCwuf2r8p
WPmXJG/i39hquRw3ZSJYIi9gstb4DISVNdKZGS1tuDTpLyXtr25P3YRBZEK6F+cAW3l4HF+Klc5e
CJMvERh24NPWYWKs/oe9M1luHMm69Ku09R7VmAez7l4QBCeJouZpA1OEIhzz5IBjePr+wLSqrEor
+8v+fS+SJioVFEQCcL/3nvOdrau47TarvaX0pxBODuiwLPnwUrwoqAU31kRjy7Sq56SiaSNemnL5
TpYmj3J7HnaY194XbDKHOlmziZZLXfO5JgJnPmUD7fDps2fSA0B1xvNAuzghzqTtQ0NUP91q2XYZ
E/+GV9UOANo/kRPlW6dfseAK4nXWIXPJUkQYSJjK3CYazJ6XOxV3sEny+hMWGuPZ/HEeEV04qEPT
HiOnmrt9P3cOnTjx4mcMQ65bLhPR4sbuWKCNjOq0WGvfxQkIlwj8k9eKPTYwOvDO2YI4ui9aUAiB
o3at67a7QKS7IAeSRXRFCKM9jTq5vJEf12yUSwk0IdUiPCS4zP4M7MixbpTHsBEVPE6LIN60XbDs
JzDRWJvie/zTl3n87Vh9t5tKrYKUlds7f0HDTRTT28DgDf6s/VQN+uucdBYx3JTw2XBG2mbdCOuE
rmI8fub5wuDLJVYNbwlZl/6NOY0YRU38EbPdvhPISZPd8X5pff1LEI2y4ruCTZOkBvK6OouS0qzB
J9/VRO2A3abVoQUxYnCb6jPx06PtH+3G9w++QOUfwyXGTDT2t91DJhd9m6bg3Au/Xu6HxSZAhxAq
ryUJowaletM2ycvB0uvPxo3EUhAaPGZE0wvQjcRNhCXqgipg6kGYoY08bpUByz5mfx0fTM8Wl9HC
YteoUJad+5QO9m8Tq/RmSoXDhA/4ALdiBdtQl7fs6+rc+JGwaRpw88CM6ZxdhulxU1CU7oCXT8t5
wPPQcvWfGInTd+BPn7NpPw7eWx4H7K7NUm0HbAFRbt0a0IZK2DGneummqCrH9Ihv9Ax6+KWqW0Qt
i99tuqAgCtYtPzRnfuqVTFlpW6bNQfdBM9w9YsnNsPvm5s+BzszWMZf02Fvm6zi3Nx1T2q3RWT7h
S5fCgJwHOIJVd7gJsoFFURPnXjQEDilUWXjcN6Dm7chqWlKUmFRncU2GQbCdJ1egKp3hmqD13qj2
XpnJox7Y5dZn6hVWU/+si1siShUMFIxQclqi0jR4903NQYcNk1SUEOTsaeUsYeuiVfomY6KGergy
uUOFg8TizpN0AvGIXtxSJ9eswGovnHvHDm6csj8bCYfDpurM+wQ+O76YCQZpt/ff5knipqzlaxOM
j3ljv7bWwI63J/Kx0vLHwgCnmjSzExWRkWKUTz6J01ZoBQu1zTMwz24Q09rYz9MI9ib2D42WnHW/
9W6WIXO3mwaP40n6uI5MLHyyQuVnklELaGXjds6xNRQBAUN1V0iUjOvdommAzwortg6SLn+yG5X5
jpUmC+MRsX1jmXdTBYJFJbnFVlr4UaCZ3w0K5huKIECYNP8bxlbB4tTw947dxMt5SXOjEViBk5GR
LnrDV0Xv+s1NkGRMlr8wqtugmaq+reJpaHMYj0L4+97PH1MTfPbcwbhnSmpvG/GLBK7xtl3T4Ksh
HLJm2uoeZGa/8Sm+0DhG6AoqPsWq3OEWP0wliyJRT+yK1hZWT4prXkZUPW6Ysye2SxLKWpd0rmGq
D7GkueBy6wBOlYcqMcnGii/Cs8955qsdZ7JzRKj/bCJS7nzph/EMpaggqtsLhATXV1NMy2ONVCQg
lN2e+uOYlQf0LDd+DSJSwQllaV1Z/a6HjNUeyJXqmN6OpsM2nxYpSmpvT1l5JEzgd6yr4pAi++ZO
jhyiwh6Ej5vNxxKc2mFBkYi0YK9YC6NgyKewDRAID3X/nElpnmRC0QOi2rgpVYcLBQOyrZNPJ5AD
YgbaoeR8NlwLg3XbEzQB6UWolW42uPTicHlsVuM+ktStjFneB++kBlntvHRmE7wySgtOKIMMMPgg
LXRWB7lbapcRBlOWwCZDA4yRCgMMI3BWS2KH9Q0+7F+ebqaotMVHmh18ZK8sdna2SwbnE7ks9w+Y
qEYeI3T2vK9ZNEXok37cj/CJBxQYAf3mUKBfD+c6Y8XCVco7RmljuZt5GQ9qcp+7GOYTkcUoQnqi
rRxu/Q3qCoGw8Sau/FcRdwPvcUW3ZqUtWwPFs16ZwMYbBG4yeSDAEgUUwu1J19twaT8tWtaGfO0K
7Bfg6erzkmozH9F7PidUs532o6NJYeiTdSuNFk/hAlJD7Pyy9R61AmIP3fdTX00NbcA5pg1h/woW
8TpL0P9lgoeWawi3sLVKBmS5eq1el/YODBDCzqSq7zFstbuFvXlUda8VPH7WExo5nlbsehvDXgEP
DCo06oEy87ftosd7NZbPloiHaOrZlpp69caA/jZZ4Kks+QIymsm2qUcVQ6NmLh4SPjF63Bnr/L01
soXudXoQE9HRQ+A+2G32G/n6RZXqGTWmFxEFy8i7B6LOVZlRcKnI+pLgVTCpuTgKUgrSxXK70J7T
54LK7AiK4BGazanypn3qm+dOj7M98z/SxZBAZik6IavcMZx8pSuKJdLuH/v1IqUfuZ2pF9Gx2KcR
Ft7N6G3yH8CV11PNRlA6zozprDjYpahVs4HU6CGx9wTIHXwirxi9Q1gOes7MgJHqXvfG3ZjZr6Mr
CHVzJFVZsvxeRoSsvWZz4aOoa3/GQu2tZHxaccODmL6dZZj2CX70zm+x6hDxh4gMHqK14sLj4DcI
CbKyW+dzsQqDiNsMiUkh55DhyYXToo/KGbkRygi8sSW6XLmujv6s3esMZjdB+wOkPyK75tnCzLVL
Y6x3A67qTuYPum4/j8W0pjbKkp6999aaOUNIu5o3pRF50KLDdPlh2PAaJnLyki5ANepQKorONjfg
UCPijLNbJCjYFycqnbG+EGEWc10HuEpHjM+NVbx3ltVESWNYKH5tuTFMurb0WEg3rYLgUA5Yp3Q8
9MKbj1bnsbXWt5mwvx3Ne+6K4VJo0ETrfPqqgIVvjJkUS9dC4NzLM+3JLXbS4qCVT0r+yFCkAyy1
PvFBYMlj9mqkA6Z+XepHd/pmj5k9eS7TRkLW8ZbVx0ERycTbTVE+ErGaRbnjULSlA9tnumAbPCVy
nYr+WtSaj2EjWPLYkbdS0nmp7rGkBpsEx/AWYAOHxh27ARGFU7Y2Dk7Gn1/o1ncuhmqHiOO7hzJ3
SNoBph7Kye08xAyu2F5uPG6em0mDPFZwQ9tqvUZfUlQQtmoyBpDa6+7ckaHC/hAd+r7xxZ4LaGNk
43AKijQ94v/d+Snu7bxAA56188vcY71nXg9rgbS7Pm1Rf6qMlDSbGVTtt/tk4IhrZyFNsjLSW1s7
S0hebK/Li53J27miedh5OSI4WscnS9F9kdZbjUIvIqGK+YML6Iftq4OLFlKwDWV8BDdgeAeuGLoG
ff4Q4IRB9dd1aPV7oAKltmszY1VcB1g2jOC+L/QP19FVaGDvVqoObi33pUjRYxVyLY8ybEKVPmy5
P+1Lvfqisjov+tFcNP8ytsHdhOptG0zaZ9/QC1N0CvazX1qhVcizhu8nnLAiRbNDllsNnJ7EzztV
fafo/jbOeDQl66a0CA4BycFyYv9M3aHcJvWTVdyPw4xZJEYM3sSijxoNuJFW2TFRVDMUYLoMmvbo
W4dRQnXoDAnzKScld2rom+v3Pt3SfUU8DifUyKa+sM6p7T6jHd47fj9gWinIJlaLB2gS+SqoHyro
Wzem3Yk8u95ajfFQ+fONk6FPbdCNH9NiOpvg80jKovXopDXS8YZuNCJCOaWRlVYPS25+MZsyNx5c
5XnalR1SNyNP6UKP+AtT/UeXBOKRezP83pgmSsCgfw1i2xUUShERb6nvFfdpiQUMrwpGckz8gyAb
RyuPxgJVzLTUPZN/yRQH3nqWGewaUD3u5oJGtWpzrsUK9v6k3kiE7KOlz3mD8wH9YA91uu0TwNX0
IExOavS2YdIW6ZFMznNPZHkMAi+Wtnr3Znev6Wq8TyVGetvttd2sk6E2KQGrC8fUvibj6TQSmxgy
Hhj2rOK0P+X05XEmMJA49HqiOD8kege7EKFr3jqgGjZirl+GdU50lUwNq+bKKaGV/yGhuj6//p9u
VVT9+TPXf+ILzc8315+5Pv/zp//8XsoUG1tEqnMp8AoVTOolLJes2Gm++fRPL/PHb/23L+kXQMn1
WZrbP37o+uqshmuW33rA//Qqq3YPuErGLg0fWBLHB5X7gg3v+if+eXx/vE6F2g6KcgC7bP2Lr/+7
6wbytcie/usrX5//8YPXv0T6zleC6Dq6vnRC64lX+Mdv+fNXXd+469OkrBKCDnHoXp/++Y7qjlHt
U8u4STvtJQYizrSRXmWaNZ/AEnAy6y5ZG2LsaN6pZKMKjcpFsWJOpNaiqGHRNfHcloqimD3zwx3c
Gn3rT2QQZxZhHjqcP9HTCcPC91Jwh8t6c2sb4iclPzbAOmtRlw8jyRMzt/myAPPN+B6mjBYP2Xaa
yY13q+olGNrDbKFncdCTqx+qQIPuLGUfOkN+p+u0IcsZwsiseSDkxS265BvVZj/XEUY3A1jOhubc
WMsXCQlE4rTO7Wja+wAtCSQc+N87AhnurBKdb7EA+7YyMW7JjsjWHKvNWMb3usUNNfNQCFgk2VEf
YfJfGg/ZHxvA4ALVjp6rWrE/kAmy4AR3oYxSy+7D1N0PzOI3VZGcp3RRoeuWDLpL82bsyx9Y1+tt
zYjLarxI6HgHA0u+9BWYOJEzrvE4aTdWMR1Z2A5a4+9ppGEbducvi17ePGrv6HQ0Qk6nW6Q5IbFp
1L0+4HUn7fYNWRtRklg79KEfyHKoHPpdDI0EgRc5HZOMo3TsGJnbzWtZuN/1aE1b1c7fo1fCRcpt
btxWrTaZYA3EMlxGanlPhPlcF2xvG+5kmFca4mLeBp0u6ERYHLxv09TTEBWzcxhzwNuVARHE7xig
Z+nSoDvy962OzhumQBynxpb8ZBAeFoyioeduqgrKjcEzjGM/2sFm0Yb3diRbwLPz5zFmX+E2Wciw
52MBGUYjzWMchW9uK4bix8yiBnljReljdTVSd0Rvam5TG2oALc6W6BCcgEzly6W64zaGwRfxgtNr
WpiVDgffBsA04wc4cQ4zMsTEk3RfRxKFYAy5QDOKdtfPO/4vYyY46YjC60u/BK9yaU4gVr7KKQVL
wNTSToCDTcitHaOw0fJ40L1XzZPbePI/QB7/SqdkjuuaeIVsH0Sli+LkL2yvJLbnIh1oTsFutTal
0oKTlzNZSI3ivtBRd6R2/OzglyCauSLvr0/iHchKd18ORP1q1lF2JmGHBUgGIYYbo9SCB3uaN1Pi
lZecE6H25BO3AvEfDvyvnLvrgbs6pwMQYMul7/+vEKslrTp3pkd7ZBCcHzXXQa5BO28zQd6ApUlW
kgQ8Qu59cnGyhDA1ixyNf5Ju3v8BXf0f1UCwWFr18v/8z78SCtdjoP/Bf6sU0meX96/HkLZp5k5J
CRtr6OcLxphjbmTJkZ2fEQYgwA41+BwMiU8+KKNzOugnUHIQQ/4DTPKvcO3rcQBKC/Cc6r7hun+h
Cef1PNtd7gk06TFOEDy9x9UlIXVugqPM3tWCXLku3GfDF2Sq58ZEXJ4IVYNqP5baWQV9e8uGfnOF
lAkEM6xXBSs6MQKRLbhNowg1zjFhZrHtYKwc5bnRJEGbHvNwGKskZSKfjurU+HJ9pQ4TDqQ8qL3b
6wNR2t5tXyzv//Xb/2/OXbg2MCtBYKxkcQ/l7T9z6Qa990mkS8TRNUyghVjRyfwiLcQQ3q7B0JDY
Cw6zdqS2xG/jmM2RDELm+8XCtn26rUpBFJ8+2gfDKdURnhcOU5Hgf21itcc7bx4Gc3waYqzM1yP/
//Lo/yyPXq+h//V///cfjP9/K4/GY/5XbfT6j/6ujQ7+pgfAvz3TXe9cfwqjnb95Htpnl8vwH8po
W/+baxgGtwmPCh41J6/zd2W0i2jaNnWPH9B9VFb2f08Zba400n/iMsMG9MyVCA3+3PIsxsL/ejJ2
hpu1QyuSEyZxUj8FvaGq3+fCBN6amD1cogLybx7vr8+uDyif8HTr2UGf8+aojO+r0+D64OOjxBS3
Og90qv1Q75e7PCWT2U5oePWFe0BG9tnrcUJLpepuDQbCiVX+ciVCSG6NZx3WV6po2M/rfAAEEVyt
MrulI7EVk4lTaDAuQEJS6FuCpK0q2VQd2XUVRV40Gyxs/rA8KfLP9s2y3AzkXW5cGETHWNNpg/rl
iNJli7S4hWxvAFsJVh0Z3I9Lnkfu6J3WCc2bPp0qkBEhOg2goPzjKv4hG9eFUBMTfEe1lg47V9La
I1MQTQ1z/9D052qLjNzdWMM0nkwnZmoaNyqaNCvb9ILM7+SoOiPeEEpJ4Fg77kwtDegKEJYsr6yQ
nF0M/lIDoOAkki8D7d5m6LKKJFH9l2U+452bd+j+zEhqcx5Jl3EQi6S2WXxGfbXdiqhYm7GNeqEd
iAg8drrIN+fdSr20EHwD1f7tZt5jjnj02KNhSOFQRL3loZ8W934zH3sCkbe6Cy4KI1BoI4oxzEHt
iVmRPvY+Qfc5jXQP6ghahZu2InWLILz4PMbsZxJTxBEjl3tPI4Od5GKaxLlEBcIIPQXasgFWRNj6
wvuRxzksiWwg12ZURNqSJlrD/RuWL2nupnb8NQUQSoi6oXQkpBXkRbGVhc6QoC6enDHYNn6rh3VF
LFzb01shKlQHMVxP0eJhF/a7LN6VfQe0SRuRK2nFaZkeQKImh6JBnZB79nNQdniDehA9yj8Tgq4d
eWtuPKigN8KxfqmlpDOG7nI7Gny8mqPdp4rDpHJgTrMH+sCJU9DL9ToJ7GrwaG3nCiWTDXJVNAwC
MUDNRwYzaZR3xgNZyAysMzN59jUCu2A9hGZroYwqdLZmfa9ddJM3M8/FkVbExzQ4DAl0pBDF2n0w
XMJMZ7RFUhGMQXEmtKLew2pITpWkl1A8zEkRcAQ65FjmN6gonBc6GRy96ZyIdyzDGhP2VtGw10wj
7C2re3RFRhi82YLA4zrzkf8dGfbPYE/6cPDt7yI2yk9gibJ1oPCUJ3tmpmKgZbaNhfLefxZL9WFU
A77fNMVJlsbYG+pHAXVzV9vyEFgVxn4Nzxk0bpq/854NTblzGKzsS2+LfZlPL9FgsOgKgVRS02uZ
zZ3BBEyl8bwhYY+sLS6eFp9CP0ttj7NbdfthEffW5O5Mx9259kB1S2+IbfE66DDJEoQ+e2g8k3FB
za6i0WlX45QHiyJ2TVHS2oDkaFoYBYskP5tGekHJVUd2mKbWeFfOL73Ulr3TdGWo+Qez1MSTxY+f
M0LxdN3/8JR/lCMkJ0PzbuvSvp9KTuSyDNRNYzo/dOZ86VI3e5eMrvA2bRRbd77GAI05UaQv6YjE
YMi7ZCfgZMUGzX9AzGI1SSIo6UO9wp9fDFqxJ1eac8O5ZxuwXJSU75pK3jI7R1Nt13O0yLY+drG/
Q4i4ZXT/A70APXq32CF8xn2+zJGoXFSvgf4laHgxCojLlOQ3CrmIzvzvpFCnIWi+Y/L57kyEJJuR
kRAtJMqCbiJspJmXZGvqSMpj1EJhC/Zog4sbNHEb2jajlh7ddVh4I3K09OAslHR2Ydwsi3ux0rhh
dtc0UT7IH3bJGL0Ogl9pa78PgDCPZoVwn+HXxZitFBf70pKYpTdgnLq1OZ5tK25t2zklXZ6W926e
568Zyhhjh+UQK08e9LImICxNzpawbujAWKxEqKpTmmhtNfY7Py9PZofCq0jN+w6niRUfMjAq+4ap
KqJ0qiJ85ndUaP3y6k0UrbEEoeYv/vc4o1gxWSJwitwmY3vfeqI9ZDUUMJX+zCo/I0GKbnOt4c5P
5jevz/2om30kFv7EFzCCbGf56tKO66WjTSENJGsN7aRNY+bOpkuL8ZDr429y7uvIyO3zKIMZjgIM
lmxqQ1UtWkTmY3tkaXnQ7ae2rp1vb3x10+K993C4jGngIKlj1bRRN4SFPv7qg1I9VJl6ZFjrQ8yi
mKms4EYuVMrwwT/T1a6an9E8nPR62k5U0t1UIsuKjZPhEsfZFA1mQhFsPbI0NuDam02v1M/SeROl
EE96UsGQkdxVyruZ0IC9TmgkrU391ZIPAxb2yMWniHNvaKIJh9Im+EF4MMonbDPCR4ozp9aTXpf5
nZkk3Jjb/NDTU9x5xqqygtFFLpARibr91MDnRFZhkvkajPFOp9oO2aZbUeJOLwwz3lO7aaDDUE6P
yAQ5Pz5rHxhfrfcfgBF9AtEEiFnDG8O+yOCE1DvPmioufrKvHAPwqZGAFZlTxN7Ij94tz8xuHGJG
aYqiZ3F0GXWZhSLYZ8aAMgSoBVNQZCRkgI1BETmjOvr4nu5rYyyPouJj9VqGgNXaTc+8fOtibHJz
qU4ExGeRpxiW5KAJ9iWbjaJdh6CSARZr7cWBVOk3HVA6FNcn3SwowqxxO4mguUXB0G5SRx7aToB9
QI2682r9la7Du5Uy2JplFekWQ8cpxxxZ59bPZFZbZt53mmyYxZjQwhqjgJfF/Rxv6dEbtEfKnPuR
0wjk8A3CVy7jVGo/yZGx7FF7DvTsIixAU4vs70hxKfqlPwVpOkdJCqNKzst73nDxktIaHIQgeJZ0
93dWHWdXYdfYTj6LmefgeiD4RCMRlg6dZaDk1H1xqUW6kQ32ejiGUN4Z+Oi1car6YtzpGiGuyl2H
6fITqBmtlNlLT51j/Ep79hnwPqAgt9ne8cQOzJPBVNnXj44ol8gpiXxsQYmEHt7Ee+BcKNOd4mVi
wrv2H4wQ63l8x2RkifrAZ1a/WufxMiPvYK8QEiNsWO8c5RzKgEAsiObiVcImiLxgbwvP2g+Aed2u
rigb9QRjtpOduLzWVjYgacxcZIVVcYgYBz13yQh+9K1bG1saRMyUVbARGuP/nB0pQIyHujHpmtDx
0sG956VB4CKcj44cGbpcdFcBJkplGdR2QLuC1LzRp7jYgqkgaC6oDy4yUkzI/nlwnjk/CRMd9Wwz
u3q+xQhx0lTph+U4GEcWb84Mq98Ck+wj3PMVWzMos3pyQxB0idimZQOjmb/AJMioNNDAMWklPlhu
pyofj60g3LBSBOhBVtw12G1YcxIwg2QrWggco5T3E7AB08P11lmQV6rp8mI19udkcq6ksJqXoITp
mzuflY/NYsYv9ExTXN+aA8vj9WnL1GcDDLdkkddZQYLgPhvYnM6Oc+y5OGDh48PPivpJ7+wKSXy6
3I76ev8uAsildqP2cGoEd8H6sbUc2rJ5scsBo72WQp4IFHAgPxB2yHYEV5xenbOeDbvjJDIkurtt
HzR9JGyj8hK45csaCrFQGLQZ/Efv3qDGCGOtY67BR15m3LnLJo05CetX1ZbueYnTi1Uub41mSxZh
jXDYcSvMbevL+uBDmGGM7IA6zPI184jdMOYG3E/5jylbyHlL0Jy65DtviSK/sY3ehTXWXIJEIb0J
iJt0g5nZfcFIbWjPboqqThI2OblEdkprT1uF+sNDRwvd5A0BOLtq7KFzgEOo0+unerLiyEgAXvao
waBCu7djvkyRzLu9DeMag9rG9M1HoCofMg2OZuJ9EJ9KYzRP0FDVCKxrU4QZwoRwMvARBHB6FTDJ
xUoTjvQMt4wutMEfQq5T6IiF00zKaBGfyHnmU9eHWUwFQ+Hw3vl2tpcmy6rZK4LL5E/IhPZDYZQ3
XUmbmP3S0eqJZ+iayj3ZTnMQpwTbxD4R6qfj+f4ZfeMQrgTBDF/Pk5ap7yKQLa5YDOip9qiQhL4m
jlvu0+RbknC3A2Y03S7Q9ZjbQic6LfbUbvLhI6BnQjProi9BesZph+oT+hJ7V4IyO1A67fKu+NS+
5gyp2JRXv0UEvv3MZz6Hrm6gq2jR//Qe13Tit+THmuauwFVCb3RHR59TCSyFTopl0Zni2LnpofEH
MqbBAmyYZP80XUaKo2bSIHW5M7ZKvogGB4TTbIXBRZpUXbA1Z86jJXj0kuG2ErAxoCSyDnj+sbaN
eQ8091HTcRQHU2B/lZkTEa4XpZlWfZsZ3DRlcGk3bcsOt0I9UnIlUwNHBNswqyR8SKSXrjeLZ7BE
3KAd/v7G0LqTNYFq0cwYe4rlRF2ls1fmfQlNru7tQvsa1ZdR73MPwdosL41LkylFqkW5L/a6jhkw
hwAnS5bVue4v07h8WE15P+nmcKsQEO9SkwA8dL5hUVfrxkrCobIrLkdjYQyAvjqR84OprDHEhvBa
gk3YuRT3E66DXefMiEMYQU6qcXd0tycgDgLfjWu+YT/OoyQex6NWmCPchZ9wmQuu0/J3hq4k6bL0
bCh1MSm22WXmYFPx3R2BMj8HueHedHa/bJN8nX5b3lawL7itzJHNWNnC0EYpdgRjcW4a+QsZmBsh
dIpQyKNH5M3OLK2Ich8G7tzQAQiqpj23WRJCXXztPJFGAfeB3UQU2s7QlXFGFtH1TB0B1tUYLFD1
Fx7wWVvfpDJ961y49ETUZNxMzaekx38hlXdiwoNzCLxDskYLpCvNTXBsfGzql0yNFzkJ++jBFe/E
jR4Dye0bShg9EhupJdtCcTNpggEbjZk/2rN9Y9pzuxtTWUb0IDCwxihMjKmqb/RcnlDxranGIHHS
2miRGzNpbnpz4zrVi1mnvxZzjcK1INBikwiLiRGEn32Bic/oOPS3giETBCKuNiSeBkrbxr4L8Fhw
Ozq4s+duKjZvrXeVevEnVIIxfdPqbyTqqqSBQarmBktCd9H853TMnQjNHyoyY7ivXNM8tbpmnrhP
eeXm+pw8MOt0/er60CBWHKDz+K5ED609tF2N3GBNhbg+tE5rnOr14fqUmzeoGXMsQvxx5qlZH5Ji
tFmOuuTOdd1sb9oJOtoiuMf7Ex+vv02uh3B9aNBgnBSU/X8chN7rULhBTUXTGjah1ofrV//uqRxB
rFWaPHrrAeprloX0vmq9Mo7XJ9dvTyuBMVfdL70zmLujLkNnubBxWg/2+pWl0guwNW1H+JZV/vF/
NYa+nPbiWKxvGpEMCJPWr6ysskPDNPLQHjL/hJRBrdM3LzsNyX3f48X0etPeQtMn9qyrSLBe5Kle
H65fBfTn/viK5Lrm+hM9GwAzMjssRe6IHofdbH+iZ9KfLCkGHJjgvpksIAUHjj8g4eDfTZOkAOVj
Qk0JYEGJbV216rQg/PzjYUI3R379P76pWFE4SxiRUOvea10+nmLdU2wj+SpYH/78XsVuHQ5lFrpT
PJ56ELZ/PBSawiDnp8+Tu7bbPONRtFBH6P7VONKZzDeDSrfmBBXmzwdjpZawyW5OaA/Hra8LidjW
TY9G0IKM0vLmMLM8n4qhaE8ee3ROaHRTdqe1fELoNNl4IUtcn2q5bmwZ6a4KOzqEWekCpeVKPBru
B0Oo8aSjht+3SXo7WTUI+vXh+n2/ztFb5qnCUecvDpp/uHnhPA/qFKCSPbVFgABHy3tsgOWHkZ2B
xQ2nfHIKeWjSbDhpnp+hihoBtoimP/35UOAHP+UuKo16qh6u3+f3ZyegmZm+AP0UhiVhSg3y1FR6
QhcPMNKM04HYC+9kgdTAXJDgEZFuTwzL3x+q9ZeuMM2Cuz3fvLfWVzAQY0DJ5gXb9SiGudDZQ6/P
O20mn6HwyEzt6ufa4bzLbLj+GnYO4XGb9EbUoTplUlXp0L/EVO+S/jVAjcxUlCDkxLA/1dT25BuN
9EUWsKUt3Vkvs45jrp1jXIR+5yWM11fNOLEQG3I/l3CsW5QuTvzhe/WDSLq90pWzI9DuqbWCt7ms
xgiJKJA6OFYtuvUZQIZttP056W1gEq77nWlPAEzaCBgwiFHHf50dcWtldrEb2K1jJBmDXTl/l5BM
9z7Xcano0mVmcVdoNvJ0EmFWewwOI4qGAwkv5tb1T5pZZlFtFa/CZzRO+EGQY1Pqh2AVLwnEWl3x
VDdApUXZ/2ZLNxwHh12plr+mOVRcN+N+iWq2mJ0tiVFV6K7tciaSG+xKahf43nDJal7W13yoFAKD
+IT5oGzHfJd1ZHwVo9roPaT+wfpecYtotaknXAQbmal92DrnRT27HlcVYJ54irdqRA/vBu6XVrzK
0lu2Tudqm6Cg4DL9ZjO4ZAnVo0fsfMYULkMPnBede/aqDjy5eg0qdVZdPZ/amvIMq4GF8Kod7uWA
jlCzXlqsG/XAZhmi9Bs5E8/aQAQV0zyqzErtDegMkBdwtYFLrT8UVJcN1JldcSqr7i11igHfk0tv
QzOPjNg/BotV1XNNL6qryTyK8TXrx+6ZTtbGNUfmf2jkg2Jcy87iYRLQcWG27KDqZ+iPjSnyjOFd
OT7bvXZNqHe/GNgUP1w1fCD9xPjkJT/6xUs3zaIFiBX4MDRQ/httrH7whr+ZRRb5hYdiE9SYR3yA
UOY3utOnFHnF6nQTIr4nB3sGskrfMzCcfR/QAKEtsQKR0n2H9i8vbZ87OBrxIasDUITuhZT7WMfr
TNaEvrdqD4QKbMqwEx36v0n8woTibCw25MwW1u6aelhaJKSGmSMAHqjs9MbbGDXYaTtrt5YMXqgQ
yBHDkg3wl3aL/KRX8DlOmb0VDupYXEkUSxZLSZLW9yj1CIBpQFBaPtOQOXlRHYN3iQ0DUVlTg6dK
bkrjvntcTP7wnFQptuAfi+X3CARmg4JU0QhtMUDVoPasnCADE21Jd+bS4uxy7LtsJrxVOM6HDUTm
UA2PdYkbdbKmV90o7Z1Q/WesDcVWc/SC2p7TTGYJnYuMjU9NmlVSfQg+GOpwZ1uL/8feeSy3jmXb
9lde3PZDBbxp3A4MrUiKlCiJ6iBk4b3H178BZkWZrBtV8fq3w5R08hxJILD3XmvNOWaormLU005H
xdiQVlTnFRr9aSbcuFqGUJn/DKRvyfo0ixV5x5jTtPDAw2Uvo4wURYWnmhMp5pmxhQxQIl9D4mJk
XXxRH0vE/K4C8GdpbYX0YpSdWJkfixnqYWGAUZ5rp1IuMcvGPjYyWn0Thg9UNO+TasLBL6FAS0DU
gwhZUphKZ8kX37CMvtPYhjEYYFoaym1pSsGetRWxbkuuD79s3eqeMFLahbixXEKo7I69d60hvVzs
Yc8hgxVKk28M0ZHthyA5+hGZJ7sXhmBFX5mp8KWpGTLTXvytB0ia8yi9FBEppKG8cGnU7FmHB89U
DU0qSpLOM1RLX5E8KQIUpf+M2J41a7Ek0ei2oc6Wp1HAhDPtyPq5DkkrP4rE3nhNwZ3nIyneFkUT
OOTRfuRNcc2hgSYGOQtJhVw6MKtNpam5kyeQ16Ip33QzC7ucBrGHM9RTArZTXCOgF8N+ZbbTA8lh
RxYsAHARxY1Meo1NirpOcXkM0xetjzRHr6sXeY79naDg67IC1IFSNL8M5FqSB4GjdZq1LYRu0IwK
LVoZxA8xdukiT42sl6SMAO+ZqryWEG7SD8nW0xQd+iRAzszxU01Lzwinz0Bo5jVA38ROe/2Zg+er
GCoCbaxxTXbSsCvCGkFii/gqCwhYqxtPtF47wpmgTqX4pcfhhWgGusnGThwUipESGLgxGSRdSN48
iWvCttCVM4+h4NNKSuXio0j714rJwcJHQePVf0TFAIGzli6YfggMkwU7q/zayYpgeOjF7tRk6Q/N
QLXX8YEj2OsJYQCBQh+3KfxoGy9fu//B/SVaBIXZgrcgX+uFvia2hplTyv2lqjicdiy6ZhbSFpuw
O0a6ehyAVYpWfcmyBkCh5oBI2aU9/gS94GRwf4FM0/3x0eS35FaEUoTFzpdAN+CltOyolBmtdEK/
n3w1WKO4c0wMDF0kBl5ET5Ixneq7jD+rJVDZDsjc2Bkq4SupnxyylI3HsspTOLKNW7FkSk4+1OOO
YLJtIooTJ/xo3I3WgCaPxq2bFpxf2SQbTigcYnWMtXLcFNv71wl5k9fZUFPUm+eK9r03d4wno+Qy
+K2O/yizdgp25p3eA+XVol0pd3QKM9BcFqOsrWFyENIbQoXSVhsAHha5jQa19MiXyvakL6b7Gb/w
Xg0GOiKUV8FESps96K2FcQ2PsaUvki25idG3cOzUl5f7R/cX8KKUVPcPkcwWO+TMoZjscySG+3HB
JaWx9FN2KrFxJs82oWollRUQcrpl34EItaMVdFCKBWCP+6eUeqWtC+2mnmAN398tg4yPP94tUOHD
GuP9QzUalWviNXHmOk5cJC/k5/gRrg+KPydavpU65vTOg9yeuRwIDc9iFglrRdUzoNca7gGOgX9/
UXKOio0c0cq9f3j/kwkDpk+26gbIRbYPW0SmfR4d87C83XmAkziCPkwiUOv5AOH2jmG5f63Vm0MP
lYMHlcpPnwF8j3LPQJW7+84svH/EPLrddvnLsIT43eP7sj7gSSCa7U5StCLQCssLJBIi+GY1SQlP
aV1LyejNLFXEn9iRWjzKuDcK4ElDE+3lXljHOX1q/KyKrdDP2wlw+2Ey7iKrppenjAZ++8qk27wc
6yFBgiM1au6x5ah/fzGizlrJ8FKgD8i7NjJ/iokuKdv61mA03ykhx3COcMQw+E6xHMONoDEoW0ba
Boumg4FdBMCggUHTlYbhSPqk23KOS+XvLxZSyo0UUMISPZfaXNfMww/0q/bcOEIcUsosL9bfPlIq
S3MUg3sUYJ65GqPumCh++4eARIfsAhi13BAqNBsiaGZR3rS66vRLjZgt1aKFVxIgHn3c+xsRLCyb
dJ5QczS1QSwO42s6H+3AEJ8jeVlg2jHrHM0pCt6WERANymwU1vNCsgzimX6qVW7+EAgHZdGvu0nF
ZY1uOSv9i29Z+er+fYY79Wa443uaxldXvjKcW3NmnGN0nNVRhima2vLD9iTfyRhL7oWQANahT4q3
u2Uf6SlSl0jj3IqpzfkT5PP+qYqjf43XYNsuRV6PR8b1FRESAEmIYJOXWtAKq4ido6MCaaA0tSGD
J5NIYFXpPnV5usRQUld3gCaoxHIHfgI0wf3zMejpedYR16Ivur2REjxS0la4S3BG4Mw4ApYfsVju
zxqHFK6oHpUvi0NYveE7qrd3HCmKPwoiRW4PRsNb2N8pnHcgZ5WCSK+sVcA3KcQJyIu+uf+TE/jR
v/7r98/FBAvI8r0ZVVV4zXiRm5Ef9O+f971C+Ig6n4UueQ8DZa0PILGafuI2k5e7iztEIkl6xkQ+
LovL8rVa1UHXMoVw77+xanSome/XIRaatxm7thuPcFGWIj18yBHj7Aygv7u2aZxigB12fzbvP2JP
fq0Nips53VKW15n56SPHT5f2SFNNwRqs6un+GbEN3/2Y9Z4x+wXBlWPuqKHfOJLR86gsP9b9ebl/
en+Zlz8YOlIre4ue+/0nHyehWimK/GA12jFQU9QlvLuxQeg4G2TolMoqgURFKF237bMM0LzCI59h
JqSD/sYOJsA6yVIkzTWonFValU9Kh9vDSrqjlEuUD4EP7GtJf6LXYsO5OvSR+MgJgmYkK5ectgRo
9GiGowq6HnLUbl1JIc+gsJMLrqpc9l8lfU27IDDILOW3uNVvemoeq1KyXCpK5OJkvnG1tYc0nuc1
FEy2c7HdgVLYN0Z50zqidStNvABxa4goQ5UzhWgMmuw9sGRsAL2ceSn42TxcMm7oLPaKmayrSL12
016p/EOBYLOQtcGN5O4YD+l70aSss+qhG3C2Yv35oh3fXHp6lT3o9HoMp0vqi5uW8xiyULTmU741
KqF1DRPPV53qB9r0jybJE7Zxlgx/9EoVOMioR6dxsSpGJbYsc8JKLVMYc0jloNIOgIKKL57IGUYd
hzI5Ig9EFrGpNbFcE9mG/IFpQb6fKo0QHyXfQpTpPgvxUTN89Sv08WdTn7DLF5xR+yxwTWDIgSqc
LBoXXiwlBJMN7a9kca6vwv48VpBXmkKwVveHkaYz8Q8x4v+8FteDbq7vqGCrlolsun+YjIG8raYt
MgQUBVMrnaR0FlZWmFu7MTPE7f9qPSlB2+k/aT0VJJH/Tut5/Bn+z+YjK+FW1j//BMP942/+VfBp
3DWcqJpJM/8Hvach/wWpJans2pJljAAYvWVe1G343/+lan9hRCwx4zQU6Q7L/ZvqU5X/wjzOMC1F
MSTNRBL6/6P61Jag5H/QfDIXNviXdFM1GbybiMj+WfOpCvoYVKYxb/B0r5NIPygY33GXC9fqId1w
vJ7JNjd2lEJF5XbP7Yf6FTy3L/i4crLfLCrNFelbhvDalvvOX+O/wk5D15M8NhpaBG4syCZK0Cvy
pSpHq30BQOHKq/wD6Z+ieJBaMsLyrtJ3tUdusmWpie1/eE/+J437n3Stf/yOBHFD/lUM/oOE9h9F
1rUvT6irzXkjzsZLJ0mXsJvXlak8Ms/+6uruVxCWuVcS3bRIuvz7b65ayxX88xVWeacMTRUNUVP+
9N3JYiaJMVBw6F6tYS/+Fpf6pDJafW9XyK5YtH27+zWe1EtB4bKnd5g8CSvzYD2ZDBNOS6DZWcJ8
9MAW+pEd521yJgq0OUa1PZyhJzB9P04fRAQR2qM9kekL3YW44K/iJXxQHkWsmT+BptMJsOaX5Cdh
Svao3kjLxTwDhZW/c2iBnhg26Dq7e6+u2bVvFlMEkw6oc4blKgh3iPSrFzo9TP7mAVj5SvyGiqBs
QA6aCOexvKK2deunCmq8I+2btblT3Oy9uCI8CL/iZ36d1fia/0ICv8x4fg/MfzoYG3ZPH2QzPNCF
9ERAPD/TBsuii1oNzAwa2F95T1u2ZWYUC1umKc0n1VMHTcDNPuH0jkSQbuv33nQhbNZXk+EM4kIm
EKEdPBf0XK9+s07j8wSe1wkOge7U5nNxTn4C1eYULByKZ209X8jPzl+z4RmtChMiLkfwML3h7VwN
dCUwZv7i7zcOxDT30i4JvDxGobfpzdUwLJkAuLgUXNoqh4k3+BhkHc7ImFLJy8WzKq6AcRjn+p0Y
yc/i0T+1xVF+onNOY5NU5yhAcOlYl2gtHKF8HoMdKv/gUd/DFprInnbYGMBK7yrTRtkanvFh/sYe
crUOLyVDNXv4JOoxQXlGQ5Z+n+O/MW4qMdE/t+GBALDJZWSPdSf2mJju57W6Cj0VaFiMZsPWbtK3
fygZ5x3mNw4NlpudmOK9hwcZJR2XtildusEzDTnSjWY7XhsPI2peiqe9+bpYupgOFW76U5/Zjccj
tn71JN4op7RLsDWQYxnUNuzozoCZ5LnnSiBMILLSeKAxJG/ij25LA+IkXzi/mNfgUz92zb4V7OjV
v5pn4gi5tUunb92OduVWP2YnkhDxlysPxrlRPaat5Sb/HFY5s4dNtUnfgKhAfoL35sQH69ECLGAX
3dpgbuy1TsbTYac//VHlau7l+JmpeXWC3H1qkEkiQUK5GXHK2A1vWOmNM1wY/M+yDfkk9doP4sLc
tLIlzyJqCtm1AwzorJEOaJMGhQaNRsewBZ2FX++rdqblF4Rn6Rnbnsj4mQtJ/beODxPJihuwRSSw
HLPM6bYhvA1HUlkDUehMTIN7j8YHeaQ9kAp6yN/pNfQAjd4IvkvXsj1txkfKTX3NqVHbxtf2fXI3
0ya8MocQiB8EaHIyWjyHtvbsfzS/At0LxOGHvt9OryBIPLQi1pmADA7KxLnUW6JRx/UYOI1smyel
u1rn/tDeSDQkZuk2XcRX0cWDrNriRTrVw39YnHE2/PPqiA5eU4kMxeRAafdn/xE4c1MbdLnaNEHr
5iCR5Mx4NQFe//tl+F8W4eXbaJZsWHQuTVlftoivjwtohsUU9X/rZawk+lK10SSIJnwLaxq3UzD+
zA3VFthDR5wrtvi/+T7+h32Hsfa/7K6mhEHD1FRdNUxs0NI/f1takiq4vabZSEL2qkyR72ljjiJ5
DGpG1orwLmmEoFnpyi9f4sBSXcn8KJSBqhANfW8IOrSl6bnw/X4zmwDh07SYV51G+y5SxIekG3EH
CLUDbrdZScoERU6MVA/zqbmqZSBkMy05ouWaY4u0Z5USjW0V6h6lYHzKZ6VaCMhwDWODwd/KhyHw
IpcdTVEQ+QxrO8tJ80LwFHO+tFlGH65kow+mxXRtT2ZxbTWjewq0Rj5YaU6/uuxReBmCTax5SS51
8zAahD+CoDOgO5c3Cw57oFFTZQxktC/SfVHnomliQES/DW0yaIGiahl+J9JaEWdEijmOwYVkRN28
FnSfsruundICezEMqB3hGD2SXWi6vO0ty4EJQapZVbUk7AoxqxwztF7lEhMvTo4SvlL029Xkt8pD
TVO/EJ8SIKGHqK8QKcx06YplGlFowi4xpw2yg7Oe0rgCG0wbowL3A5mRH9L8lZ9DUjacOA9Hl1vO
t4O0LVyNAaktC7O6ViscmKOYrwQ5Wby0onFoG+NAbHHuogdi4zPU01QjgtcF9XOwRlQRTBBSeREs
GOmm72nOiq0G77SBcwEmSykQZsr8ZLk2P2vyR8DPywA4+64L1UcvhKZ+nOVT3DOPFLTMaeHIruRI
fwH7Ontqxkax6DpSoA32Eqou1epsz7r+pM2oeUvAkwR4iWa4IUoOrdt3NWqXuRRQlgXTK63Ql3JM
P8ITVMDMa8bmMob5U+wHz3LUfMcm+o6ZG3gmDw8t6evysTp4BGMBBIww2mrgZQOIzq4mIlnxExXe
szPg0/G0GW6GrGKIljM6jzEmBIByx7DUrvTEDgIB4zRTFpiOvEPXJJCAqQqbuqCK6ukkKqR62XU3
QNzOYEtjCRjLwFwJ4w+zGxe8zvNYyt/Mz3bDlNcsfGQxiMlaSLoJmkVXL2DQRxFyPhm2dGGPFKj2
RNmdcnXS+SBNpVuCtumGJ+SFCGmW6U3ilsyV1ClcLxyI5T0TfYHIlx8rDVYGdgsl1NwhN4hqTpkN
VBv1UQcSkmmW3dMVghfmlAkt0oyQt8UBNBo2KloMZWg18VVL71qPTLDGwsLBK9d+4vBjHp/mXnPR
ZF1NAnAJEt6aRAirlNJ4au0GKDzRZk4/RvqeWZe+hyilkhufnaZQA4gT+IhDTWPZNOpOeWAwhnmD
xuGsuHExDVutVX0ERDSDplyqcGjk0ybOuiXOVy1RSY/dPq/qi1AE/hoKVuCOBGg7hYZQJWiQnywA
CLtUzAaasBzAoO93UtfAUGMg7JQQkpBE4V4topXRIJe5v+gTTcs0qjmzyVYbrqvWfPRb3A4A5BsX
9CLApwlIy7A0rUd1SHaG/hEntGggAvOlyHzNezJ1iqWfff+KFlrJHx/18hdPRLxnCAzULJCYz1fA
gIMaEULYpiyfpPSBN+/knypAKyPDRfAeIweyBXHPFzA5HBc5ApQb020OxRn5QbRG2sOR0b/J13kj
3+LSA8NySA/jQfog5rTZE82pW671OEMEgod2m5549quHEfnXb72WPHzv2YNyNG92cV74yTfMLuop
/Gge1NV4oBkCdO+Tvv8j7UDYGPIb75H+Zu6bp3CjYuGmEck6fzLKNQ5qVvoM5oDKhcJXxySObFTH
OIqPDObBkgbk+OqMivCQ2fSXTGMrnU1QGLao2vVNQvBKAjZrguoyWjYc5Fbap/lofpvb6ifqb+EM
bc1Fyqt2/MX+F+e09jIQt+aA4YGenCecepwETfjRWhsvxTMHeTxj9vhirI21eIrWyDewPqGjtM7K
b/pOux3x4ef8Di/QWFeNV8CIRqrM3sSWR/L6vt1IFaXKqt/L464IGAuxgIK7io8GnFttrUv7IfEC
eTUNG+Js6aqhqFWwpKlbZvETTxtRLL4jHhj6sJZqRJ9jT6nQCXloCUtzOZ8L3qA/avgU+PXOFWvT
PvMGLzJXoUBPkQWB/cSBPooVuOEall7wmrZr0JocTo/YFww69VvmvfWbjDdFAgyJ9sGhAZNilg9t
7STvMKHzcmDYjRoacadmrhCG6i45i5x8eb6mdSvatbKRuR76w9gRA+fEIaZ1j7xFFJE07s8FV4vT
5Q9EMaXe158EjvD2YEFZmHU2De/0ZOm7BA5ZsNHzCw6E0boJR5Yw6wijUL+BJu833BaE53KJ0QJm
wZNxVL97wjMTj5KspZMKy6JFh8WZ0Xw2joQyNvHRjPb6N3mi5/nFB9tpEzKWUbVf2uexdvneyHmd
+S1/wOn5TU2Gp0n9UVbRUT9kHx38F1Brr8M1GjE5ORaROjaOwkX97KAOKa4kvT2FlFqoTW48Acon
aeBy7GI07xb9FOWmU10xLqqudkyuwKt5owC66bFnlR7dvNfesINhU/Lz7/h5xe5AZCHPJEcoAfIX
zCL7uU4cpsBGta6uYCymgLyW5Z/uocRIb0Xh5KZtmg8B6OHEiwl/4/+lkDwmtaM9SCTk7sn/oQI1
qWt4p/Cf2TBkeINyqGsvXfISEAsEpyuB9rwXPtXciy6BxCAab8i64iB2hPeZeeJsZ+Nh3PYPxH+S
esadi8ZXsKt1ve+S1bhDaXWIA6Iq7PR7QmD1JloP5CHQLjRsIOq0WcV8i4mLKSbVnI2wtghs4437
apqdEY83DevCFjYya0b3yQBwkxN68BBucsDEppu8petWdzgMUIAN3vgCFIPwQ0xkjgCBVkFICjwX
GJMtEFJpcovA+veGh4qCnIjag8VdQ4lKX8BL32tIEkxVNCc8U5HnuyR5RmmPpufZtJzuteCEM65N
R9nSEX+TVvJav6Zrmjm3DJUR28c2PUQr5ZrTV/CMhz3krvlpyLzxEZZI9YhbcTPe2lW8hSoCepBl
LHBLlyGS8Y2ZPdhkR0SKb/2bujbf+R3OVLomPP4dPF/go6j/H1JAtx6Q+sIdT0gLCboVjVVerMSj
f2lJ6liAi5SA2H3BZ12ak3Cr9tpTxydv5hll1nu4bfY+jRSOCWdaxBaWPFbt/onca3ONP8LfWivr
U/ayF7bQ9hGjsfSATO4YHOsvjAKTQXWVRI51AlKrcty6lp+dqx1YYdVn5Rhdk32wUeVdAENy8jAz
yhODtA2hL2W7LcVHkHMH46l4QTLCATPKQZy7Pnedtqm/KQ1CGir1VnpjCj2fKOmO7DC0QqgRo0/G
bKhxrcALeVgN1yDPWXWyzCW8g+ueuepbxcTXLlWvfpMUT1G4Dcyj1jq1tDKEde9vQmEzSiveJz9c
8bsUeMxwzqlbaKEUqT0dBYKhD7RVBpJVigeqSum7qT45VViVW7QP6jl8FmwFJczKPMtr60kKXebO
+HAC0SGVHAEyZNzOrreh7CqdPT5EUB4xoRyrI5ImUT1WuiPxVP72RNhsue2C1/krO96XOdULdtk7
3RWI0tJ7Fmw4Flne9EgAxy45B9FOgfIKu8Q8B8MhekfLMzA0Z3Id4uTbmxiMmACw+HcTJua9Pzx3
RDoEwq/dV0gHUMo/sv5YyElT6znZEVnphV9LEoRLRTAc0hsdCOVNOtEA6RVbOqXbeVWdJaSFnOfO
wTv7EouBonxY/ao79KfiEmEq+2pXARkBrwi7TQtMpmNxAUhpZCtjfQwoBYOFEoMrqbwGJqdwJ9HW
yJpIn2FTkVjtbvF7azjJSeZceh7fYHoj+2c8T+Iydyy8dq12O9QGtv8eBHZCyKvklZ/VtXjHk66+
lNElxsG9t7SNtolvy8FTWIGrx0tJLnPkLpq7XXwiSWBmo3iFL71S18iqGazSENlgmt1SnnaHCDFl
va7kVfdjai5CSZbNJQYmtrub+STOR/8p3xief+t+IE+XnAKekaxBMFJqlwclOIpedmXK6z8WZ9UJ
LiVhnU7ygeKu+lVW3XtJf+N32mUfsnLOIqehqJu57P0eMCe7S/rEnhediXJ+BPypAcvdQUd9Vzu3
urKqKxnLJIlJu+qY7OsnJm7sIsrGfNFpUzJ8OdFQ+lBW4g+foJsbgi3qxJAW60jYpQ2EDd6L/yzT
vdxrcMHJiCcO9Zz9YPYzey/70QyykM6kcyXSSvDMfKUYx8Au+8de3/psi5P4rtJuSdXPngjSIsZL
G8C9ztw6YYNSvQIbEI9eRGE7oOivBhnfHrmgHIEqVEO49gwoWQ1JBzE2f1s9gM5O35Bo+oda+W3q
rzp060d+p4k9inikbfDDGSbHrcFFwfXtY/XklLAzWg+cHarA8hZ3nHFt9YcUSMQ5WkL5YXfIrGzu
4/C5f+i/ja/hHfNJAhXss/qharQal8Rz/xffOsI8eASOuaOXjM9zRDzDLuQgNNrNh8nNHrI11G5c
5My8jswnb3Xp5eoaNZ3Uu+WeQRnmSG8WscSv1G9xyxERgWLmAOM7oNxqieW1Ky84prd8G6/D0Wk+
sYeixA2fqz2YuRR16SE6QUc6muae3LGf/sc8clcKgZM9zwcCKb6s5+DUHvCBq5/WNnoBjcJdAEv7
ZZxWU/4rzYR2wNCBHOlM8TYv7Aic9pcBoJAxBZIEkGsmN7qAXC3KFKc3Axk5yiTuZ8TXNCEqLdjN
VLGhZoj7IcC/PN7/QBLbQ5+1BIc3U02WArttt/zp/eX+/90/uv81Y0AXnidJw6LcSXs49FL1x/9d
GGCS/OkxDdrNQMDCGZPxop9UXMXE80HcEtY3MAamWMueIXO9SmLD1llJFH0M890mAQLp6SkIRx7s
DOY8wTWRSyz5ObLCPZpjfjarpXOrZuKqF9hBUFlYtp9XqtsmJRq4nizZTgOL2ukFHhyiYwPBgIk1
iV5joHpNapFmlKXR5/TDwGvj9gY3PvSqrhmepAybdpanpKPSYRctDtwtgy238iFFAEt7ahrFdAvf
/JCJK+RYjY9pUlwjrSF21MTRk/tYewPB2+4oo6ZWojF8iaKVVqkq+Q2GRHpUWzu94hPepCEoqHK2
wqIq2kvF6chUIANYiC7rEe4eoFXKtWYA9ci+XiYzjRRz2IdxehaW3NMeO9ohbJSbTl6hPbM+xF0S
bvOJTiZ29UuJWM0soTywOfnE0Pbo6qQ5bTk/ckIeCv+cRv67quCCaZFZ9sVI+Ryz/jWztkqT1RAU
9U42im0CUciQH9sSpamszrTE5SzxpiijEpk4VGStirDYuoaZEToxtJCwN/F2BA9+Ob4BI5C3/YB9
Pmv1Rz/+SLsaFIUl/aglEH7cnaPXT3G8FvFULA2QuFPTm2pSrPhJbxGdXqLjm9uaXLrxMgdnfAba
W0Y+jQBrfxTbW95hZMWLCC8b5eGvJJS1TVDSSx+m7KsVJOWhtn6r3NhLzVjbAlmPrpjzM2TkQFSj
6g2yiTMJa6PQmv2mHUmtr8Twd0ZpLdVUQ2aQuiGwgA0IrRWk5mtlqCZMcqFxKsGk962jO9SD4XVa
vpksU51KEzRiRAkjQ3i7ni0POPZKlRCNRTHa9AZsESjJ0Y4Uaz0nauEkOfrKWt538+tQCa99vjhy
qKkthW5jX7y2LcXY/e/igPsVTSBWJYv1QP1OPy0y0M6PqXlKdbGy60nEeqq+5WOyQY+ko8nGeCZW
7DoTKDNW5dDuzICfwPiS/Oa10FA1ZhTEZc4RVSnaa14B1MtViB3GYH3Wo4tI8ZOMjx2+DHQ3BQfm
EnmyoaKlUG9WKr3VHR3HhLw1AocHYrunh6LvVkFJySCHjFDiKjI8kL5rqc6C7SXUGCpBxKJmDKGe
SxHFTCPacmWcsdC/CPFA2QRsxDPEW1IOn/G4xJDk/nqy6Adl7RYrJGYW7LJWjG1Xja+4W9DaKSwp
RHYaXtikhRtGiPIxb3nVJIMKjyrdtvJI3/USG4ARPHcjCV14nnvq0rjtRUcSxPPINtU0VusI0TMe
zA9NBYLSSEbimW27lVMlWStNyb4oYxzBjUTZHaCQgBtyJV4TvgiKKWVCyVn7HZlTzNuCrjyZVn6G
xHeVqmlpk02EljRQ/qT2Yg1Nw/02XDO1xRwqo0FM4HHacsPYAst2TDo1WAoj2JQTLVhdWJVScVa4
tNydck66NUdarUaQ0ifdK4IJziMpsxjW8OzBql5QoMD/zeMbkjXGV+T7HNU8c+LAfCbH5GHGx+/L
arIyc3GN0yywR7AYniZA2I2TST6VzAEFsehXuhVhlzAUB9NAQMbM+BSbaDul1PqoUirXIsyuI6mZ
EUJFW7GUGjl9S4ZxUpFy0q7blrgnXXWVvnstC4JKG7T35LjHsVcu+fAilFwoAmYjv4dA2buyvYn6
njTnI3MNECcI1s22+QE9i0eicUUMsYaQH5At05tBVexcClPbZlX1JFrmcSyRlw0YM+BMDFvoN99l
urMm2CBBxnaao5Q2oxnnIWBn6pv0hmujSZj+1uje04K4PmYJHHgocabbhz7hTtYqDvbAlJwcYzA5
ffJD29EVqYWlVjWHSwRB0E7i6Cyi7dNSLdsoFWPfsViYkdZTUJOgmHYohDt8VE0zb5HakZhdi/ui
Fgo8SOll7NtbD2zdrrKZ4wnaR6Tnqp3l/bkQyDTqO28KlVPQ53ukE6dhtNCSW11jz8BmbKnB5QK5
Om1CIjg0PtUzud74ibgODWriPEDmiL3GIIgmuxbjwJdK2mr10O9hIl1FY3SboieVQpPW1ZDCphwQ
I4q9vG5YzWzdhBvV9soRIs5L2sOMvdNB53Snafn8AYZ1LxF2uI1F6ZyZnEFJB7kOI1D3Tm+fRoUO
rj8Y54771IGwgt7TQhTboKHtUuomZq2omUm+JiKj8ctVQjyqH5UbRRHWgGUYQqcEN0RSvsWAsO/N
6Eng93+JaJ4nRfKWGAnpFCl21ZqNTMoVjEbWIEI8EvdgaqCmKxkt5FhhnarVaBWWFPZGgxa19XW2
fXw225hc+w5qoSMGcbTyc2y0yWKYI/MGvx9upEC23HAeSC5lruNMNIDUSKY0hNapJoAlhpHUoqIk
XVKUNllBlkgMsNIUJMEOu4R4IyIF9Hkk8VYmzC6cnGSWGwd7ZYEvlQjdkLoMjp7u+LHwOBGDtNVK
8DA1Aj67y4pVVRj5Oh7k36HqaeOSSzE899C+PFOHWDPFlA5Nd2jkMGKyG3qzmm8ms31qiKIBC1lv
/c7cpEZED6LWzlBPCfabu200WseES+REvvFQ6r5AMgObDUOrNI2eqqnhiWm0Vwz7miMm2S3xxStU
0Wmt4bIhl+0VbDmNvn5cAf31camBAe4D/U2FsuM0seBqErBjNcvx3KjGird7gCAgv7U90Sa6Tk/A
XHrWmpxeZkHYh+X8VIN44KSraqonlTzGhIQ+g73QoKtI313W1QeI2Wv6+ORpqGW16v32EpDVkBpo
SCMRF5O+C7LpN8b7sjL1HqgPV6hQVZIh6K9JAie2SA1liPQT2FCeaqP6MqqKnU3nlggbP3Nb2KBu
spKypHJk2A1OLktXX+yCh76jUFBRRxR+1xNoFz2B6u9WDGjIUzJRBVWMshPUr/a8ilIScEYmGtNA
XyNojYOscDJgYTsYItyazjr7PmybdkJyGOX9qVcWeDFz+bBT1nOdq7smG9Td/aM/fToScLQNkdUT
nfWJMd30JKXSdoMZ/uPL/WtmPVkeJoL3IPYX4TAvVc8TwIIleZAeupUvyTdx8fY2ev6lFWJD+g+U
9l4UcEgvdkYt7OnwhTCgASwhlljEvWMveIiq6GmmVG6L1bEPgmKr0nXSFl0qSWR/femm8ixkCphU
S9B3TUwMli1rOCvlUNH/eMlz9CftDd+ZsRP+9gKJjIwMrdrGi70yvRsvFyunVsG6hb9yyQaTrpii
5Y+iP8jrvtOSB8gz6vo+7f5fIOR/EgnKKMr+QRjwL0DI489n/dEkH/+kD/zjL/1VH2ih9kPlx9MK
jVVELMC/N/w07X//lyCJ6l9E/IT/j70z224byaLsF6EWgIjA8CrOg2Z50guWbdmYZyAwfH1vwJnl
tLNWVlc/9wsN0hJJkYFAxL3n7OMgXLNcop3/ohEU4B+FzXQnfEdCeuO//iBDSvN/0QRaqCJ+VWWY
nlSmsqDeu8glFG/tV91ChlXKnIJIXwstuxGhCU6h22Kw8nMA2Om8Hv28+d8fW08w3yPc/eafn6aR
EX7RsOwbGkUiJ9F5ef2ydqgirb+pJTpC7cZyqnIAaNljsNg1s8W46eLgRBmB4mjA7Da8L73SPhXz
gGR/sX16+D9zfKA8V3WTcDqeCzyioO3wiyYV9Qr5ue8NbKT4ChVrO+FAPzQjTMNCz4fBr14CL/pY
LWbUBlcqCWXvOurG+WJXVYtxtVksrCDMpjOXytsMd6uHyzVb7K7+YnztFgtshSXJFg2WxIBqUlWa
OwvGP8D1cIlieu/ipB0GLLVyMdf29FGqCbutWoy3KQ7cfLHi5ospF1bUzYRL18Ktm+PaLXgdqAx2
upeLpdfE20seOFupxe4bLMZfc7EAdzEVGyLoAMxCl6Tvqrbt3l1sw8liIO6q4r2dhMfWUf1JGvr7
ICMWIkPxnIJCwVCIETlYLMmqozrBNot0jfchX9TO9c7pYmJGzuIdx8XYbB0pY1bKABA1FHfFYn/2
8UGTqEhQ5PQWLAZpvVil5WKannFPo+x/74e5vykdIjZ081Lgs4afaRLuQ0VmisltGcrsoYnq6MB0
Ny827Qa/tsa3PTul2ktZHVo3f5wr75NeLN5yMXsXIemBTa/HG3+1guMJH/GGe3jExWIWZ3n+Vcf1
tBsWI3mMoxwob7oNFpN55rzHgwfBbrGfy8WI3i+W9AhvegKr2HAxNhXWXdCY1zYb8SNIOghp5c9Q
hjYpCv+Rhnht+p+1g4G4qCKb6gv8tYqsM8v8Wmo6MIn6bLiktmZmTrKmg3W4Seurp5eKPickEQpc
HXqKEF1cVvdV7jtbQHSs2a2Ifqcj7zHHOPAp2YyKHB1nJ3DIDSBFB6/chU75vihdiA0YjPa91gM0
NIiXudi1db6TNfFX9qyexomyfEhJ2M4omQjFpkuMzZk9a45CCD/nRBw2cKCgxv5uot+0o7s8RItg
ZcYRlGy/4a2SOVq7X7Im/xLVJDxK4gq1dJ+SLvtmmsbEdhCbFYFwjprwE8nPhcu+wm1jtdP2dPUH
dcLU95boMdiJ7lFqYVMootGDo+vRSocbO8xe0yjdmdb4Zc5oXZMKcwTfBEekKz6DMWUjBajQEOKd
VwVq0w98V4ZdgxLpLob/ZbSq52V+vcEE4POlSaI3ilu/HsZj1+MtDFhpGNRvD8UYUOMM4u9Omj8x
Pe5mPyTTB2cdCHkChR3AakNkU0LdyV682EVFL7IIjqw+NylLATRFyw36KRZrH+J86rcJMMKkcR7T
jo5DQg0K8QzOTKv3gGzbhyQw4gc31YcBrADrLoqUAPUwccvzWHJOuMlIm7/wKHj2t4lIX7q8/5pw
dkljJsiMb8xCskEsdZ8T72bJS42Ua44/qJlS7dyRUZywi4Gell2ynPCP+BzOiMRYoyKFTChRJIvr
hhllDrVEFj7ejXHA0ECr19cscjo6eFlIay1s3aObI/R003eTwd4/dCuxhUp4G7reF2wgw7VRdO1T
KMEBqt3E8Z7K2Mv24aKeGWp3p9hV3ChBzOfo3STaAQGEBGtnKGrVcgYEFOuhuA9q1tfdtjJJ6HLs
5JP0NS4u+gAhlEDEsC1VCoQRLHgHwiWRq4GpvbHmb1Wujljyh0OLHm1nS/laBVSf+1u4bkndCAJM
UoQ+U5CRqqoeEHD2VuOSoAjPyh6QgLapyu9EEz9ZFIvqCU+71zeKLBzjSy89UEgV8eW2JKkBpyPY
EE1aQOX5D0WwDbSBmIHYwJsOYT0loZHF9eTsIgpq0EcxlBKza89RR29MCorWwX45tca5H66ZcqZd
mrzZuXkKlDw3s00v0CFCFQv7t3rQH5mQeJSQHL+3rmVUvlHUvOdicG1Cj3JPxKRLIfbRN0GuhSXJ
zpSamuF7bNvAdvKGgkME3iYYuFR236dggtSRRi9J11ZHDdS0ZL+675zuezJ2BOx63rbzXHmNVfWx
UNYudbELA/vst9TiGOUJke1G4H2fKSrdFBFhm6kOT22nqVWDSzMoUVg+0aZ9pu5NtI13ApPeZhqj
8jaS1pdhtJ+aabp2JLyeIj0VVx3s8cm1N76dvbc6CecmFfrQFdCSknh68ILiXW0SdBAkPucOdQHk
ZChEAizrTkVlAhhxVy/UsYoTecAZqQAYdCMtq/ybHxctvnKDtQMMXHOWFx8n3a7waEYPlASCRnwO
6gAJDM8duv33ys/p80oyhkG0XpGNPk75e88OYQhlD66ktOWaWbhLJ+e7ymBZegKKjLb1NiBqeYNU
8omnPNR9yqQ3mMkDUc6MTjskx7o22DJFF7PyySIGcXCkekT9zz7ww6iJ6xq5dfc0VAv7om22uiLK
Kkc1SuBOQHGsxwYcl/qun+jmVJb1rdY+FCmblrdTfcyppLOvL777CC3awawPHUs6UmFQNNIrOOq2
nWCJ6OEyUd40GxcmTaMbVheNR8UvJ+PPyrZeTbfBYWIL8/gShzR94rRZHH87e8GdiFQ/sI6k+zmy
t/aLCIcZ0/GujYdj542f8XKP5Li1JBWL4VvI9qV0ydtO/W05G5/sJIkPY+v2F9YK0DozSV+y8SE7
Wwu0cKQATCbcFytblnhedwygSF8NM6dr5N1PHRKaGbP1tg/pqTmGte1z6W8lWuIJKspRENQ2dWaH
vjmkkZu28I1ltTWnRX0hqCvz+SX0kOtvfc+EQeAHetLYxTdnVKSOTVZ0Vy9kbV3XKLaEkRw6Ny9v
u6i6sSz27L1jMoBwlNMkzr+5hLRccb0yFx3NIX4r+Cbr2Z5YX+XDycX2th8yFCneGEzXwW3E3lOo
GJRhcxoZ9m6qibgfZq6sVeiShYS0KuN1fRyiqK+o6kEutDERF9m2kzlq1dF8NFqBRLamht7AkTvo
JHqicpVelVHZ+xL4zo106E8nJPVN2YnEvHRXh8QtVQUdwTZ9mxPzC+7a5yAaiRGUdAHSHitINHu7
qffUGe54R7/TjnZKTe8MOELojhC4NIF48WegiWUJ/rUizSrQb3L0d0YXQVbsZ4quGTcNYkmuYVhP
4vJSiP6r3aED9nEp5/gjD05lvOS5Vz2i5IoDdfLqRTlRNMU+9L3buoypj1tcyOcQgbGgEMvXHfbX
llqek5j1pgYsgjI/Ni4Z6hiYXfm9KkyC1F1EV9MQgRKEl7an9qZf4GHcl01zl1LRO1pClkei3X0s
DRvAoJCEIlr7kMviu6TEljxjRkTyjM7RMXK9MSsaF1FZo32LWNkIBzhiUmB2spy4uprk32GWrb+Z
flpf2kTUFNY4IoDhHti+dbINWEWlS11xdHHQD5ESm7AcPhg0JA9DOl2l6tVd5HJiU78/TsnUnwYu
m5QSMspaJrUEFul3Y56ik/CWZbvrIzYULOVswsRAywS3sNHGbaIrtcfLfJPIKThyobg2rdtdMoys
xzaYH6cE4ceYBvR/TBckWYcsBL/8udPuU6ZJQPepXJ6CpDbf54tLypJQH0HupXYY7egZQtdHHz6Z
4tJXY3JbB0DTmUh6q7y25Ww+jHW0EdYUXcHrfOowRFO9JgyKWuFLTRjgJa/qZ+VXcAQLF6j2U2t6
88NszvGunvOaUnse7Hy/JJbJpiqVmIG7H7wZLJljPJurSpadxb7QpEhmpvWhs3fEP6Ns1PlwN9hF
Cf/mGgbog2ePxelKDsv/jQ9bwWK/Peal2dc4ZMWxgsQqT3NZDPsA5cBPlBjtoG0O/OSIoHU8rzwx
WK8Iin/e1zmuZ8de9g82PCudT+DGi/B7svKzVnTWelPm4YRKAlN3WIvPcSd6BHISQZJRA1vwfcKP
Yf75zfnH/a7+HBLdtKMWV5+t1EBeI7nWHmMyTprIhfyw/Md6E4t6a5BAduzlGOkLEzkaEHRu7phD
/CLquzznMkiwJy2HWFO9XW+1H6LFZS8XSMLPm2HhAqx3JwN2nlTNvm8XY0qIw8RZnNDrc6w3JhM7
GxD38POhHy/Q1Ah3dGRsx4WvsD4b6QuYxdbDnw/6BAWWNgAOYpOLs7mY91lrBcR0L4eNH86n0Lrm
q901WopzEJM4MdZDyPTFuU7jcT9Fxj1FU/4w2Rn0ttrROYzUD9KlKOb31CybyJjZomokwSuCDIYY
+42VQVYGipbdYtqOLD769cZYPiXnmtaKnk86s2IMCCzDD8+3tHxV69GYi9naxYiguGr/QMiJBQ2x
wuQqU2maPKP7sWcGh2SNMZ0+fXUuq34uqT5De1+4dys4LsKFfE6Lhdux3rcbUHGsT+ajQFk2Lg3n
rlbNeT0iLac/YsDY9tbQnNvlZj3KALPvOnv8pJcfDcxt1+XRD9baOvjihbIW091hgI7FtLGSLN2s
oy1krWPt1j+cL2kZiDRyEpfaNEKBRVTFUOt9NVaIF7JDlFjOIaQ/ibSKG6XxwaOSr89DG5zh8haH
9aF5RsCLy5U9cPFOES+/YDyWINRlBBFeDFFvuSlk1exG0cPdNru9P3WPdUeXmroMIzMBiP3n4XJ/
ipJ4m/q5ddMvFBp/TcJrl8P1/nqz3p2NAINjU/jFtc/ZhsfLHsyc+yubuICKLgPHYMsALzT/GEVL
i7RZ/oL1D1r/lvGJiKj0XEM55jtZERi2i5TAXG4SbP8HhyruikN0DQR6TexnzdGTCVOJ/aTkgDRh
RcckC0lmxcaknChbSJT46Jaxvt5wTv9xNDlLlN3P++t/m+uDvsa8STY6aKQ/fw/Usznv1vtdb+fN
x9+ebW5FfmrNb2O1sBdqybj7cShr2OVcK1ibLA8mGh9q3sTM8z9/UrdQG8blZj1af1CPXIep3kyb
H0gYFEcVpN3jes/0GTTrEd3Nj5Sfl0A3Bk4DEpWQ99As4FxUalsZxaJloIko/g2XUcvRb3eJKT/4
BHEcBo9NKnqTP59eiNbYphI9y/rZrh/rT0rP+tiw8HrWo//0I1E5q6MumNExaFdnykwMwxKs1s4I
G+foUvBkmy3z+xIuM9c+0MAmoQzkjS6zi6sQ+/w4pHN+G7uJs/fHh3JSsOABepEkskxO/jK8vPWQ
Mm69nWuuCV35aKzf5sog+cvhCiwBTHh040gf/HWS5BLOVFn6hTymMCxXdoagWUP2pwk7jqnk59tf
78YraGP5j/VuVNWf5qEXO3uZj1aCxw+Yx8/7wQA9yusNwBv8ZSv+Yz0qmD9HbcdHysTN1lZ4I9fH
1xvVklELiKLYDiES63ai9rfMKpxAEZ6a5ZCkG8L4XK/b/OxI/GxQYH9jB5ovTJoOX9Fg6ZOWgJ/W
G2g4DnPTcn+wDBICQNT8OgiXuyvtaB2Tivrb3hrkw1/G93oIAYCOM/yEzXq3EhGybcu6/OXn1pFt
dtadpQyBAu7fp8n6Mz9fo7YqEy5sFW3Wx2IAW+ygyRHfxdL74w2uv9I6FQEeo+PiGTCHeZu0Eeia
lZ21ErNWdtZvd9f/ANvjbv5/R+b/BtsgHHAG/9SR+RC3X8kDiou/tmT++K0/M7qcf9FYsZWlbJz7
HgT+f7dkfPtfHiwH9Cu0XKTrLJbVP7EN7r9MT9jSs/gf23UFb+PPloz9Lwk7l+AvZ3GE/o9hXdav
xlL8siAgSBGwpeDpLPARvzZobMuMUvatzsVnVXAku2C8l90TgURUP2vEkMxD0Z0qErDQszjBoR3h
aOOqd4V56OVw+5eP7z84Xa1fCQs/3g5xZibxfcr0HOu3fhG1TbuyqbNdhLLxTlRRtU/sr3pyq3tC
kv0qAONMTAZMy+p+8Ifs/M+v/2u76o+Xlw6fru8LDybGr5+GnzhzixFTXpox+FR6un9WI4SBri0u
gxlk+H7IntdVd22B/v3oe/5Id/tPf/vyUf/kO6wvzlBhrCiad675e6+siYYo7FPqq2k+qM9lMKUH
ZyKHkq3zNmli+8VIwsvSA0D+CS0reQPjc07LJL8kbM1RS8VEnUYmnaOhnY///MFYv9qrf7w5iwWl
D9vDwmT92zhB38c+zWgkm78W02Rbf1JZXe3rOiBtomXR2rdRiNIXzagqsIjFOc4WBH2ptp+z0phO
KF1rNqH7f35f8lc/9vq+OBssPKuO5ZHD8tuAYZ4FDjvG8C50IA9hHaCtQUG5LciXNwm+eifN5CDs
zNgmsySKNtPqnNW5OsNPiQ/psU2kfRQtsquM6tg0dS4qrMUf7IbJvQnS29dbCTT1WZQ1phkXBbYT
xpjICF13osZ57MtPDoUD+EnyGM8EQERUtV5h670zEls+AXN+4CRLb31A22aXWI+0OPZsapCZ+9Nj
HyKZLmTzGJRIZ+LWA4WVuJ8Mx/5g2oV//edPy1ps4r8OMcfktHJMesCOK5cm8F/d64kVoa0MA3mJ
y9Lch4RSbx1lwcXkYyT+AkbFPNK1iUtUQ/QYv5ZLM+H/9Y1YFjMPcaG0jekz//JGCAkzs4ikzosC
uXvGDnybm4F4mvvxUNnd8zSnhGVN7UUG8sS+49R5xvjyzx/G30cO9TTa3QoJNpsB9RtOJe7wcztl
Ly86iL4bNigFylojwWKSwBAZJ3u+o/82vf19tuU1Hdvyff7lkvDbaDV1IkGhZ/IiTBoZTam2JIc+
l6H3UAZEyCe+iZdQJXd2x3o/nd1bKMA3TW2J902j/supY/99vnFYL7pEeQjJF7FQg/46GLxAWHom
p+ZSph2RhIO4ApS79bJ5YyaZ/2R6EzEZRrxFT4RKOh70fqalZY2E09BeirciqqzbHjgfGT7YBVlc
ZzvfyZ6EWcBfRSR1Uzfg7b2uvOZNO+3TksnbQmjP6db/F/qD/feZmwBsrmPs4zmwfx/ZgU3CYYCI
7wLTjdrgXAX3TROKpY6cH8YE30Tge9fKALdRKyidWat6LFTOqyir+qmdMYxU+FyrPi323oz6Ugxo
o8oq0qd+EBetbOMua0MKOxFenNzCm0dRfWdMIQwCVwBKc+CBqaqND4nfNsd/HqvAov523kpUFCDK
GK6u+dvpkma+Q7WuYtykqj6OxuJSN3m7Q0EMY60/9tDLd//8kkse6N9e03FIFLZQjAj79/NjhF1d
UsQXl1j54xNpXdMDlNoHq6rZkqgGJ1vuRYcoE95lvfFwQDhvaV3k/+Wi/Nu1hwu9lOzJXF+yQoG3
9vs7qaKuzOq6Ms5dgHw0tsxnSdPi4DohBosxHg/2kJj7yqPkn4eGuLVbSvNh2wgAiy3hKhmuAUCQ
z4VF0N8/f0rq1xl1eW+ux2qMRR+ntBS/Y0ewCxAkYrn+ufbpZhuZu7MUaeepplO1ZJlvdZ/kG97b
rena2Iw7UvXywLtfrivhkIEYqrGbhloYl0HBKnJGEosInttbfn1JA9ygTckwRozvHsfB2+GoQM4e
tv5utPnFZFJ4X6fgMlq9uo70UZGE1BYGXKc+Th2+sVEGjyb2MFRrPjt8de4aSARt4mGMibCIe8u6
D/hpjClnBHlR5ojBgTJPc2xvEyJgLINcLkAc5sNwjK2yvPzzJ8hX+OtIUyx9QYeB+3N8E4IYq79f
JyJaZYmk+CXPYUi0WKucd+YczfsyRoRNf+BeLJkLWd2b28ToFhGuB93PcZINKzQKrMES1ZAsKM/a
HDHSerSxzLLGECam9JQYqKm7yT7D40v2LLtec5mfZqD+jB3oY1E1ivO04Fl913kcBzM+ZGmKgtso
9dYau02a2u658NoEgt5wV4cJLiLw6nzZ1GkiuBabxqed/YPdumJckxzaM7gJ9srr/THJxLb13eLG
bAQXmYrwoX0wNxsxVyRkZ4B6hkqUlzjCEuHFjX9GNRD0w3RXgMgOMti99kBcW2c73Z7lAUNoSC9d
PYrNPHlH5o340emQ71JegmxcfMiqVJ8I116k2rT7TCwVLIuaTL9O8bibsggWgF0j44hMe+fXxrgB
Zh/cpzQ6aH/Lh4459H4wYJHoeo52jlmBMrRAnSUR1K7Wo1ataCqlAtCBO7U+rdYG4IkPd6JV+O5l
0QeEHmEhdRGpbM3cKM6itTZJbX+kubkMYGS9Qo+fWy7Cz1n2mhTJR6GO2WzFO6uHMOnqeLy2RHBt
5sH8UKJ2PPWW+tx3Pawm8Ik3s4HYhVJLiSwnQyDpmvjecy3OCGoWmVMV4+jXdzGtg9vWh2Y2lvpS
IMMG5A3vmiQkvKXBvsZtcPAJUjpP8/QuKeLhOibY6pUZkZfifCtGT+/byMfm55JSKUpsRtJCn+MC
C37QGvW32cdHgRj8NS2me4mnGL2vfnJtvvNBsJDv+ifA5uk1yBCuhypAtZNgmUnL6AXRvvsIAwYY
ZMjCI8+bwzA63Sn2IKTGRYadrg2fDB18D0w72A0qzXf4bfzD2HUsZhVskSKEHk6duWSuiXv8LB2G
mxt79ryPQ9XAOyuIDhrwoyNngJiAs5d+DVCVTMNSmabmpUftDlP50BtgArx2eoK1fVBlNN4ZClNq
joRmrkxiZBnWJJTgcO9cg0zL6s6uZ9ICMzUfGWsC/1/PesbiuxH+UlO3C49TKRu2Nc6MHyOc/Cec
IgEj1efIqoPvPpDySzmXYAC4Bvv+XD6gLbpjJrO3VTT7h1BQOVOtOVF4x77Wtl8MTo13gfiUFMOT
n8b2dQaHjHvWk4cqgtZB+MUtyP79UE/1cyvCQyiH4AH5wTYh75XpA+KF73yLCw++A5aFPXlGYMVS
qELIji4t0aP0RZJo78xJSI+r/oxDpz02LQDgNsw+By3dwMTx77SUNQQtCHh90rinwA4+Sz+YLl1e
fjekHm7DnggnQiY92roOzdOmj19CxQgrYgrt8fSe2LEGug49ot59665q1tFTaePQqTwW3tIVzT3N
7S1u0PycmYUgduO7TzHrNlPt5zbr6nvp6pu8n79QFB3OBbaHnUrJf4BY/TE20QjW7oe2bF5jK8Bz
oKJ7p6QAHQYh7jLPT28D2EnD4IqzWhwXIwlIm47QvMNcUwCgTnjXy2Y6EKVo7khegq5A1N6mcI3k
WtbG+4bt8EENbr1pkMgzEZRfc5YUN2mLltCyqocqRSyuvZSOSxzc2hFqSXsuns0xCvC5EIFlzK+R
mgTyGczvluHSVdZyG9T6FU930uftwS9ad8PeqMExnsDJ6y3nGnvWEbX8beKP7aPw90Xg2XunwyBC
dynhtCtJ22w7tqGlbb3QG0QOjg3JEhq1dP6ukcl4Naw0eF9L+S1c1OHePKVso3knuujFY1Zh9s6d
wX/f+2l5B3c62ybws7dFZCra80aBFwxUUpPBNAzqD8jIfDT3YXNs+n685tp/iaY65nzTBzFa8t6I
nN0ocw8RQjvSuFDTS3gdTUzUuQQ95IbmXVz66asOaxh3Sbi3JHvqfES21tbGSXfWQx3U/Lrsr0Hb
erfGDKHEg5+47BILdsZ7u1vc6k2zyAm8uDw0feFuBnvOWC8+zy2KsnGU9clndnok7bcjqGRn5Z66
TOn8UHSYwLA56X2ex83OTNoXimPuJcwR+qFkfA1yp3zKZx9pZ5fQgB9wuRX2KD5oael9lYxkkjM5
iTnlCmG33+apDbfFIPSpCAJCctgN3QxIyUmVOAzsGbZRBMOgdNKRQWI/EmwACl6xl/BtAAKUGxQS
DBpQVZG9uMaYXUV7nXRjHH3a5lsyP8MJE1/FbrEaH1qyIWm4wEBsA3WtbOOd3+A9CwyEmQh/1GHs
6fjLFKh31LjGLkNrS2KDtxkNIz+Ppivu7SFdcFoQsevB/1i3IBiBCh3HXPYH268/GTXL7HAi5Zlu
j0MTIs23RY1jKp1x4FTL5sKTQ/s2JeQbdm5sXtISaCDpWdmulsX3vMV06hlKXOvIfSSTJL/3Wuwq
Pnm1+7z3rlp3zSPrcMB1PhwGP8AcWjXRJWtJ0AytpjyjyKswIJ6NiP0LbjtlzmLvlASRg3tA5OkJ
E8pR6pyGCVvviOJF+oY+xLNl7kdc/8aIEczuxvGqG9xgHS4cvsceodsIZKaV1G8sZM7XmqwQNY7V
JdZ2huRBw0j3DyYBTHufrAj243rYOiXUHst37puyJly4TMgTlFFH4ohlQqUH6NM3b7Utptc4XBZg
9gEji3E7QluUadLftYETbwMr9XeN9u+SWlDom6vyMBYCTUtHyQsqP9DYwU72HfzibToxLYY69Y5B
meNlzcuBaEi72RoolHAk0odDOggWMaPgcFPXBmmDyysmddQfKoJ9b1L1KcNRcU3ok6Jo6uR2thN1
jWb6/1x57avMzgKTLQl6kzqR7OLtAmKGbkeu4AfhtD7nO/bqJjP2XBmt3TD739zO+x6Veji1HmlR
hfNWVcAtOKd3RZB0W8s3v6RGELMlyaPtYGD6zzu197F6RkSf7KtGNLugma+m0HfEarNRkd0n2/BP
3XgxJsZ3blXfpLJeUQJwdtkYgYIRn/8Yc+2QX0s8pjup8499mUZHnQIDMAG8tJbzBL1+3AeecrZ1
Eb06zmUpho2RwIlZjhO7lO9jgboVUtkXNNwfVJueXJPsc0xK2wphAYs4tZ+HOMRX2z6PnLK7Fgrf
Zqhe0cGlh3wkYHHCmxzW5L9nfhjsG+yvzYRKNIisW1k3AXKx9tawvfEIw45MdwK0MUPCwmlG8R6N
MQ5/vrahm17VCDgwjsaTp5YcC0W8aqjLz2Y+fe6t5NhP1leUvBZq68jMnvU0wHbxEkmwkzzmzXuj
j+1NnuIUjRWk00a92TidNsSSZmCya9I8QGsRK/2FzFaW2KRr3ZQVZuxqVHeTRpo81B15GVlK5EDV
AqdJDL4WzN/DVMpNFBaPGn1Q7E79DiXZLhCIwxADpiayOnSTN1GzhEW6NakV3gjzCr1QO4TNlhY8
q19nW7Y9zEUTEOgQl3dlIjsMfnsEg4sHvXvuK0KNs9rWJ3zpcbA1JQ681oKkKofsIex0ttfziBZ6
Yt2rK/YeBOZGCv133LXHyU65yMLIMrRKaelhUSTEMkBN2uJySzDC10j+rdiCPoH3FOMwa9kMC7kf
dyj27+v0zhDppz41X0lZ8fbSGUH+9MZi9bk33ObQB4jetM+Ezk4N4VTr7f0WtaYnaZzX8Td2vEeJ
sXrXyKDY6ka+58LwwFr0TaKdZ07iyo2Ud8u6c9hKw330jDg+2K3ci0bV+2Kun7LCKnY08Imh9aI9
K/Qb0vpOeUm7vx+Z5VzzWBn1t0mxxRBlemDa/NAEA9wJSklK5CwrQ8MCkWQvmeLNNs97HxhxeZHg
DTa5SJ/ZVRAD2JbQMgqAZEFxKEIxMY85R9LF6SO3sDC4aPk3We/mhyB9w931bRgV1wwBB6idksM0
ui9xgJw/RdOGdzDY5Xkktk4YXk3cX3vRYTrXnobMlwePeZXekVPyVLEIZv5APS4N/ys0BbBLDWV6
2j4h/V78nsbXsXZw7KpnMUAMNIcA3594E1VeXkRP4Tx3Ye7Xsd4CURn9dBdYDsitEhdnSPzvTdsB
jbX6L6J4mDOMJYNvqG1K19xwQKEU1HeVKLe5VsNNWX7JDERDHUDTY2q/pXrArFpi7saIi0St3llT
0V5xnNwMnfVJ26rZOF12DVkIbtJMHwt3MVaoymWmHaMP86GDCuoFCrIIWSxgg9pH2+Y5jQDRB2/k
pAL+itZ0QB/oAB0Umh+9p+kOtdbJ2K27j4WO2q0jAEWbFiZX55NqICcoWY73kz4GiW3diASFL+oC
gwQiPmOGrsfnD4FTh/musdiOS4pVeB/l2WM3wVTxJX4tIaaSlTV+zmIwTIbPStmzubr0AoLHpuha
1vkqT9Cqyv7Gq112XOETCseGnjSEIUCX9q4NnWvScHXNYb/g6f0grGYz1gfCga2jXZCM6ejPjfqY
2d2b4acsT2CKcQmz8bdvw1ZeWoG4mV2OOJSzdY0bEF+RSRQVaRVnOUQI3sP3hVl9t0KmZ0yTLHJ9
tsPK23RedoesDwFIHmE/dh6QmFR7gcpmpjwNUp3Qedv0n4aYtOm20FdKoMNz6APGYm8x06ynSiTm
utkpLJ1cfYg/s0hhEZaF01KACwt8+UrF0zwjwNR72gWAbXSfHa2FtJrqJfHYKIxtRmoKNAt3QlIe
24exrL8p37NuHae8aqbhsxWz0Eacszc1XiHbLJ2dJ8fkjueBBbccZdBq76IwfxAEtpx+Po6nYrgx
5oX04pQxOyoTl6/NebHeXW/YlOAkdRdMQyXg6fVo1ujk6440wjq6qwTwTlazmqi/YDh1y2PN+tjU
RW9RkUfHcmxC9HwG6pLWPLtYK+/WG5TLfxyRkQHkIgRqOobeOzHgqc2EPvbOSNEpawf/FIXGlZ4P
d92hvqYVMCS4OMRn0SeoY3tXxVn1mu1RY0ESMzKi5LAasE2EQFC4RED3RooJIDdf2RWPWwJJhj0p
GJvU4Su0iJzKqzcSAXPi3RMExoF+9IajX7D/cUugAZVBTKdvsYaJTOsytVy/TQdLp4H4pN33Ci04
pe3bRg1AQbpki0ITTQuL1y065jelmussIwzZIfUxEvBOqeqfkyS877OIzK8SYpFp3VOUwY48s5vz
LT+7uaFLm+5hYYBY0NNLi8JwinHqsj353s/ILhxZcwItNcZIsPonMihXVKnxWvOdVo3bnFo5R0+e
pa+tLaKHHgqFFUckiRaHMaYiKlpHX5eZcpgmwZWbvGFRJOJihIOiINKaJ5WyGyznNkeN63uXseq7
q9fW8OD64r6d4/muCrPywEVqPMSCkydIYuNJ9RaYtMHesom2kS2NCmPK/DaJMnr+P+ydx5LcTJal
X6Wt14MaaGHW1YsMLVILkrmB8U+S0HCHFk/fHzxZDHYOy6Zr34uEAQiEyBCA+73nfIfuxTUmhfjs
+xUAWIkuZpzC4BaKfIkc5V7PvGBfM7S4mgvDezQcLiZhBJhIi7Pi1DjFbeOQ95FH+YAbYSoIjoI0
oQ8tCWxlwIhG8hONq4j8HiM9jCJdaRocpKZFEd4T/7CrzV7c6ZTKEO+KlVcEzTlMZyg9w6ci1qI1
7Q3n3JTlI3L9WydJs7OowYJWnns9yASTtclLLiPT33HdHHZudVeimkR55hv3TvyAn6kiujGJPvVN
ceNLI/5LyC3SeYpubuKtJRL0tUZi+oZfyxeh5fm+yFsotWMFLXZCdCa859RrOb0PI+Bc/tXMENt6
5DoQdUn9mKeH3LTFyYnFW13Vza2di2Q/9z7JMRNXV9MZX4PeeyGRcaQBRBo7/3q8kwU09xFdoxis
IwPVbEd+u8sMxXZPY1luPSa3mR1E18N0B7AIRmo0RBtaknj7JG6ZpMFEQ0cQ0pVTTw+S4X1LTtkJ
S+cnUxQw7EDA7D0v085+VT4GU7bFaY8G2OX637Z5cRYF9ZOoZ+IDzuBTLcOv2L8TtEb+wzTY9RnB
xbORO8bJGE18H9TojnLWnvUpFg+GZR2YbsMkqtAwq8mnKaro0PbuNZWi6K5rSGQsypATNazuXUH9
8FrqvQ7wLjWuGz0XiKxtclkaHWOb2qmOGUqnv/YfS+xamu0297Gtx4/DkDXbhB4wBSuGAAi8GZmU
RXvfBzboNiymV0CEBDEawnbOIhytTeGSuhgUdoktbqQTYHUD1ZEy2nn+kyHJYbdTyhgzmFFRCkAt
TH/2w+A+BaEV7DHiQW8VRJVSFt3JAaiKb9ID56XT1zKBO8iU6XMemtjsMmB+TfwQz8ZnffycDtBX
rBzSAYCjc6PrPZ8BDMFJjtqiI0fcXjL05ISlMw8FMAbHn18jr5aTnFms8e8ysvOTPQFpGRGC8bfE
Ekvc9Nq0y2va+TaQM6fcLkaMrr4NmJBdDeOUQxPN4jeE80AgQagcU0ChXewGe38BA9tm55Ly8CJ7
gH1qwe/oYbbTN1vzl8DjEdKATqll9qnRd8MSvbasiXHJX5Mp0QcldQOsFxHx5Uz6yWPDdzJ6LvaE
xuFdyX1KmiqisAeexmjsOBvEsfX90pRj3j/AgcNcte59zAxDb9ALGkHJ9vgDLEn9xLfObslvQ+fU
rEfaSOSOcSgsMJttkOeHpmYSYk7u4zS4b03kOavUVedX42kAqb3rDXk/1BN5gJyuN6Mz3hL5RE2q
JzwO0ndt4eUXHQTICPvDurEIvNe69BhbDWM8q4Uo1n0HZTweiDQ8aTNGPeBWIDMK55BlVKOJBfzh
1Jl24uy/pwonMf/Z0z7zIYQw5Ztca9iVXZ0DvgqeJfmn9wn0cgwo3zu7co9i4hWPjpZu+pazI1Oy
Kx121zWeM2DIRUDKgpYyyiqhPxYitPbMYiN4GVAPmP3JJJwIEhttplX5NYUmXJkt7lOdUsSVngUv
Vq+ZpyHXHsdaXyogV5gh3Q1IsIarBk6kcQhu9YwCFRra15655CFNKKxj+wGAx5c7nUIcxwuiAjzZ
3OjZtssL3u+UnKkhqxC1UAabzAndJ1nzUzrfWcZBG0YiQJp4F7n2g6SltXJmqE8a9kuS2q8IQw02
XarblEHceFdo9DEcCVeZMYk+gXkyPIheoWZ9SQxTBz9eXxOMXhzyEXLbKMJdLJFCt1DlCDd1N+b4
RmlOY7ZGSc9lGEp90YuY7/hz9U2nSFTkHiXcain5jEW7ieVXL8M3G4/3c0wy3ZzpdwaYiB3KGcLF
S/8mKWzrIEzAhZ22IPKHbiVETRsbUKQ062hDMQSzd0JCw6yLU+92/G8+oDSP1B2ctd8ru+i2XpDd
W8yzmfjgYNbEJ5cLwzYCEE2AwT4k9roI9GFTGcEAHg+YTJHNzpXgvLSa5ZhsRg8FP/NqHoxmSoaa
ldCv+z4Lw60h8Q4hFHWDYS9iODiF+xDZPfYkM/wG2v+7E1k5Bg0MiQz8XhP0PFcEzhI0mtNKqzzm
QUnsHfVK2ltOEM+xUTzqpg8b0g2/DKT6YmeBvjjiB1sNDbqGjNP+ri7p07SFt891axOU1ksYRV+C
2hoIUiMypHT9CNhyYsDySTgrMFslmJhrYkgz1QrXrYYR2SdfFkA9FfbGMm+8KX1p44U4ntUPad29
zWPLV/HHkDBaqGg7mTioTyGiYc4UWz+lKEJY5qx/nuuEEn5SgYPJ0AVLf4LhAVBcA2bjRUV2YgLv
jsNbIJcSBx3p9WBnq7Suih1EdYbpCQBufUdHmCtePiLOMqazQYlii4zsmbyIfD00xNW6NV5wRlag
5Bk0BxI7ZVIQkpzl7v2s2a+T3rucD3xI+QBWJ9cWm8C0gDs2zbAmLZWThbV8vbUfTjrp67quyMKd
bGdHcZqSx6KLDa0dzVfO8VP1DYkYPw+/+YbH0FxjAB2u2jSWa7MztplBEWhgPh54DMBnPHUH0nuq
YX7WCnDps78ImNt90w76sZJ9tZH2NN5BGkqXgSTFr5rLQ0KPlKo2jbixRgJmpI8jU/gTnFlrcUdP
DL2PVpAyJoVxsEJZk645rYLadiv76CSYKu1q/uJFbfucJrFz68b9bdcH0b3ZhPvAGbKnHH74Ahqr
3fOQc06AsJDuTI1+8qAziC/sCdYoYzvTi8S2Kw4ILeW5qXZl4DyXvv/VzQUI+MnbV1nr3Uq81AF1
+u2c1OlWz5lYFCbTJ6PJb5O5PxWdNT4WtAwJOG6f5kgLT7Fd+me7ixlf2evBCsLd3NnBTnoMlGTR
pJScLObBsHa7QgJlTCqwoS7t/AlGGH0Dvn+d8ZyHw7hpbIBNGSru3o5IbUi+d5pFKUfM5XUhxhun
84fdZFrVRpfFWzn3TDFSckcszf+KZAsGmLT0F1K6QTYmxFSUWbOX+D27zK9ouI93JQOuY1xSebGD
T2JpdoRm9GqNgmAkWBU016I9o9I3nGZiA7yOUMoCm282z82uTfFVY3AAH+wad3oksct7BdkYkuFK
IhdA6CaPs2RbBnaJcgFE8eKaCyg1ka8kdFrBdIlwb9VPTlR+E173Zld6tmtD49oB/XC2kn6foSbB
/SnlSlj5Ko+FtTONHAi8wxWaHhKov1h6jCZktC+5OwhOH0pfF1mrQfcbalYdKNPK+ot+dIvRurr3
ORfvLD+HH+9WcqU3NfrDEspc6k43Ra6RxAVsZFNTvcTyTIdrtO8hnu1ci/lnUcHQhYflJJzdOpvB
D75jRlt2ZW4icq8Z9Bq7LgkecIrrxzCyiKQafZf8F5hPVXFdOkO0m6bsiFYn2vSah5ez7GhL0g83
4mKBOnPRDePJA5Npfgl7PrkYcUQOZgqdQXbQOXOu/ISmKAXdjJzow9zzbQ+vYgycVCEZQ1MRhGTf
7MNKi4/WBsm6ntPPTPHnvcgOuIfOUETQuVnp6FI3/QyCq/L6iUuNax2cMoLmTR7zqsftTLPdlacg
Tk8kch/Kvv5ce0W565feoK0P/soJ0x9TAkRVDtZfo5Pp+86fsXxNzNArMiPaZtoRy5yf64WD6I/Q
pbE6RAdNy7THsNr5GY76xKNjCH/v1vWIECi/g7BbRaO0z9i23TUSFQi4GvpP1zH3UmxLPqVbjSA6
wyLZvkA9QzJnvdc6L6F7NlBsHcBF01lrmwb0oCv5hsYtw8ImSa90DSfxaKA1q5heN264x/nbHdKM
CZXGtCgyaYlr6JRW1MaZIHgxwWUFk8/IszdmnQVHn4LxHSKqJx1V2pVIzJt8sMluaxnBpWZFGl5l
bNzP5liAqmSscrbpr2tj+oVZts/VNdC3Ye38qHz4zamPZNBI9sTZR3RAkuWyQTSpDIYjF9CbHkSg
zbT01mlIO9OM5mzWROHkboSEtpPn3q2v+ypst5aYTnYv8ptqNph/zoZH5YAkghYtOUbcsV+7/QhR
OGrgn+mTAaGgega4yLlSy5+l3klINAP1cr05zYA48faWXO17Z77peOfQ07QQcpYUnqYnEi7w53WI
zXpdJt0BXcw+AiVpBRUU+EozVhQkaloPzF3TmgBAz04gM0fIrhbVPPY9OigTOMDUKMRmSr3pbnB0
Bp1h42/8rjqjWiC2zJ7vNLdsNhazMPATEmGD14K2bOzipsaSu4O1J6GDwudrU8DZo+WHx6x/SVdu
o5u38DjhzYYAu7wRBUkMi7HrKmtr2pTdp5FOjuzpmfhF/xAhFXwsAvOU1bxvlUEuPIa/lRy7TaP1
nxLePoxADhbCuV6T13QCMfjszOlfRhfvGRd2XHrxtFwWap+ysnzYp+V6xRXBwhWvZ/h6Jc3oxXCp
gpnfU2HVqtqpFpXnwzJp3GHV1aQhCSSaJDbVuNCwWGmz0eZcMdi+7PQWE1/FtQuiyrKqjiTbeAlB
ocleeB7z72Gxe4dZPdG9595FOZ9CwWUyU5479cyxCqlVq3pRFge8Bx9joqt+WmJ7f2VHQ+jsANGk
byoduuLfO86O/lAPU7W1HeHsNLPZXeKj1QF6Be2jNaW/ahanoXq1AChwfqlVtYiXf9brQFlXScqw
Hl9nscDOlJVo4OefF9m0Vzm9tFUfq8yCTLQ4DYMM7Z7rUgpdttSuwYfi00T2o12kBWfQiHyLjPDs
hArrYl2bocwT2bXvQ9qsVRF9dWfnm7p7tthCpe0T61I+NbZF9WSJG9cCJA9KZfe/ULWnSX7/+79/
/VZwKkyatk7e2t/NOKZFy1y9Ve8+jD9A1YZ/u/4+Jm/iD3f76eEx9IWQZrsOuCYMGoSv/vLwGHoA
Vs2idAPqzMa5wk0/PTwWHh7d1hHpIG7ENrFIkn96eCzjb5YZGK6P/N3TQeb4/wpmDc/Of5PqOrhV
dPwypMM5jkE46Uc1fZUyBUIgmDLmTFZR5TLgtrAF068YzylUxvyKYTRWZIQM+soNmI7HnkFhEkRr
nDTVpoqdN5vqI2OgsxhqALGxO7wvLDsZCW31CUksptfCwFhs0Yk7BmXFD0qtlj5EkI1a7UKAz2pN
LTIP27yWMZdTdj+VFy6t6q4qumGrcszVwmga6oxqFSJJeUiKb9iO8OMuxke18H6tqc2usCJcp1Bh
FcVtXrzdCuImDNKp3nlu7UzkVFlQSWKOhqF38Y0rr+RlU60FBg2+cJpxweMIVjHx1mJgvyycDnxx
Zzsn9XO9nEjVeXXQHI2BfHNW+yFDcZWP/GT1fiKDL83pzFVu5V6Ih9xo6m3YW4SN24vP+X3Vg+xw
yMYHR9aS93Qx4asTmVqozTRJS5o62o9a87vhFCVwNObGIweIIst48ny6y1SA4WaE61n239piutM6
C5nGXEJVDgooI91tnerRdkKS5HN+5VSeLeyypN3lY78gmHfoEPW94RdPXcy0TMb1zWBkzm6ixKTL
NLrDtFi19Wkus/pkL2tdEQlqUcbXEGKtt0wK68Hut1aWaVfg0YqNGOY8ARyc5g2RfYvfXn1MFLOe
87mtQuSLpv2iPj/kfwkGe06G7Z0tBgZp7uJgHjqCDUJ7sldCd78jWmo2bph0R77P3VGt4eb9uXbZ
Z8mBq9NlWx1z2bzcT+3TqYLiagYzg3pBQtr6xwP+fx7m483qYSMzpj6rVt9vJ1Ri5mJzeU5HvbjL
9uX5/vV9tSTgJitnhOPLu6IWRa3/XPuwryczYqc5AeyQ7Yenen8LPrxNHzZp4Q2IXZt2re6M21bu
ajz6+fJzoeH4c1H+2syUZ/WyrY6pyxRwnrqPuuX9IHWT2rYTcDsthPvYJHPnTw/7Yd/l6eVEo/KP
d7kcc3k1ZQuST+Oiv748+Z+OuzydFnXBlvH6+bLrctfLvsv/dtmXNeZtvQwb3v9d0/WeRV1G21i6
CLsEC4lMU9902GsAPmh0iT+umkuFGr/JbUry9NbEdIbYx4DI6mpRhEKSx7g82odN9ViQm+mcqlsC
fmyM3pYnn8LU3rcgy9Qxf7qf2vd+Z3WMeiHvj3DZvtz7wz7EWuaBNAhxGBgyHyVRCJuBafsRLLc8
gjkYKWEu20nuEgD+cdWZFkBIvpxGP94kuz2Kr127UAwShFgE2JcQ9JKE1CtFbVAMkFpdEn47KFKH
Xvggl0PxFhWwYWxjO2XOTbp44PNl4TvY+tUC0S5naKjG3RaB473ap45Ta06z2L4v2+rOl83LwwxJ
9/NRkZPS4CqhAymczAe6jCOCnqy+mRLTBTvTQtZMMsTvnQGagDP074s/7WszzrsowRXOQqFS1Jq5
/E7VWjYvvxt1S2SMe2n3BgLzjB4wCMjuOPnYFYwyufl48Pv91F5N/dTbmehtKI90Rhk/qEWHMIl0
kahftctgXMFl1EKhQNSauuEdRyPFJ70e+4Ouxc1RLTC5DOgbU9PfOEH0eVzeKqsBM0oRVAMSUZFK
5qPpsg0aYBDvWnBRnP5o6P2+UPti4fyll+OSrGzO0IrCGSYKC1pwxq4E3dlQMD8qxotaS9sQeoCQ
Bwy4znFYFvhByFqF1BGDDyIAoDcpftvzQx2SEjgRq7FSn7n6fBV5JQ9nvjBqZ6e+O85yESRbCuAh
97dMRDWlC7AdtCyinOUtUm9MSPIFgQjeLpx1G+V7YB/VWuzUP9eYGIlN1olFu7jYTRQqxpyXBhYj
QHGkGAq9IRZEkGCBXftT1ezNsVk7oz0PjwrKA4yM1AxJHiQKAbhAAZGpKBEINUBm0NLSp69Bkz04
5gWcysTXSG/zCWwzy5m6iwYhdWE92Gr0pqiUaluBc953qu13XuUCTClBUmdX0sxNNFwjgfVq+3K7
WnvfqR5Ebee55hKs2V6/P+TMyHCN3wYbkGY9+sZApq7WzngWF5KKQsCoBUG7q5AK0t4o9q4ROQeF
W1ELaxl5qbVG4VjUtrrT5ZgWKhzzUPWYvw6/HFNTOkbJrocrgF2QfZbF3CWcU9Uq3zIYH9LkXP7H
2yc3ohko4Ld8OEYd/T/Ypw55fxZ1lzAZvkVBhJ7318tRa5d/tR9p8oGOC1bqn1Lv1uXf/bCp/tFM
2znzfbtckC4LlOWcuX/ti5YrSLhceow2pDIKJylUlxahrmaXA9Xa6OVc1y73udz8/rBJbpX7DztB
uPKufnhadcw/3ecykF9ZOZ1BWMVXZk01RC0wKfFQH1fVdglH8P2gjzej9uCj/Oe3//agHw/9bft9
9bfHHs2RX51GN1s99P9zuzp0xqV9aAxAxX964b/t/fMzXV50NhlPUyDT7W+vQK1eDvntIdQtH7fV
zt/u/n77b6/Bynd2A9cb0oz52yL/tVkI4iUrjUTgZddl/+UO2MRJqZxxg/26U2i35tHEtGGt1Kq6
pct94/0pxMQMEevixFD1qBbjhBdqXhZZupDQ1KraqW4mKoPZ8OVItRbnsbGe8rKi4f/rZhdeJ/3g
5YF/ezgUf83RHCQUF7Wqbn9/JrWd1vPTLAlbbCBaG5vL3dXab495eUnq0dXNfNwPmlG2W6MYNcCV
5ov6rVx+EWrTjuAZ7d9/F26fSn1zOQrMs0eYB6MQRX4a+prpcKxGQMMyuLks/LKNV0HZ6Vj0KptL
UWC0RwWXUgutXxRearWYM0dfqdXgOxav5DhCkOKitvxm4AKK47gM3y6bxbhN06Pj++Vu0rrm2Pjx
K2MfKgiThQS56b5Pnf0t5EKei2o3ZgLRk/EYFVDJRNd/JsitOKEYMbYtvGya2Vhdl4omwuBXEZyC
dul0LVN6NX2/LNQMn5YagviIy4zWlelJ70xi9CIGuHFmHV283gd3SUSsUB9oegcRmYxR/hfHGU8w
NGBiMkTlu2PURU7WB4kyCGmpON9e5q6qFKFmsbhz6HS7NCGCgUCF/y3Y/U+YO6blGnis/+9//sc/
K9gB5oj/bfW1FnlS/vcshPe7/izaec7fbId5FBFmjmdijLgU7Xyb8ptBHQ/+A31sewk8+EfRzv0b
X0yoOxAhLJO7ca9/FO2sv3GogTnAChwdwLD1rxTtLMP8aHsODNu0SEZwXNOnxOgtsIi3rw+IjJu/
/7vxfzxQmQW+uXSf6I69c0nxdPwp3IHDh+Zudvep5cX3UYomoDDynd5GxtqSuvVQ0uO9yoq5Ozok
7WRD6SKHq4INHq9ym8xaeR4A5yAusJ07FNc+tNM7rCXbiArho9Bq/wqYQ3FuOik/WTVgEiSbiT6/
hh0NMLJ8KvATpTxl1HmuIjxxRM8Y3n0VzCRoIuZ+9LJunUVutJoMkB3oEadtaxrmyRFJcHL7ttsa
lCDXZlxhWBrJWBRTM761gXYd+zieMmTfJ7t08/08hgXlo2n4rNeoLJtk/JLQL9Oq1tnImkYVMwjx
aZoWIWHs9eQRLeeaqHseGUBdxdokwU/M7TOxO3TNZAsRzpdIF3Qjfi5hzxROvkP4iWxzFDcTuFI8
sLgRq6+BF9BYyzL6amO+xeHqnyH/xFjmtO0wEJQMyMuykk9wC0dsaATRzkV/DoozVsbphHBtHfJm
vegtuFhJhzMN5iexcO81h/BZKsjfNaz6QvB0ejODh54r/L45yodqsRBK4pXn4aEjd4+K/yOK9lUS
2cW21I1mq9kNglZxTpsueEHocA8JqryLOuJbh2LYFiNlqqnACTnVndgHu4y8pG0zNESkc1kYx964
s8f+oax746boUuwFRR7vSKKdTfesEQCEuL3atIKGaFvrxQIJMI+NlwQoour0heSiNSWY8k7zcWDa
lSGYD37jd1Tts7SwQdq55LIHZPvha31qMDfVG69hDhY3t75ZmCvPCeUhkD16CcdUNBfiivhwMHUA
76VRjPFTJ71i0ZtG9EivymLK11padfsWS/SVJp34ZAzaD9Hof0nSQ/ZTVFn3OpO9PrQOxuJ3dLpA
oq2VQOHCxNq0uhsdLZN0ZrLn8nVvJTi0wjQgutrHr0i4350lCewOerSglPpea0snM3lZeHN7Iv8w
2cdlJ096RuJVFq90SuTHIqQe7AUPc+6Z134ymtcWFgUIQggoEjt9zBK5TfhmHf1w8tdDOh19iKh3
iaVRJvXd+xEBDB14EtjdpSxfF+RD8jJgpOhJuIkqpKxKzZJG5CwXmuchydD5+AtyBAVK3RjK5roV
00s5mQgJectXHsF34PyXz5QEpBTd8M4sLIr9k4ubCEWiIaGuPA1j2Z3GOv5r8a0esDGhvyFVAF5k
vhY6tkekz7uZ3ut+mnEPtCfgGt6dR09uVRjLvz/ByistuBCoumfw0D6xcsuXVQI0XouSdLnGkPQ8
ceOdkiH7pMd2fRcI8xEixzEJLRAckf8SayEBKkO8JoQtu+rdSHwuBNKJuilXJWfga347n5w2Iuu1
Mbytkc/382hOCBIcvtxJeiqxkGwhlsYb9CQ5E/vQ3XXEj4KlQCjZ6eR261Pur8M844dmc5qohUQV
lY/mjZUkFWEG8S6ty1fEFEDofZGiDls147MGtLK1k+5amOAzp7r2D0GXbjTdao+xn5D/F8wv5VjK
Ww9kuGcIfdUMYw/xM/jsB3CjZmQpIEWLLwYFd+ECEcY0Kb4kKSHeeIXoCstrkOHljUswyYNMjGKV
ezI+e9PsXlV+jAEJQhOwXhz2tlZ0t61Xm/d2pt+aVVve+sS3zTP6gVoQAehHbn9TLYI4PCp/EZC5
qYRziGT6gkR63viF9DflWvRpesAU7Sx1oeTQe14Djd0LNnmN2SqJcYUlppbuU6n95aRieExD81bk
pDzEVnft6i7p8XktUJhJcXZr676cuk/09b1747vuxeat5Nu/ifVEv2kCkNDlUgmIxr7bRcFMFifN
5HXS2+GxbjDjVN7XKAmRaoZTeGPXBuxOuhGjDIcl0LMlh7sYzy6pOduJCtjitN8WxHTdzbEvXlNn
sG9pJzwvZOiidrtn4W0aM7TJziaU3jQIKtDb7kdKjAW0LhPjbiPis1OCtNCgP++LzJ5OlU96fcLA
Mhm1k48SmUFr9lRPb7IPb7vY9J9TTftcAIuX0kvXc+bGxwzn0hIIRgqDw1tbFOAXOXnXwCMJ85p6
NobpFdz06+RyZI/9a9vVVXCInDJYgchpViJpk33AN37dhkF9jwHKsq1vEYrGF1QrBOnq0R2ZFXJR
TMWP6ZSZmAyTh1HP0IvV/OE9vF5cZcWIvtCQAfRlgub2SVV+DmMHe3hWUC3O4p7UYVrL4wxIvg9l
t3XrFLVEbO4JlhVPZP1Zq7Ipxp1rCEKssbPoBvRyr/baFTIMndBK0qoFYaw7f3aHDWhn4MjwzrFN
YOyrpxLTDOba60y4ryYgA6N3zefBEOMxSY27GX3JqqZp+mDzHYqGASGu0YPoQadPMDCe6yJC5If6
aT1U5g9zmr4W0O1eJuOk92XwMuXDAwOjr3MZl2RhYFWys+Y56oNFZUOX4TxX2kZm/ld84sNRaMNn
2RyhVUFfqqRYAWPIrk3bOL1fSBBdHmLf56qYehT4KhpZdcM1setwHudFa6yzukKxbTfFHQJrBCfm
V7PSnftsAKiOhsI6m5mVbNOKK3Vso0K2m9Lf122H4deIxROyCwpkPpf1zqyB8omp3udWI061aaUH
/LJYIbPpCCTQh5JTXJXh8AYLi/pfeMJ+CevfIMK2rjIDi0a09to+OFkV3TNCc4+NA3QZEzomO/2h
bW9GHAYn20iO9UQFQGYI4hCTnwivmbdG7JKO0MjmvgnCU8AJCAcA4G/sKdmuqRv3TNPx6FZYNlNJ
0oSX59+ruWJUoKGS64Z7FAjzRkbN+BDp3WPbaM5TbbRYtEmYL41KR3YU4agR7blIX3NgXhC8pm+1
7hBqEYRIjVtjFSd+ej3OpBO0TS15PRmY5klH2Nj7ebjjcyYfISpemV8BJtBB3gwom93MBHOQ890X
si738YTBjE/a2vjRFz+IGk6NokOe02rRYZhTHI54i3q0VLeokRk8psM5nCpjHw4hHufasde2X+Gg
7c347Driewe1cStGY0sKMFxd2yYudvDrO0vTPg0iXpqWj7BLxOMSlM4wAmkKDnPjAbCJsdURuKyB
AJSfkZl2pIKO2nxnONmblzLssM0G9gKmR59x4VpGxJ7Gc0UOS/CldB602B5u8WMTYovZvJj3OjEX
K5TVzT30tauxbb2TnxNqzAwGuf9VS4rfiWTPH5Zjxec2JH+0jGYuCl5i4RVsF2oLet/WkOsOMfym
NADGtnXa3hUMtUYbZ0yUdneMWQlT510kRmmcr2w7yvcxzVdUePF01VvI7nLPfSnMplnasTpJmc5M
/S9zCJ/V21Pm5GRkiwQFtYhAiE/PdtMl0BJDkAt1sm8XEoiTDrcxY7ersp4PpQTsM7f85ltekWtq
T6iUzNCvP3uV5BHWsk+rW2nj5Y2G+8BMqgNSU3A5Yq+D2kfjOulHB2HxMsKuUnguDGRmJMSSHHr0
ZA+FLV9ichRgksqD3xdcO+X8kBmgk5J4uhYgLsdoHO8EOKTOSoxDMyJrJ6AU8pxPqAPJh/SgwX/0
TaZv47z8VpZcctHdJ2fwPHQ0JtLp49azbwih7rjaufOOWRfGO80iDzbWcPr6M7kwyxWlyfpPRZ3a
BzUY4vWSqzb6mBrkI/5nDM1hZ96SJoH1dQ7O3mI56HK5eLzkozeGuOkMoAlVnN9nhZ1ec/sxd31j
7cJbRBdhFpje5npjDD2EL3LjV2pQNngDsg3IwLwlGNVlmwYnfSheKcEUV7VW5ueqS6tDX+rlGj4f
8RxDuSmZE2GBmCRlCwzKgRlY+25MSf7tM+gqEU815s5jbfnV2hVkVOpcLTd01zbmyhDDgxVMxk0N
/0ndmPR+zMuSmODktCtDbTMGTvEQBRq/XU7Hsau3B4HVdDX1Es4fg21ciLQFErPKGVUGB81i4Nsl
jKm1mpijpBCwNPhWVpqd7GLL3NOFuy4DiBw8ckNgWb/xJx/1b/fam4ywiBxBZ+7oG9BgPzxf+gC0
uKbmbfZmmzo/SEv2V54knDvNYm1VYp5aRY01rwdk9Lsg8CFG5BndMwAfedAfzAjgOAIi80ZII52v
RBWj0yQshchwXAh5lH5OM8wCKAZzLrGcBvjosF28pG41YzU0nTXdrfrQVthv4wgXmRiGvQtmZG2a
0U0wlOWTIcvPQc0IWEBMixgwrs2Rc31IMtEJG/Jjobs9jg4dLBJ+WyZXXOkAHa31XHr7okue5gYj
J3k4Yut4LvCQgNg371G6TbcyJT0OmXUFF3C3ZjQd1jtPA++Rp9OnYEG+ha2HnLkhnwiXFN1mgC8G
/JVjkWXXcpKfkjhw+fohBvZLKznJcvrSFGQK9AswMRWhu/WbMaVsEPKBJtnnDvTwVR+A6ci6udn2
vnuNALQ8OoPghxKiIciJsT/aY3ZCxFEdjMr5Zvg1Lr+wDFciwvBdJiS4jSRocF1trPXUi4wPaa0m
3Ik/ZbS9ike0y7zjvfFDMH7ZkDmTbuKof5scyceN7cWpbP/cMvmE7gLBNSgqQuHdJDjr+CF3SQFR
fJi0aFtXnr6WGajijEjYtYgLazuZfgPyxScHWpZ72wjideLp3j4DG4MZ1b3GkCquNZvaoMdoxU5C
fWvYHV6+xnnDULoK9UpsgK+Zuyls6727Q6Uf7eKMy33LeXsb2tVX15nelphp5p37uRmDa4m/EZ9d
GZBooh3kiES+Biq27jxrfDDM0eUznIhJkg3T8paTsERKVZpzeD2G/SszVw7I+xBPWvvJ93r3IE2n
vavFHXSyHVfx9jbkerSzKeWsK1CQFHiDXWetSUoKgGH13qp1+S06aLm3ep0Zaz0C6pE083c/nY31
WEFxgMu2KnEnn3NTM57cyLWgKs35LvEk6YLMTbl6lA9xWB8gMbe3aBpghbRRvHP9bB34RXOoy5tR
mPbZHKA2JWWIMNorYdEYXrMQQedmg/fIvRLNghbEl7vTbMhvGSG7V5NDsKHeyq0WILUt4vAlNppd
p8tsG6VBhwqb0Q5SH2cVkJAVFLskg6XAjKDddUFuXsmchCaSJyRpvv5/sXcey41raZd9lY6eowMH
OMABBj0h6CmKFOU1QaSF9x5P/y/w/h3XVHRV9Lwniswq6abojtnf3msDFDANajiWLXCsDf3Bd+NX
u27HB4qExn5K9vNUX6esnU5ZSsNT7MM2oo+pMVtPhZTLce/YxW3uXNtRB9agLXrOWzJy6NJtxz6A
6C04E2UsqiEFVm6cVO+FvyqF39P9hlulovCDuMXA+kK4d6+4ZmZ5OBy02XkSWSOuhfPVNxRL60Nx
LUW2FU3r0gaaQUtjOzgQLvXqTp7knGv7KZ8GLzPIbkB1Y30HGcHHODpMoFa5Dp+jZPhIW615wxaA
YJB/bzUtepZp9OHHfXYicfl137FiIpJ+k4OjBJqypRzrtW/H7Szs+jlMWF/M2jwnTDBXYdf2OxY5
48CywpGdyvs2fQtNcEWTWrImPLZ6arGxZ7sMItBl0CWFzI0f7Are5C0RGFo77KLZO64QL3C0VlxE
6Gam8n3Zqx+N5dGOGrzwOZfRgSBOuyPoWOGP3amR814wiGk/+C3zyYDjXIXjfZ+I4Lc94+NOU3uv
m1pzGzkCGtONLsryM9aKtdPGaEdmEmydMUWbWiLJefw7lrV+tkJrY2UhBWRIvIdYYAhxRwMRo9HD
R3sj3c45ADdfNTAkGyIDWThohyaak1M0mgQFErfdBmOlznlRaPvK6Z5hG/L714l+6DPI6Ia5JBZc
HxGREkk5hdE5HSxjt6A+VsE0Tp47Svm9IwBXyUNpDc2HgB8kBaomnu/5IrMx3KexzxG/UaRvNPes
Fz+dsd2NYwVRcoGXhbr7GWo8Ww76DAFQpICA3e3aZOKmzyAqQYNkV042w7X6cuRcbAezrtY1k3Za
kqAQZZp1C8MQtIn+DhbA/Aq0D9/XulNkWvgqbZ+OIRWcaIU68mCGi91IoktGvZMQNvdpxDrPLq6t
NU1DjMn0Jy0GrVlGqscY2B/idEDNNZ3kOe8qYh05bgGrBM3k854lW1MczaG5EbBCzKRylDNtqDYz
ZSf0g+dLy13+1iRPoz1RIGnZP0AEDMdeU/lFygI1cniJgkRd5HAI0NAfXPZlQwz+HpdN5jU2vDiI
sflqtrWMi/gYbzLH8XcI54tbRvGPxDTxjj6mhWBIaB0MAm0faZytoeQF2zzxHa/sweQYbRNsrZKM
7l2x6EEL0HsLAkaLMHVA1243faBloFFrQAxQ2naKj/pcoJWrLLzCNr8VJrfx1JaP3dj1bwwf5wP7
8+MgnR89Hp7nJBbucylRCEa0CUdeB5vKUiE06K6dFm+bzD5onY6Li56p59DCl8bh7jwEyXuTcu1l
uYy8DJ2BcKfjFWORAJ8aswM5oApZn4q/YjL3eTKsNQYEx0lMAU2l1ERGZAOdwfg0UM0xJtmbLm2j
d0ol9k5Sv1XWj76fh0XhcNa9rlNJ6lKztMgfDvGpPBzdg7KTio6h6tG2Bw62TZ4+xWPxbM+t2nH6
Gg/pJB856gSHQAdB5VJ8tgr7AqhBquGGAWbo+ZVhQ/ozXK/rBCGUokYLpmbL72MiNv2qdlTO+Yi9
AtJL4jV5870vseAPJdi/fhLXMcN972jUsGrGKpyTgD6v4siOM3EcZkm+O5naUU37tDaA1LAf0XZP
iFkNO8BDj0qvmiNNhNA7zFUTIxsn6U2bTQKo7niEQTYe9Z+LYaRZTP93VwRlY886Esq29f0vrWIc
KwuWSZrJyIeUM/A4FFeNb9LyWD86pDamDCptXQ3QeHr9spTSb+8mJNXIippPuDf4ZIq9RWbYbtm+
VNPRm4h6tYpimiFnu7vQO9gextDZWrE7IRsRlzUL6OhBMBzHFnWbpw3tFhyEqsMr1wqYQGSEzUw+
6oFrbfXYfmwgllH7Vz1RmcyFN2UUrOHS3dx/z4RGVB6vxR07bWl9NHn+3eJVdcU5ljgJFwpR2oPr
4kjN4rqU1onIKtaBbobej7s76e7Yondk2GXAde+FRfcvAcd1ign0w1QhDi4Egw35o54y4q3VJ+9F
ndIpWiyYpQCCLHELcHLd0bTS36ro5k0XgDlCaFboNPCKwjapVslEY89Y/Rjp/FxQeYWWgOJxP2f/
497XZcxK7gvp03kIifdemxQsvrggnAywA8ykdc0BbJeNHfACzG73L0i+LY67mc+KO/VHQiTJzicI
cq/gmkbKBYtw+N6GLs4uI3mG0SQ8jnu0FE/LXEIWB6k7XpBnA5cGgrKlELzSeXLLpxoXbpTTex1R
EoBJDHWw2GKRwkGQZQ+TM5o48j2T1q1jDkOKS9ZqNOhiioiSbLXc/U6q7WchQSqV6mWO01++rm11
2LcMbxhksEvavFcO02KOE2YQbo1Qf7s3zRmyhrnQw1ELESlLd80pMN01o3ZtRkccpnJYzY4hEG4y
7TjpI4HAYGyQ3XghqvxVN8mmdzogyrvhzxmv2OfYAgvrfHf32VC0trLxT6TGaY6Ny3mHPsGbJwje
etkbr8XcilWYqL3FInBQleq2QVn427mcXt3UNNf3GcmMKegEAJl/6/FBRJP+iJs9+XRACcYapw9L
NdqxFNZLqI3GVteUedTz6c0AiQs+otVWIxEIxhjBLtEG1uwukB+TbYTcHo+B8CXFrKjcKFZEBWHH
woqa6eyRIS2ZDRZEAvljtqFr2lwBCL7b8/4w6jVlveWqefvjfbnEgCZ0xgXI8SqjnnZf9ZK5P632
rY7CmzZRcTV31TdFcgDlwgUck9sXJ6Ofee6S36M+raXbQhbTqGjWgBhS9uockIW1VdO0NBIlfstc
R5r7MlfGUeOHQeUugiOvsZ23atmMPTMqOBTxpiQpgIa4tanRtX9wTHFtcupNI9aRJkkjyxuK4x+u
Q0263xyj/NKjng9vfuoTDsD289hc52D8ki6VApoqueAM/YeWl+/NDyd8zKjHg9X1oDc0ivdgMlfK
eK315hlq91EbkGWm/lY63Zp41DpkS8ApEvLu7ta6AJRVZe5rguXC15xXUhT9UUHkGED27q0Ff03X
9bAfZs2j9DmoKvPAdKM7Zli7jxNNhYh01KLtOk68MwpZVe3gNe1Ghswwx6Jm5TyACo3Jz5EGtabi
yUlG4RlMkigFNShq5cKqQxjYhjO50IH6btT34AZVADUiF52XNcmjxK84s4VPEWgsMXF8ITYMF3MV
mNQqhWbP6Hh29UXSgA1lwQSc7GzTdOPPe2Vcvgc/v3bqGslAy3n0IeTBiTa0epb7sIbPHnAhIqsw
7M0JE3WI2eTeRpcu2S49lseuKkdUNFhNivK9wEi3NmSWfT+wb5dVxTXJdH8Svmk2pKo5M2cGnkaF
9IU+QEY95lLpuufIVh8ciAMCiNXl3nnXgU3hhG2JPWx7fXev44P79MlkgitGTAbFmgI+G74en5ih
ANMpdNo2swE/aVllGJh1ipGB2HKeRMPrdFDLuBit0D+SSQ62o8LZYo/jeyZcMh3O9FYuP+bDZTo6
Fa9Ooz1xQqDrMPUvOuvPn55bil27I4yyfBNbzrXSw9NohDy+JQBXLxm+xkyfK0ynVJDASisL/FfE
0WFX9hV3FYN7YdofCybUy29b+TzvYUCzt0mgF9cCPfE+hz460x/1pcXEDQjRdZeypTXETvigJ8X0
zRnKTRAxR2sJOf6xSy+/+f1PQ/qtj3yDfvjR8MZC+2CAWXh6nr2NT2RzMHXi3izpyJ04+JYcZ5Bn
HfBdOQSQisSq7Fdxpm7sV3hg2+rmFrHccimdj5YOcUYXkLrmTJ3dUYwwMPt3Q2XfusAevWiiPlPD
asYdz5DckM3v7nI6sTYuWDbPBK28cmDdQAtz6PYRztGnR/5Q42uXhjB3nRje4E8NG5bzYjX7CXo8
4VagpHT4ZmUlN6lDvNNK42Cduj5bV0o0O9R6TLzC+F1J6yAtdMxxNnf3fRsBqztozTdT116Iel3C
5Z3imP4pCOw9sKNbgw9npxoFfalN6A5lDfCIdl+6Jh13frwddZvhZGnvpFm9TT3oYjumFhd+qYki
dIJntJnMWt7MOquYSBAFy+zxgVeyxQgwvAT9cOFk+8RtzVk7Vl1T5Wtrnozy35ZggeCuvCb9Rnvu
nL47fJKqjjJlv5/Ogyz37XuCxeswN5PygA3zygV9vpH6r2aoOD0VcIlY6fxd1CPmDT60ba6Aq8Rp
6guKaI1TjjUZoizePWAx5YjLe9wBzWYVXIQ5UxXBNnmpYq3z8jB8Yp3wkRWRMSwm24QCRClYGQWQ
664e/E2TgH9piWQj3mZXqFR06drarjaJcFtJk+4DESkPxU56hqZBirB0eBfNFkcQckHmfEapQyBf
cIhR0wUERXOqIwc1AcdNF9HIHmAC4GCS1t03P86/67zE4CMBbViia9b4N8zV0FdfuW18afBZzNai
DJzKaT3+Dm2ofyimFrcARu4DwfrFMSIaL+dm7eXwQLX+VhBE48Yj2CVhLOowAUlvbdgfqfJNRgrS
JzJnnJzfXGpW9qL7qQtt38AdPJjlUp0MJ8EV1jWOefJalZBrzVS8Cqr4RTGw3TdTt096X+BD/OUX
vsakLThY3CW92k6BgBS/68JPP9wceaUBo9GEyZe7o2KSZDcnyD3kOLmdTesXCBSbEqoGXNK08BJ8
uhPAatrz6Hh9VB7MRhQbHkCw1W0EMgLaK8Rlg+C/ggBCxhAspD6SK7PfeBN4sI+mVdhAzqBdoJVB
vLaWyTxUkUs0pMHeaG96j3VHq3NvSiIOeBLWNKqzHnwzObAu45QfwEXctc5fhlit5iiYdmnrsOD6
EAETvba3YO34gGcH17IHJkSCXBscW5Sm5xrj/QEL1kQ9uWweu7i/BqCoAWOvMlf8RL63rg5UUq5S
55aE9roPSpqeI+S6rkF0T9OL4IJtAV9fN0GwY4GK905RWh5X6Y+sO5Sp/tOvCVIEJvTgyKXfneFX
ufOtfOcjDLFacUohJkChgEP2z3dVv1HzdBpHYglSTXA7oSuNEteWKbGNQYBbFzW0V8uhppBS+nZv
mOpXf6btMUL/qzMQS5OUwivsmGH5vB43OgO0rR/LL6N+MZVZU6yDRyEawfgyv8L5g/tjozcLyhSR
qyDSbif5E+YKZ6uStGagvIBqHCosNbajZIP4yA0KCpPHVIZrfMfQsZ0G5o0gJZNcnkZ9ua3h0Cko
5VFpcLL14kPBf8gw4gLnWKkKThZn6pBbhwHSwWTR0IhdrJok++4C2Frpyy9mlS68sWl6MHKfkq8G
4HUUGj8d9OBKP2mQdTZBCCWmrGAzFuRTKo37HTCbVaVxSGabU1hmsIPVkLPg7gIFWudBdeOWxyat
p+Bio3kj5ATCp6MGIsUHVIPxsrRhFWZDDpQxeyKCAXs36r+r2nqe27r3kPnXZRkf/AtB4wzRlLER
uqOXut1BBy8DeBNHbWNs7ElP9m2XuzhljC1EKqaHFp310mwAg/PcQcW+aXXgQgKPd2ViHRmMpl7l
l7tYamLni/wAHKX08Fkm60AZwJkb8YPRL4UEMGhgg2QIMcZ41eM4W483bjg1ZJ3Zw2NCXYYzf8Gu
7VeFX7WIXuOHXZwDSpKY38jv6UDVtDMoWKMRn/Os6D8x/2TLjM4nN+qeGARruxRSlcOPbFNnvNX5
CLwqGrEhLf+VgWKebVWUSG24nKC7KKSgQ2xq5ZOd5deYwo8j8xtgg/70u9DDcW/m9tl03BxGG+MI
7qpr0wjZeJNCbqkmvyRDtfL9Vu477HlZ2j8EORw3U/YVSSTplVU5rHWtYNDM3GIdzOy/CCkASzKQ
u8FnbTzlbT6/lhk9CtFGDhytB8MQ2yimqKJR7EVWpqP1qkFfjbr7gG+M+oyyHjfZbKzAiH/k6dR5
WKUxuoxYo2Mu95YBxLaJmO5my7sBREAYkaSxICTWQztvdD1+6WzxTm0TuDxowz42UUcA9/Tj1xQf
4haLBtd03h+YyMzmyQyd8MSY6jxgPCT+akdb1xAnx/bfQ7fw1/TubuNgjE62xE2fWbTIoOK3jY0x
ZqHhxJz/Z61ez4KJUTZR1TLKMNngy7pWZXrx1dhsheBt48jax9xXadsqi45ZPUBoLadPGug7+YMm
awYCZf5atvBx9N79iqRrbGlcWWVhOmGDE4sMmZ3SmatF3sPSWtxg/arl8nakHWRTVnThoHUZ7Msu
ozDO89Gbb9kxBw9g/PTdHWzdIiWXL5/EkTM0ax+hjnt+u9K7vj2V9qujwNHoi2pwRzPcv/zxV8XF
Cb6VDaKHmI82VQkixxJHzKB0/RkTF4vE8Odf73/69/9bRhZs1XLxnN1UrkMH4dZfcu99rCsaQ7hn
EvISW6d2gFoDEaISErdRu/uz8Oj+pzBuh+P9T39++cf/dv/rvSLp//otUo5cFiKrWzdSJKw0FbHt
pg4voRs7m0DMo6cXLc68yZ/XWoM8E87xJg/rVznIn0EX1JcoBi1OCZtayco55U6IOmJDfpfYkT2b
75I9NtOWkiPOSniIyqNj9AiCE2PXrkUtHPr4gXfejiUWzjU9RV7nhiNNRCCGQmC21GZQjWJATGuQ
OSxGtSvZRaeA/38K8R3jY/G6eY/Y5n99iUS4Z5n+Zs0cCY+zzHX01G2IsO8s6Q4rQ3yjhhA+mH9v
qkBFAjTfdiZYNu6EiO/iWPjGp8PScfDtdT6aX6XhX6fAVzt6Urk6GgCChu9GaYuTHwH7bxmC2gpd
aBomnp5L7cYmmqGJ+bHHUWTYDokyTpS2r7112W+dXP7zID5bMf1CXA3X5Mleg2rpGjanndm0ACmT
JIbji69mrg3p1c4uKTu59Qdu9sNY/Jyn+MzZhW1Qb97wQy81VCwFUHgeOS5sHG5ExD8Uxeuiu2W+
5/TaDReRueZBvQ61veOWHvEdeg0PJ/rRIFBAR4xGION9tjdq5yXXQpOP2jCtBagAUOj9xZyzT6cb
nuEOjivdijjxZG6Kp0citgTByQk7k9aJ2TqaZmUdIWpZR1k4LyREOs683OjoJgDak8DZUePkbMe6
fky7TjtWLvVEID4HBsM/K4sPbgvx6VQsUc9ijBGy4GYVq0rBHgAObjCrXrFodvUGNmm0jrIEAC81
15twzJ7mqXsOXadhvG7067pXMy0kozraWVWsnCmrNo2VywPNM9jfkVMHN90lrIL8dmjpWTbt3Fpn
QXGNgxO66Wlyi01LNeteLne8vijBP/et7wU1Xgmw3+NKBJlxkmp+56K4mlvyP4E7hPvSr49lmeD5
HsX+/vhFfTFtarz0UX9kWn405snm5p29qyS5WrDz4wHfW/gmfVxAjk7Ex2e8iA/funXQJj0D+en+
H3Ihvdo8Jm1Acg6pS2vRDHpqSff4NuDMzmixlLnS4TCBMmo1g9oG8IpV2Pf7frJ2pqVPDK2Az8Fo
TyKL5eyRKq5jkXX8uz2aPqHaQNmeZvmAszXeOJyH8bhy+0/cLYe8zzrkLihVgzt16L2p5PiWJuMq
js6OJd7bkRoGeHUUfYkHM7Z3bao+5zz9GOseT+NY7NXgf5p+CJRMxN1zD95Mn/Xw2IUZtxpGZtKU
WJ7TCqnI/xCUwG2VGSPuR9NnUpYTE3/0qJ5c2AYePy8sBUXPhVX90jNF5UgS3whiOSu9sr14SHdD
IqNbHjLZ6ub0TTnKPWsp53WuDxt6F+HsWk58yZJ4r2v00GiFDM9xa7sHKpv0nUs8HHjDA2B5bQ8M
mYljDUWdoAMe7/AiOsF15pttpMlDPn/L8RdNlaKJ4yYDJo4lpo5tM4VP6XKLGlRBOHHGt+AweWDu
GK8ZqL1QvxmRF44VcDemDkXpfo9JH+Dm6iCAOOl0NJa3X2sh1YMJalZBPjce4+VTaJA0Dgg7eTon
UmiNKtr5eQN13WZuVcbvcQm2zB3ifE2aAo6SatnFsimY6ekxhhVoGRD7AT7gzmbqMI2blPCKRzzN
5UpjBSz/7LJhP3z2LkwYsxuHP764JQ0Yg4FuQD/kmZLFfieYRDiU0W3T6pCnc7w02euMEcqnXlgH
0LrD8f6lKzGoWLq2tCb4b2My2ityB7BJLJCYZj/+zHTazB0Xq3PVzSeOTEWy7CAJ3TZG8JIDOaNz
GEdBj2B9tJfkt1y+zEWPRNgyWbwjX4QRvc0l35s1PbuabXQnI18uPfVPI6Lw8/6DOAC4WC1rmq0b
vwH6tN4QyTdZQ87mrbF3K8qM4r4+O/ibPsuSCV6J0Sz3x/d6mWAXTpKs9SH5iV0qPMDD1i99g/td
dfJI2lt7w6+YzX50xWTceqMGJF1XidwOjd2wa47MAfS4oCoy79bIceFp1n5P6PXcJOTJbiL74raM
tPNZ1L+ccpN7KT2RnhwEu4r5MXQMinUdM5Y1ONElkdUD+nm6w5GRcy7rzhm/fe3mxc1X1vexMZ8D
Gc6fGn2OrhrGX5kZnV2oaXP4WWfMtAm+RUxw6BoZnJjUeFC8GeHkxTOI+T5GwZ+IDMwwZzzXKKMP
o3M/zcGqf07NO/xnL811ekukzW1psNYyN3/7CjNqDKd0FYNX3xCd526YY9gyyaKsRRiEaN7+L+Dx
+KhbShII/tFuAZZyUlhEazG7z2qxgLtF7XwJSP9lc21162ZXUbe26iA5NHAKnKx6RaNicJUuaYFs
3uKM+2bFVzlG4UteC2T0CIACQ30+Gaxsqoq/GcCJT5aPmxL2ZLfllF0erABTSVIUzwUeuRLqG/7i
ZumdrG4DtlE62vsfTgtZ02He+0JRObyDmk9RfrMnKPU+MMVqEjlkauHjFcDYNVVlQAJGEIridbRD
VR4CBw3WmH65ZvqQBzEwtkH+Nqrw4NRYvrm8U4oz8ES5nWldOkeIA0tht5M4LJ7JfHHPJdP0ywr2
YtbK/cwJF1Ls3J2C0CIx04lrbWHVHmvGihQoPBhdsZuKoTr3oTlfO7sLd0CDkYCR286OrT+12KWx
LzcLejthuhojpva1TuFj2onPxgDREy11mGoZU9y/ZNwJj8k7HS/lOU/i8pzVEe0PJerqH39FyN/R
8jBROEE5E+yBq9OGH+FExitzmPB0pXGL6Q9Zm26Pn6qKyk2qVUtMxNW8JGw9X7MU692YgLykyybx
6UdsVfOh1Jw8BNbynJcoNzIR8qFKtFerM9wNOkC+acPfQtnLFjm9MQ7quaMCdu8lbmmLcXDnM27i
yEphQ5lgck1nkFeW/9jjBzDT4RiFU3J1ngc7wUJk5bnn0BZ9MNyRUixAi82AHZPwBkdiQ6IllYRm
ChbjvZbRHOX4MJ//knO8/lHT/T8I713B6rZEAK2lB/XP9m4OpUJa5BkNYoOGIjz4j8LmLvTTqGyp
/rCNhhDP3BjnvtUBRrTuE0/XtkObOibSBA6FbrOxJQXajs7kf84JpXCUwsyeTlGKoyV+6xtC1JQB
UoyaRNoe+0qWedDyQS6V5n9HoUyArx69Kuk6KJs91bTxceIIj2MgtV/a1G3IfnSCUmJ8+IWglyUQ
+rxBTwr3Rul/prk50L1ZxQejMy+lPwfnP784Wd7s06B7CUTFXEtyTgJNetYnek2YrzXlptTFrVOu
/x+eRvn3Kvv70wh4bXk2lWPyVP6jhHsICUTMBpzwdlA/yz4Qn10d94D7Y2dF6MZG4eijj/mDtgE8
P4ruVmR884bbEZJ1mhaHjnKQG/PX5qLkvMWzQIBFZsRfFng/H1zCOJ160SmbPCRuvcJfElxHSqHW
PPcNnXf2j1TUzRFzcPhkEEPEchF+pXWKp2icszcRjflaFpS1sUTD97Ub/1GJ7uBAzj5hCb22Bjk9
2VSHlrkz57NGvDmS+fm/f7uZ/6g2Xp4g13Q4Aho2MVmllvzqX/Kpudn5RYgvYN8Z/nrMsx7yVkM9
QMHDjY2Jo6QFzb6u2lOvY2UN+23Me2A3mF10QB5+9HNXfwiZUKiJWol7gC222mpvBRb8cOaN3k+r
zIKLs6nGeXrNxuhx1KH9+gleRs3PPmHJ9s/aIE94eP79Y+Pf/dfPEg+OjknHxi4s5D87hydSrHk/
Y3u34e1jL0U+3Q6FGX2FZUMEMigqPkq8EEyv6KmqmnFVapH23YHE6oNF5UidlntJF8MmB6d2Yn4K
PX3q9NcaZPRa1RlSN28rACoF5hUmtpfAVOlf/pRY4aMyzPZx6mLaH4yk/dGzRNr6lL/brV9vnR3m
n/FIKlc8zkUDzD/Q1adfZodMMo3LR/1Nb+PPyOijV0433S4lAbOX0ORuKUbwFV4kjJjDZGNR195R
fexnohL0wsSR3NTcOQDA0zNWMTfZT6l9sM01pEJxMsJr7VCBUQXCeWbTO2It72hIS8OH0rXDRy6z
LAg+Wco6Hv1TU+V0jdj9r55hF5CGr6KbwMHShb0yrFvb42NIlFWtoCXLZ9AIyNPZmB+BpvMqC4Kk
WYWdDxan/VGNxUXUM7VbbbZH/fRPtj0SqI18uLOdE7zEQEdhZFn2IzE7Ehdatid0GbFPoEGGW/bt
ejtrRFSGbUP92SexN4zjzYHPLvndwW0fDCD/uezZjoa6/MiVvfSLTK94seQxDq1s35r1tLNarJh9
bCicVa25STlmhH4hPv/9u9D815XIUkpYivI+XVdQh//+CWPAE2mAtdO9i2BKR16M0DV2Z9W/p71x
pVIBJHJQ2xvEROOUCrAm8HyDPRZ6bvzOQOHaMnOMdON7ZqHzUl1F4YfOnFyfaCnNpmk9u8Q7KJTN
193iqp9bZ6Va6nSyCQ2yqZ2NWbjo9374ibEN0wbqqCez+ay3fGfqDNYe8tR/+PAt8fp/7GO4KUi9
2SZwTKHfm+f/srBoVqXNnaHCPQVtF1BWxsWYosCzUy16DKzulOUG/UlB/lIYLjb5Xu9euNFctAFY
+FQ33bWRZCx7ZTD9sYKz5qf2Ilaa2GTILJc97u8g63EOLkbIefwmSP+tTI0EYBDHr3yIyrXLTCyp
m0cQ3EejsPbI0ck2HYHIg9G21qmRWdvK2jXMv9Yz46z/8BQI+19feogE0gIV6wjURwFn4K+Lq+r1
kkRwRWmjUfaXKQ2cc0dHmMiMD1u17dMc2OGxCqIfSuLdkFH5PlAwUKtgXMrwEORo0fhMk0vbi+cU
XNlZZYb5kqmAwhTokg6byMmq6v7djT5hQ7vXfui/V6Ou742KRoBYk/qbGas1jhQ+aU1MXoXO79b0
se8zxg6L9C1n8HYBqPGuBW3kRX4SHxvIZ8+uOvrUF7x0KELrKhvLfdcV17TUh0vNCPlhDKYvR296
bKbZtikn3OGW/dZMsXVpDSkvrJcfqYz0tW1QCtu3UXvDP2Q+wBqgUrqjoT7IiIcM2rkjVeTNgbQ2
0TCXl4ZRzZoq9/PdW8KafaAfCIugPkK+pFXiVlriRjFLceqq+maarfMwYoi6ZVwGS3fGcYxfcses
9aQVJZmTNo92TmeRpqBooJvdU6tXjAqogGfJc54s0SU7zW51L2wDoHUahlRiikEpcaCr0nkwLOqk
Lbx4VPumXD2G/qcC5LIhTZ2siIDl3tCl/jXNxAXFId3FfQoj2sFJ3OSwmiKu7xD8smoNVQvzndCo
2zKS/KpH3R7LKfa9iHu5PyN2WwKq8BwO8QlPdwNRFNGctlx/Iyph7GSbsBS8cbji/Jei6Gk0LsXN
d0tQe1vPE1auuf/Uldns5hATCslIzn4dAccyh6TQUzfHt4W/Kd2+4ts8CyxblyFDHJUkTGnKIvDB
tetap527sZVF3deE4BJNImG0nuMFVLgtpkh/IWdePKXhSE+ozU+Gvs1ZfXbecIqtTMW9D4ep/ZB1
EwOe0tde//2CKox/kHA5s9jKUNIWjhTSdgHr/u1jFQoNYahX2o5p6kj3YSwuqfJ9D0e3sZpm+bPn
En3Ly9hfT6KhSl7J/DiEgu5WRXHMiHCnUbp0Llx3vFIlFB7A+IxeFrovlktNUQ2yYNurQexN035v
c5j05ZRRLmA1l3bSljbEvlmZYdo+ur7muZZDRZ5xHcMkvC7jvicOpGQrhKE2UY7rlyZRJCsj3jl9
266ytufnAuSUUeUpu5CZnG06nrzeGrr1QFT6bMmMsXkhBJPh4htjc5Rqpzh3YVji7uf9GFlCPRpU
g3umHTXbcKhpKxdEt7Opfc8GQ12HJNqYpM2WnN42C48ZkJ4famoOEfUYGC2vhvEd+aLfawXT8iLe
zhwiHhUnXHaSYdgDD8F/YsfrgQV5M/T8K4FBn4ae+fPetINrm8dYbriCMZqbDnAvrPU9B2+pk2kj
66V+Oe8zFJtVulRsE6M9J1MFnUI+5TPQBQ7e5jG0XOKAraqol2AinQWuuZHEsFdUk5uXJOdojjHp
AR+mJ7SSwwZBrzrFGTMQTTrZeaBvsbEvprbFCYG5Gr+L9RKTvEH5crJ17+PFjClp3lNWXz1G+EFm
sBXAgwjj4ZKMgzj74SYYA1zw/aL2jZOhyCre37H/n8v9n7jckgDiXz7c/8LlviTpt7DI/g74+eOH
/hvw48r/BY5HKMIW2KRMy+UeN/xq2v/9PzVoOrC3bVYiZdzx2vxf/wfws1C5bc5a7LuOg4nxb4Af
W1gWjgVu2MvP/j9RuUnA/xd757EkKbBl21951nOuORoGbxIQhEotq3KCZVZV4mgtv/4tyGsv7y3r
Nuue96AwQlRkCHDcz9l77b8GI+4A/E1aNzM8tFn8uX8fjJohZZJrqfVZie1LVhLeO860F210Ilko
X8YGR9+EOLJKJ42ojMcUMJFXwk/1ZYqDPO/wiK0h2AXOKW+aAX3WlBzQFBonBhflLFj0nQ3jXDRR
o+/RQcmxiC80XypBNqWOuM8bm+5jqrEco70ddzkteZ2gBWNWUeqT7sgQ6pwXPceC7kSDn0j0lFpp
2efKMl8qkzDHpnXTXSMU6zy0NBq2ve+NYniTRjF4FrFv2hTFt4c05NKgpdf/VI+lTe84agPU2y9u
Nmuc3dE/NxGKGxqXYU4+ra2jKeBmmue4GClteN9P3h7YNvH6lG1ve5Vtby6wN7sm1fEJ4U7efMp2
1dg54AkWkeWXbYNYNYfDHDLZwWRIjrJ2dhnez197HeG4xHJ484JjNFJpBIeACpNlyS4OeVYlXSDl
vq9jOyhDsjfw0LHgsXaOHhWX702iDiQwWamDRihMsF/Fg+nDMyAM1tRIU7fiq5r4lX1L8C2pwnXL
sF+kADyTJr/TRueXVeEeGupl3Fsi+5EteebLuHpzHFQq7mzfhyM5MUJaWPESp7i0kFh2hIj4jqP8
JKqLOe4aFF0rqae603KESHQFZoVua9PbvjHV2nXUaer1NM4G/cmOya4bWSJIGrod1LpOiqOj/m0j
lrq9Kq8U/OnEMl8PboYTc8mvgQyhiDAuyMx6nPj9Pum0DyxJA+0LEq8LIbRrpvaDpzZd6OtmqV9X
DSEXyjA6iJSGx7ms/Cl15yuCVN19s06fIsWU19rQcHR2SxaMFJWQeelH/Jr5DdLtBgVMMxx0KEeE
WacDuXrNOB8ACR4mgzIx/R46q/l4VVAcptIH0WKcKHtNpXklstg62A4ol/Uxtxr59lDm5KFGZtf6
BCvBfqc1ykHlo19jgNev1fVdd618wbAyBwi+g+2xZX2CFee3s2aC5hHLsxVxkeuMDmMA/O0rFJrz
1WjFfB9mdnA15RdooQiRbY3aTV2SgzlDWenREXskMJVE/ug4za323+4bG9pphEZ3EYTsVOYXTDPi
OCtNgEC8Ozd0GSlRiiXbbbvbnd+b1V5FOZJwHoEOZpsjqwZ/OcH5uN3SViRsijwe+SccFQtP9E6B
RVQ394sZPU8xDjOODe1SMgHZJDwTJwvQgrtsZY+tfSfwx0qQRsPNZp3pzaXauV2DB5oMXFQShaFS
prpLV4F3lTjYeZ38bTNrjNo8HEvX8piIQWouR1CRX7tMwfyGte1RhFW2eL8yB+2vsXaXtHWDVtcw
+eUcF6VwsYrzN5l+M3R+y9TiuN3lNjXGJdWA4E4+854hAfSHMlq7uBqkPwKA3YlyTYreQkzcmoCS
ze9BXeBXOg3DnmY+SSHrZvMFbHvbfZOD7SfNWAqqSI7b0DHRu9Be7ayYgqW7kLiCFsIO3Xe9WbGP
K0J4e0sLQR9q3Kj7r2+yH/GSAc31Nj8I0ncfe/F4nF279jVzUZEjGA0BdPSmATx0HtUWzROImTw9
KqFqbRECG6Z1c7awUqFgE6LPBGXM8l6cu0TPj3gBA0E7IC7qA3N1GeQKzPEh6Z71tcVcO84UaGXx
ZIV86fEAAD1XRkgVISEIyixILyphZlodlBVCUBoiKHXXs1va7FFx1Q61DMxY+V3og8uazlP7wkTe
puyGFcENk4pLxba7mUY2rva2N+Lq1B0yopHQC1hk+ZSftwNgXpmU214L+hLqC/rANekhXqUwlkmy
G5pQBDFhv168WOt9kX9zG3tFvKpelCYdz4hCIWtlzeRHnU5/dNB+aTTs9vCiqNwt7f1mpq7HVmeh
SsT7T7P9E6l6e4aEAhFiYfp7tgH+cKYWLjPeSZW6Jx3rE8hJg/KFZ2bYNbBMu0iu12enFsIkLJYt
ecP93s4T/HQj0YWm3gXNfKqL2SHEAl80AkAATfOMh3IxXrXsYayhW//12bebQ0wzECdedD23OMC2
r4GSIjGlTKq3W9tGWb8Oc7Kwbc8f4+pxWBJLPxtESuzNSoO1t3oZtDym11ZLLxMcHel6gKbYuJZ5
sRFE4ugNa9YYmyp8uZlsvTxaihq0qzfDKZqrcfVE4QuXu94i2bB3E9KdWFl9uYMgidsx/eNEJSgE
/X01gQSd15awGOSj6BggABRGe4y+RHxOdn8UJsH19cIXvm6WqWEAKwuiMm0zQzpBaqFbneQAaJCT
45xDZ0gITDtmJJUcK8IKN9rxX2Tj7b526e9F1HTBNrxtmw2D/X1zo2DnMYmXUWQ3viwjrq1kPGxn
fyTWsKNtd9s4ruliLbDNnWl0VywAnB09iAITRDiet02HzPpALODXGASC8dqSHWiUwo13rTbcKhXi
uM4Qb1/07XW83d7LXzcXjF0HgvJwHSEit11PDTvnFKYVGWhDPZM97WSvrYm7FbmbOG8bQsXRO+Z8
I6WIjCvVxi2jdeZnzvxrP0lFXjRD8Zeimo5a8aQgw6LQuR6ZaKyRyg6cS9u56W6kdjqIdHsovSAW
WLmwJLuhT9glgyRaYIx+ZjXUEP5j7NSUUm2NgbnW00tftulhWqMeNs9lvoHjt93NW7c98v2wmh/b
vofVsSrjvu/e9qjkVid7eEP+xzeAvgAHOGPdemvj5G/Y/O+bX3u6lZ50PEl9bUUkzqxPLtMIi+P2
PVamVQ6XBKiSUdhoW/jEBW1+oo8zcZWg/1m5gaehUpxDZGPnj5viT5xDblUVXSVesgSu5Lr38wqb
3dw7216y+niKuMESsu1ud34/5z+7D1sJDnklSr3vJ297+JKbo4qQ/Pv+v/7/9oCFH/C87fUTlERF
0Y2vU6+qclwAm0evbsgP9pyJphvx14mHW8dHKBbUociOm230+xL6fXPbGxaDZfT28HZ7u8x+38zR
48IFQWMyNfGuUMW0/xfw+TCTxLDdHtfzyDRwDuctynKpws3dNo6YaJQ7FOyPQz16I1FEV9tmsu2S
JLqBcYnShF+pFW1TzUbF5zJEn+e5H6Dcl2F7jEmEPcxRu+/r44YYtrAaL962+zd9+F8e+pfduE9G
sZ9WMvH2vwp0qdB/F5vRZ7/he9v1orXtbZs+RyL79UiVWktz2e5l1VJTi15nK1tKDfStMqcbzDkz
6xOn6/eraK1JKoE9DdkF2ltKVDhrgZ26IZi/Xvxf7/l+yb8ijKZWc069TZ4lQQF/PUvO0pm/Hvna
3f761xvZnrrdjmubZ223v/7i90uJhGq+5lpdcbFtXJJ/vf72ubb7vt7298Pb3vdn/X7if3ZfmV8S
uxbNQI5GeFrCeW5Zj66+O83ykd1V+nIU4/w0FcbkLQgcaLDWN0YiYE3C0aEcW7wkMTin0q1eUiRC
TGYXMygaYZBRZN+16VT9YCn8yRT9naiYer+Q50b1X4F0ofF0tcSfkWsm0KNWPiNBE36fpOHZcqFk
yR74R2iiWgcisM9iWA9d2T3BweJK48DpWLiiIBMYnpbRGf2+Fq/U4JZdhz/LHuwLFN2LIgFRQTJA
lLt+TGNiFTD2bZApXPgseu3jnO5r5qfe1CV4truuxfmMc2poiHmuiu5PaMmY03dE9yaGn1pHNrJl
/XBwD6GKT2Br2oNnNE0wT+qbriB/G4KhxMis1Rj7YB7oJ3t1GHO6HNM2PUvCK3dZa1zoV/UMffFP
6YCflPL3OH/gEkLwjakGmdwQRIV87QakbrYuT0bNgrQA6Rfp+kHvqlu1ijp+qhqzatT/tmjPVQBo
D1pIRSKxiiBqWLkhQn5VbOu3qfiNtRYw8plrK/91ZeA9pFDY9DQwgdehrMgxc2XWnnTLjzTM7l1K
Ey9D/oHset8z5bqd++w9x7Yv8LX7eizu6tmeycAkNYo9kinHghWH0VdeZL0triNQE7ntqUypiosM
/1Ci42RmlX2YmppfFhwEDXwkGhkBua7TvYullf7URC+geQgdxRniUTjp/Irl4x61GlyaFENcbu6J
D86CuIJHCCD6PeGYPxNPz/s3hiUQEj7TpD6HNt3wSlPQ3TIBJXuD/BBLJS8lPI8CG6+sJvLMI/XR
GUkjhoJxkiStP8SG8+hU2c3oImBNyAfkeIow0QEGrKcRPa6ydyln+CFf+SG23IMywueK8v4Ko3z4
WxnaK/7VXpOm0C/GZm0FMsCh1W7hUTFMxsyt4Of5SQkV1jQysgnFrRs34pRGXXMWdnIlhnm+danc
n3Ilu6mIsJgADUKICUvPwME3QElVSyQKxogxxekXPZg0aJG9O95p+B6MyMC62XUf2urtdfDGnMbq
VcHdvNgDmi8dD1iCCNjM6UIRgGteQ1LTdtmA3Elz0+RiaAO2w8F+QBNKdHSgZGijCjP9Uevmh9ma
D4YjBJzH8rViiIItloqdg+TTG6elOWiY2q+FuI5b1ET2xCrS0MqGZ5HUkekYNprpBioHXVCUe6l6
b5V9ezcXnxBBEXG11oWRdYesnrHvyb6qhZs+NFV5qqPJoICl/F5U9aWIwyCTcCyq1eWcQI/KI6vD
tg9+YU7b2CMn5ncoM9MPDffRtAlVqS990hoHxFook0ll2sX9RFqZko07vEucbuZ5oarFNM+hh1Ql
u3wIr9oM++YY9n+Y5CaY0YCjhgxOZT60+y7DotXbAvuye84dOQWlmdzUodrt4eu+langGgA4qZVk
ourwDHy7ZhLaUffRqqIJUhm+osxNMNUlKVbQoxzFY2UrJHV1eKVt1BddbVxSYdf3Cvi8XaKOKRar
9vfYIekJGaNAAOfkbkIyrQw0mXHX3hTJeEdp3Ap66zCi5h57pOkufnXf0cTv2NIuJnYLTxvj92Uk
UtuRhApgptm1HF8ENg/XACle9MbE7YHEIQAEzRL3ZRiyzyomwMdxG/tYoqEwyR0xqnfKFHymQfDt
qOlPN5yOi1U+qRLvXlumv/vSjrxykXTVjFVMbug5mdlOgF7bRyfX32X2Vavn1gH/6sOAEM+PELns
R+BG+w6KS+DOul/BAtlLdan28YQ/d3ybnBrk1PjcRRlsCiaWU5s9uvHwrKAXwZmdEkUgL7My3Raa
9TEUAXLmzIvt5OwO+PJr5DilPTr+JD5HWQkfa+OnA5YbWiuEKtcegmLh8IsrFMdttdyo6xeEUYLe
c0RHbIJU4MBJ3CsqQS19WhV+pWNbdJkf+VMff1Tj3iE0YZ/0A1LmvmMm3CABZunpcKmCdu721yA7
nb2OtACrO+gRUai/QblWKLJ/wEHGsVdiiS/b4aNvIXkKt+K8QDcfSxVgMKwJ7W2wa43wHHAO1KGq
EsyV1Rs3URvvQxJVODZmZ4fh1upI3HUJKvcWRf40zOslD2+myqF8PeK4M8L+p6Gn2LiR+Dejeekt
y7pRC3ndiLLYRS5JgWnm3FBvJjVq1d1GEcQr4DwgUebqvs7UI1fheu92RpDYcL61ZHlFkYTRC0n2
frC0wpdMGvFrYP6CQ31vxaUJeowcIDm9Gxga/YRfpG2zl0Yu0y5TtD9aeRfRlfcMMIb+ZMwMhS9w
SS/teyWTZ2NR3js3rgEX9I2nEkh/Yrl6M4eFxrRA3uqDem1ItTiY1W1eqHfO0nQg85M6GJRpv7hd
6UVw+k/oHNudDGtUCvoz5iTCuiTXZQoID4aiP9shAyT8cHFfEc59aIpEp8yjPBglqtG8d/GLVJHX
d3nsyRKz+QTGXZMuLa+uvUsRJGt2vB4Qy1Us8rupBLCa8JMRxHuaI9zAqGTwltv2RSkieSoxgh6N
JsMHhmcQzQAzv86LbPu5IsiR7PQ7O67bSzkYH0Yhd2qFa9Ag0j2m1Y4agFqgxAFk9UgDQ1UUx7gL
f6lyeqJjjjEgwQ2Zhdj/uY5J6pJt7rs1M9hBe1BNHXdPcrNgvdAUvdsLaff7CuWXr+K5NKCXZeUI
jKwGAynRSlH8HXa66WBuHoA4aivR021viXbOd1OlAyu1D6Ck9pFZRn9Yc1DFR1nvvgLFfHDJGNup
RjxTEq5ooWP3Kg9jYWdnLYmZPgnh7lNND6p+fGCVy4Was67BvlwZpkPZE0PYZETEuqjzE4u9R8hF
6dUYQ7PIiNgC/cBo7l7LdRmy5A/ooTNsZIOvOulyPevVvRoL9aJ00FcK5UK4Ndi2puo9YaO4Wpa6
uneHhlqzo+6XSAdDF1WT19TlhZK4rMOU2a3Nmk/5odhU4FrWXh4QawhrqRNQbSIBIHbtW5QbU1e6
bwxHmOKYzAdVp4L47if1ZmhImhTi7LpcwWM1wio/FJhjspgODHjn2dRPJQS1ypinO1sX+V4oKuKq
xIpXUCeItFWEZFhJEqj9UUOgAOSmvMxt+mmbmBJ6rkm+6ItfwA5+xwpzrcwmLyFiarUbM4FNCwl7
OqKxBqmqAWLfW1l/qkYh0XmrdIYZGhgQXXE/wuaTaQ061TFPmAt9JyNenWmSgi43bTCecu0z25t0
zWAveNldOVCgdG3QrYogQh7NiI+IrTmNapMcdKvJvG7lrmIosjLd8DottoKSzg3Xjo/eymmNZ4zK
MbJZ32zDq4ScASZa8jNurxPYvznXV6aRsMXy6kG3HkG7qE9ho/pjNLaB69iVp6e+Wdc/24HCOSLp
F0Njcu/a+n0ema+V3voU8O5V9LOs+wqy09QFVAeEZl+UC7Z6ZfCwFSE64hufpdJR8YnELiHCMJsu
Q58i27eRzhrTA+4nqAHlmOONOtu9TNBjaXcdjU6vE9Mvs3Bmf3DGmJ42dykhkeyiWV4ce10XhBrw
lYI0vBAQzqi0byClYl+tls63K8EUhr5YjKm8n6RXzFxtxi57mvNm8mxCd/XCBsib2xbrMXxT5M2S
UlZrlO3+0HjvEESF4BrTnrBP91g2FqIRm5JvKsvqqIaY/xO7Qr3tJntWOZAQeqQDen6dWfzlrDQr
z20Trg36rUCsyqwrxTCyJH669veTuH/rGfs91KMLgE3rZ9MlPQOesydbz+Zk6t+tqXtKe/eeVIo9
OdnUGNRGeuGyxywNHGSe3uci59Np7uuQgwMQttgtVW3h9alYrskZLko/7imkkZiL0YgWEyV9CkC5
457SRlk/pbaLzOQW57M9IGVtczAklyGOP8wYNu7Q4A40tZcxGT/hvwSJOZl4aoc/xrzc5On6A1rV
id+MZZuBQSNv5mAEsIUUCPVJ7r6mi3qo7OFPn0/PmoxA6BoHpvXk58oZzB2T5cK1HgT6exBITynR
t4jiOtTv/aEozdkvlsBMRb4zHU7IEtm+P+jTdYmdpgyJWp7sdyiiOUbkiDiYSovwuNJoJmCi3VEn
U696oVW0KOvp0hk3tIYiAoLhQMglfxZpyPeEEpWfDFRrNt+ydqESZCqXjjkpo7BLuUZ0/csCDfmG
VYqW4vFvF76yag5H+NBGgAvzF33bT9kv60MUHiONQ9synhklftc0z4IqR+U2RDUnhkTA5zJqhyaw
w2WKrgZl4CIaOX5CZ30XdbQWXHPYu0r9QmLeEICJipwHzp4ROCyrlBBDvUNDL4t/i0UuOzs3f5az
B3wUTFQKWNGNV7s8RT+OydZWJnorGhCBwaY+ssTITykmtk35Ccs79aScjzKeP0jg0jzIAKcwXN8A
tPqjKhGrAH/Aw/yjj8BncXHFude/6p2O4nu4g5N4j+bu1k34lfIkopSaj790Fzpox/WJhXzdg5ON
Y/kc2aEK8sYN9Ch1zhghQBAokhWyjO5crVQPMkdBziqUGQCui/3gYq6PO4MKM6ParEKsKRwqpS7p
Ihqz934q+EJCLpGG6PyxNDEXRfRu5IyDV8x4R2PEUlcpFYbYJBgrs8d39MxYOMEyLRbupqqVu2xM
Xmb1XWrqT+zmeA1BOaJn5urcGV48qO0NPiM7U2iUTNY1rAfzshqqcBZBUDRQCzfiQi0IzgaqwWPW
ivpmyNCS9v1zTGrQdQP6GvXdbkBchI2igfA9EN7AMp698WGuCADphNgPafoJHJDGZC1g3xCR2+oy
2kvwDZ6rjxAZZuSNAP2pJMInzTAwBb35AMTnuR8/XUnV21KfR7PuPUg4b4r5bNsWVzl9AANS2scw
Y7VIn2hn94wAdsTfb7Ik9mh+nWRl35iVAMZXRupVgcUYMl7BbNNg5gDSdyqr2FNbRhBBiFjutHeS
DPVdnRoMD8mdKysfi8WHGsFmnnkLXqUy8vGepe6U+5qeucp0tHHF9bpGRdgX7tRQrTkh+UjwSF77
vlHW+CLkmRqRGhG09sqCVVY5d3EnYFOMmd+7ETkvC9ittvns8vJz1ZSYeXw7FCUAjGeuCEx56/hF
ji5ZGbGDuzVjdq780GMJVrM152s7/mVk+Z2ZL+YJzayxy5l3DgsJqlqtX4tWeSZ+jS6xRSDUEIqd
+pKHPUq3cmAwXgqUk/KXMkRxUKfHidU9nKbqiYvmtV4t9zawBC/f6+vvpKaJC9tZ5zNmfIFDrYEM
iDhacGkCI4s1wBkVczP3QccIDbHTDZDb+TrI4wQ2q9TtR8zJE0ik69REYpBhlo0jeUc9Dv3jmN7Z
Ju1TZBZ1OwL1TZ7iYXmYpvg+iudT3FU3aJ0D3MVmqv0s+Qghjjm7/lVJFhsjcDxz4fBSrqa4Qm+z
2MG6MF1g33DiMqGN1Fv4su9aqD8vGnQRfekPfVJ/kj7T7AxWCbgFgTUqz447HytTXA+IBXfNF+qC
j4tH881YhnuNX0sPjT3UCswEj86yPNXGlBxVeD80Lpkgsir17GTIgy7niGmMovRgIUEcdzEFNm+L
bb9hW6aEoF4jGP3sW/dN7/uPovgY25DwABocOeZx2kj3tQJbyio+Nd5stlSfkEkeM/JAikGH/V+4
0FUK+8PleD60af+zYIINrYYhCSN0usOM954lzalp7McipkVkZBQKppMxF4iiq0fTBCYGTtZW28fR
zgM50SounfDemRYqy0PzmTrpvRu9jAC5tFa5kl1y6kX2C3UwYAxbuWRKHyAZAXAQYaxohjr3TMI8
fE2tX5X4rlrin2nX/smjGx2+yKGqsLpHsOJLbYL4JW/JF9ljREYkb0KIwoQQGWuxStPxJWilRw+N
KhIzbVntOzvGePqqG+1RRj+aKVJOeTffKwQoZTaG6Sx+WOLD/wr6/ju5fbouNDTu/3Vu39OfovjT
tn/+/Mf/+bO94On3//2Pf/6vfyr6HPUfFoYIlkSqoZsm4rP/r+hzxT90lov2GpVn6w7bb0Wf9Q+0
fMJyDE0YuAnWoD9kCp3k5Y1/uI5uUR5xaRrqAOv/J5F9SAf/UvThvXNdS3UxaeqWIETgL0WfPTfY
CEaTS4VqKx6lARBg6wbFEqZE8dLXJotnXSMedBEOmooaAUe73rk9sm2UfIbV1KlEvmy3pxXn+f3w
9sB2X9EPiBFQkO9sG9nTCh+hPgNUMIpYrG63v3YdneM9cztaygjcMoioW7vGXqUU29626TeFQd8n
c6DU+m2yaizULbt520U2i5pl263Xv5LC/FwohFfarjRRIK0227MEQAllJ2ISEDEBc9IXc41NrXOm
hqZFvW65jDpFMrLOzqqgqQeijlCMScMvaVvFJV5hLnlbI9+A75KsoJdUopOZOpz3U/XcADHadan9
S7nVDfEzB5d0M2uEicppbQIs4VEqRuXlvQEdC8ZMB2tmXKEzIDfIolhBNKil/BgyTbYiauQQCboV
yUFoEfIMODbxCrTpINu4Y8/irJA/qka/zEgH4RTp6s4ol2s7yuKLovf3U9YeYgPoiXFgvYHVb3ym
koeqhrlRP07GToxVoOXGq7CyJ/yg4PGg8cQrlicvCPhVIfXMK7KnJUSQoK/KxP/16EQqVjmuKGTP
OD+w9uyqCoqFuUKAZmhAM7WKnZo7ypHZW4JNoCV0gytLMDY5RNGa7InukFD0eVbkw4gDLANAVQDc
2BkZLYBQEHZEoSpwlx4jmmt4CdPb3egoRBTZ45UWmY+5rRpHQQ9LW73iIUgRIDeI8aCYZGrW+toK
R0qkQ+g2egLDUD+VAmNkEWvuuc6qO6Bn9b2Wnk26m/uZJYo3WxDihW1gwEb2EWGJ9QvKsF6lLA+2
C7hJtsVemR2U+TCdohXuRHs53zEr/qnFVLsQQqoB687aL0LrA4l5A3TnOoUWVazYqGq9qqJdfYPb
GAeqg2lpPYOWxzYrc5+IyDtRECITmxEknXjUwb4av6IO+TZFI+SLNodNmFSnIi7IcsibAzgJqgaa
dVaN9EDcq+vhqXhwBdW1qQ7bANESE+BoxqlIG0R25E5xaTtSAgerYtFQGWJaXONpgVZSNSANYySn
fkjoTXoyKVwVzjB4FqwuLR4+sh5417yU910n6C5Ri1R6/FoMa0HVEHmHHdtXU7FXwwrdvqLFrMdb
MhxR/c94KcoJxKNiEkWrtJyI3bGwMCogkWAdDG8sXcFjyA2eGoEMKFZI2FqOtUGVRuuZDIBuOlql
uFK7iNUOHtXdFCO2cfTyYyOoR/0Yw9e1YOLSuPaLek7g1gIVmN0dR7Efx82PAVIWNOkDAheyvgFL
hStgTcWF0q/INXWFr5UgdpwVx1asYDZUfvtWAdW9uARlYUkp2+aArtUNOIDuS9hqEEp+tCMTksYA
Mjivb6wuSsPr9ajzFwlUMTeectV6S+2wCqBnmRTU6/zNanEtFqocd26IwxH6MsmM9p9+hdAR2MCc
eQXTUf4tyf5tX8m/w06kD8wURrq4C+U16OoXMLbjnmwKaMnX2EP5eUBAYl1epcSHBK3AQa6YPEUD
ieau6DxMH6xgT1He/EijHvVbpaObLeQhMzg1JJKKWha31vpHSrDryzAqB2lbnR8KJm1KDvi5Me96
YfzOTMbUCBZOPN1NQ4wDNKOjNTRNdGrdx3Bi+tQSo8kXFNP1AL7WcIyhvrQoY+HrlBpSLAxz82FI
IA1CHDRX9OAIg1BbYYQ5VMKI7MAVUjhBKwxZuDpQzPxQPkAvUg6aZOQcEJZXph37NERWHfXekMz/
a8yUrmG96CxHOEwU0IZRRBd7hSdGoACdqM9BatpRYBd2uV/G+mQh6PRmrOnQ5nFssqjHEUSZBOPp
HuHvHwPKVzBYMyZTarQe9RH6em8E0ZwqbJ2F0+Q/TONTyWuKYoo5UMmLTyEcX4BCn05ZIAkPsaI0
1CSjMXuaiBLZTdAIkU4PGcgUad2ZEnBJQfeCNNLTQklX9L+rOkI3t5Iq6aQjOl6DZ9sRZ3bhaoQl
0YlhKRJVBoyebD7ZNgwC6TUKawS6Ry0FBsoi2grKLFZkZr7CM5fkY6mo4aUrVpNaeg5lk/7Em75i
Nw2UYT5r/NmDgE3VADonpJ33aabgwTy6p2WUD1WPitbFZ0q5XXdvsYRC7S7S7ERP+WdTihHSUM9V
RqqnMJcH04T5ZHQFyFCiXY5KRjpwk8njaBLYjU2I8AfETCCYYL0JLdzndgmlArOuL+n4ukRaq5yS
yFQwDsrkfp7QE7YvTQ5nQWEO4lMWHHYjrKmJlMpzaNZUw0z3qCc5Sk1SYBa9uQUoSBEwlU91zrVo
0cbwkAlm3WnBoDGmn+YKXM1X9Oq8QlgTgQ2hfR1gs7rDfF31wFrRPx6sBXqrwMlU1b2fGSgj4UZ9
UuxaPVJAXwsJ/pX4w/uonW/ndHlqrLYLUiuZKQrB21ZX5qKqGw8QVPeJspjEtC4XxumbGNEPcSb1
S7NCaGdotAQqDCucVmlJqk2oEHZo6jG6ck6QLRAfcLs/KIp5dM06XSH3UOmwWYP58K0I5YoqbuzC
fOTM+SFW3k5dVdOhSeV5Eyltm5SJRNrSFLE1PIeOj4Kg9k05Mn0YzDWsuETuQfUlx/5wyldF5ibL
1KX2lnNJ94XjXE894SxmyqC+pNm9rOgVgJl6G2Se7yvU0FNk6geKxBCvCwMBbZybT5SiKNbBeBZY
Avbjygl2JILvSuSspJ3ifQMvU13pz0Oq6Mwy8/xBpMRlzm1C2q4FZZReUO10O6y3dRC6v8O5rfem
ihcgdgmZmEbH2TGfOI6K8rHSEQOKb7dRN5hBVDP0W4oB83F0pZdaBtcsin27pnbQD8wgi7LZ6zVi
XRKzvS/i1A/RGZw6SkMmOVNiHb+TkVZdszI5tQLWM0Lsh02x+UU6zwf0/WGMk5ckE6Tq+oOVmJGv
WLhDNm60kGEEUIjkllXynHeUyYF6ocnEUHEbi9YHeaMe03VqC7vvSU9Uy2P8vx5Xeaqta8NhapMz
1lq8/pO83eRvCN5p9c0Y5mSSaccSy+mWdGD0WR2gbXwo2m456fHjTCW1SWJ6IIgdtrdjudTagIed
bDePAyKbcLnXtD+nMD0naFrg8Gqg/lH65Ap1u9wF/q101VOCGCKjUmbQTZ9Qkripecp72LuUur+k
8VGFnYMmfLpXE/UPKQ/dntxsearXXAuQNb5Vw4/NQteECjZQTMVM6ssVNTvHfX3epOt5+Aaz/zlZ
mCy3Rh75nCRCdzDVkfswEh2ga1YbEIgySCSOI15amq99vkttozsmar9fhk4GXYMsaSVnYzwdfUnX
loIZrvMSl8EeI91bHjfYSrPi/CWkZh7VwVYzo+KtHh7zxPkzxowXUpRICCB5llp2BqX0PNGSTuv0
Ka4VzRsQeZ37FlIejLB3N1ZAgKwgclovpDDNYe2vmBaDZuFJjbKXBeoIbxxSUO7+YB4oAVcmV9hh
4iAtRQDv7Q8CQmWPTjWMUkJBhfzspuyi9qV+rsRTRbngtInFjXURYZRKIK0WMqZTgYUpIWbzMhCl
XThhHEYmiWD7Ar/4TlSVDQkwvVdqsz6YIDHIka+PikD7GGZlC2BvqLyqaOkruw/NvDqp1s0Y/coQ
5aGFW/JAq4sXXVd1rFyL6q5hYuTS6KWnRHKN9zDbg87CzRilTgxY9ZMZBSFoOYMNEs+uo3RaV4J6
a75gc5+K55rBNoDdIKsZy3VcPw4jqggIJMNFcSY8TQ796P4IP1s5t3H3zuzh5f+xd15LkmLblv2V
/gHK0KKtrR/AtQitX7CIzEi01nx9D3bkOZ43TpV19/u1KiMBB9zDBWzWmnPMtCKKQzIbfCEjcCHo
5VD05SFEPU86t5s4ZbXqQgN4PZA4MrXHXWN04zq3utgtF2aMRNbH3iqeI8mEE7YwAMWPWh+yW7VS
c+KPHPSyi58Cew3xUDqK8hEqBbkTYFPR/VpxxdedZoAHCbUmPjg9pWPLqcMkMJbgMGI8spFftx3n
EneEwQ6CGAO+KSKU1QlWWUeqGHdW58gfUJ/fYHsBUdFyOAI7HoopMDdt3IZHAFA4kNGbC+67b5Jj
4YTWUwCXwAutmRPeImY2KgyjUMpwbOcp2TJuRzu07ciUBfaIpKNxnqpIYbyweAHE13wKEdBx4knW
jvlKHfMtTAil7afyRIbN0dQ08GX1fExpBBiDoVBjn9FGzTARa5khtWWMaOMHeEVpvw/1twxJ26Lj
RSdv/8oWFKKYyDK6Ptoj2u2QzXxHl3tXyCS/J2nZPZG0M24GWF1f6yuT5pAW9uVaTHyTQmUOZOeE
NUsM0tezptxyISVApArag5bQYJDa6t3QZkAYUWQCJhsR1s1Gu4L80B+E2Bj0KiLdxCx2AyUJE7os
0ZrV6AFq6jftc8TJCOGurB+iKjO+5pLBJEer4mzNdSh3yZxZ+skUN3Npqa8iWF+1wQASHGR9O5CB
W+nVjYNcYSublbWbwdtZleMc+uWxy0SsS2M0yIE0lmtn2aQqMqSdcXyXYw4HG1okBy26VXUk3kHu
Tz90iivetFAo4yLhAlqYzlWFIX0rIh8Kx/JXbaVSAK7b9qDXtg1LqngZFPyWMMhA26HmJQdH/ixB
OWqvZUetgBSnEMFljVzesu1boVYXunUx8ZerpBIy2o2rdj6IiRz38y7vSKaBcM1pY/FYWaAWxESa
bytNMvfisnZZrbYM0RdPEqD4g7xM5q58yFsdKYNNIMgU6e9+Q1aD4qvDcdE2u/HMyXfmO7oLsmJP
iPhwzM0+o0mSE8dQjsCmId5snBy4IwFNvupsOAfIXF1Ck29Opt+ISSbJSDSLewPSltc6ymPlaNB2
TbittYMSLo6ORW2AJVTbckvi92FkULpt4nRrERl/xvdveboS5CstAcslxzAL0vgpmbTgdczvJMyC
XYs6Oi+CVWgp0bvew6ZqUqM50hW5DRFD3Je04h2idkCr8VPPfePGd6jqAwX+2WLZ853exo7WjV5F
9NnKHONpDamroBeBdLcLtaNhBb6b6NwYjGoRHGuV4O5sbycOVe+F1oPYrChj7bkpMXjrKn2OkdQV
yt3IdnLE+0PcDF6Hmn1v6MZn26UPoZw5O6OTp82IEiUcuD3zw2Kkihzt5zx/97NM+YGF60BR4HlS
M+2uTs1gZcQ5DrlADQ+DjcANhsdVGVU/ZQcrboRYzi1a3aJWGPdH4Ep7o1Wtcy+3aNQI9124ms4p
Kj+UIdWO5fWYZvoddyDqqi6yAYeis8ImGayKaS73scqdb1ASNz8HCGyDgPEEQSsq+iurQzYxruoq
J13Pr3H5+KN/CvT4zhjepxHS/kIxa2WUVfGoPZiO+W4/4/tzrrgqBqu6NZSHkH5o1gJEHUtEBrQo
p1OLV3czS0iEIQg4p7BYIhAWYVlNF9kJgHD24XgoIXOs+jKZtpb2qw5z8tHIFd7ODEe4AbGlNbml
D8WM3iiQGWDEQE/OVdNMa601e8jIwwdsmObayJvnsLB1T/gMfEmmhOpggKVqyThwuQhLi7VvipJs
F8jNhlxsBankoh1ZYrpE/JVdk2xUSPGDWMVYaDrcVOjmqGsxER6EGCS5mxKOuOqWGlO/1G/bZSIV
NtBNgx+f02w03MJeofAFTBW52OCWeUyWM3fdQ1gNtAUeildL+Ncmtb7hrn74WqWKomupmo/tWAUb
1erLg5jIyxxN0k0BmZNeMVecKrxpSALai8c1rvREp8R0MEmjqLlyjnTz1YbBtbCMCNOKmKhjs4Jr
TNVA7hu3M0O6wwYVhIMY9PgNf7SYS5U43SS58iTudApua4i0Q8w8olkc+aKYivJTqexwS693n/Wm
s5PM0jmqATn3BSlDgUNZxSdMG0t5Hu/KgA+vH1OyDlqn2/HnURShZ0ZbzUVuw/lDuhmVBCGXTyL7
TL0A6av52SNyP066fSS6RKH8NwMyHbp1WtyFQYynZMAbkscE2PnJgzlrMTcvVI8jNYOX5MOqLovq
GhkaZ6NKpwVaGTeBGvjkEJqNZ0yDf+bbWkJlLjhFFuoqXEsQMGp7Dq/tdl0OOaG8WnUMUFZ6NkV2
ykfEzJbLqSa46TTrJu6RqnQJiSoVcZJWbN0lQfyLolay5fNOxnFThjIM4jnCQl72j2TV7rhnC9YT
8VZwr6gZ1HwEbi3hCoimXF3bjYK5GCx7pH12E2hBOUrQAwfhO/fx5MCN28RJqPQ0PoZCJ/ZUiouc
HvvNWHGJxl9E53hLUUMjZhOFLNXFfq2hzvly9TgKWXqaTcuujHizrblCTASvF3Bq1G00cjYH+5To
MtSk2frIE2ffOukpq0genfmt1s78bAzWARdCpY7JNQ19anSgE1YIBSqMtNgkSD/jmRncJCZ7d8s5
bJ6P3QKEAZJxPyqgqxi8xusYnavXaIGbVlp5UhMkjZYUK9cFiLBMlfiC2tFJ480xFcwglakOG9oZ
cGydChQaGhop/hxlarqDU50AkUEJrbO3aHCMnZr5yAHSdAXy+kpppOMEzc6tWumeQv/9uvLpv5TK
S99Q9l2GsfnwLnN3jW9Dbu6yOXoJGBXdASgaaNFgOtTbjIIzw0FyCO65EYgxgk+wZYMovIcmhg/A
54qH9cXLy+wB9/TZYkzcN214HpcPGuNedbKwYpF97Oqm+sMio3VjtU+5k5pumlmPtH6gwJLsEHa6
vrXa9DxYlEIc008Y+JVXFSlDNBZwMIDtRCrlW/smVNRd7itnEn2olpEL5IFAtmvEAnFk7SXUirad
bhRzclaAnKk99vWpoiM+Tt2wS7SxpZivlBsM/V4oxbgqDfNOVWkIRL3jr+UAlAs5yCaluKaRaZtk
ZY27ETkPftvbxD93E+bJWcXIjOhhI/sD7jVTz1cTfWZzGIy1ZCS9h5MSewCtnsyhIaxqn5LT/iRU
4UrNiTwIpCJlYPxK5z4kTheRKvh+1caUzfAAjtFAAcuwKB6bE6L34aRkKMkXoYWVDQi76rnizcIu
gMfCluo3o9Z/jT9yuoRuGuRnjMvGKQvC5zz+wZ1qSPEOHlKb8O1uCdc2VW7Zypsp0jR3dqhaER8y
Zk350JBjK1kzQVQkchcwB/E35McuAmDX8ksbTKLuzRfE8RBmJm3TNhNS+SSoVx2QcDxiK7ksMFcP
lAQWTTCXLg2fLGWWuuJPyeJVrb4UIAwJidUe9Vb9iLS8XFeDjFluLp5y7KNYqJHMoH871h2xDS0A
IjehmphPJOlSDkc/hoCLDPhOf/Ajp96RBnXKiuQBQwwpZjFaDLNn8JM59iaMp5ATRf4eKKPblwZ5
BSG0AY3OiadUdxaFkYFRT9Nq5EDkaYE27DHRaQ9FkGPzol/ZlnQny357H+rqMxHxr3mCRpUX52xb
TulNaF6pfvQriPXYI7hGc20EdNygkRqj5FyNQkZQcUCCWWNnSGfwTKPFDg9NSk9hrSbSkvcSoLuP
lbWJ2wqRI+itQXEgQ/XALlPoio3UbA0ffw0p25s4Qk1ojYq+tuGKuVa/Zfzxgx/7KqwRw+iwVSgr
qNxcE8VjqddaduwVfmlV/Fhxf+aauDu2hUyzogmUJwsLx5Z75v1sl+R5kIMVjUsBLyG/t6hPiTO3
2yHdMKa5xicCTqs2PWIvYW3V55m7O96I5L4qtV9qPe/orPH6reF1sDBs+aHT7bMqPYcPi6+nG46m
kdMBqkzeBodD9GFZnUmidTHxvsk4eMAutM80EQxctep1TIVwHxN5XRnYTFCMIO/SGYGk7fUYoh3n
Ap95SUbi+rwuDTKrSl2VEM2ibAlNr7VyeFy5RmewIm4ydX60PoDicC7NcxDPeyDUJ6WhRuRLkLUB
agBVWzRT6CMSrhONSak353qJsDFQ3GbkHnQilVlPZGttm0h2cx/Sh0nPgcjwLrXeqG7+qAqMJlDp
3HHYW2h6HyKgS4qcWtxDMEgMtB/R1B5J45T3nGtWM2G1+K4VjJ6ki/20tgpxwkCiLQvcFv5niYi1
DMJ9KMvXqRq/02GrNlG7hDuh81jpUnxfF7i0DCvBzMFXTB5p2OX8pNHITPk6LRFWJUtMltmMD7qF
i5wU7I1djeNqDOlAhpgxsqZFdoZ4Z99YNqrzCVWdTWYjeOGgJs3eQk6oTxRyZIbr1ZhBp1VeqhSE
fqqiParQ/kc0OIc0f9d/AP7UrtSyf5U6XLI1poq9geF+Hizox5ppElLSFGuDhF63s5tfnGMsr5It
28vH/tgGdBfGxUeg9FRew7lbw5n5KChRWTOtYJzzVHtsPD+yCX+E0iHi/CK1t22vh1t/GeNeJtYy
DI7V+D/WXTaRyIxCjBUgKazyRvEiAwJJ3moBISjLbCTyUKgiVNBA/dKbRLQJVzYinBfv9h/bw8Gi
/52lxLUsu4tt/pj9OtxyzGIpJpgqPw8RgmJr3bUyKzNdvOUJl4nY97L49SIuz/fHob9t/vV800Au
ArkknKr9mGSt5YUOSzUnWA4+GDE6OPHUihkqu2yWCakJ1Ed51hCKB0ssSdD+oCg27bq2TLZVYRe7
nNH1GunZD5PY+L5/jiqCjECjQyMPiyvLqg9plb/G8zC9hVjO8tCyTrbaQcFQEYxxs0TbZXAYDX2f
zasM/IHNDU7bdW/+cqvC+On3JLZNFCFiGdUBsRFiNlSdijbPslWDe++QGdR7e32Pu/b74+J4FhiM
30dJl2cTG4mJqcb/OtLXSh1sC0ZmRs5cgy/bXV7W17Euy3+3zd+t0yU4BlazFQEDRjNVh4FSo2vp
mK3EIj5d/pwlfkAsijmx7rIo1okDiLnLxt/2/bYotssAhTBu47Ool+YIjTbqSmV1CPhrqQEuy3+7
UgMz8efjxbJTdNlJLIs9zYq7n87eD0syc93xlaZfzSzQuen3rHhITIwIgSpkhcvul5dwWafJg/bF
bv5vrNz/BSunMaxG/vXPKrTH9j38LwK0rx1+C9Agtv0lM9qzbZnbGVXT/0DKKfpfsokizFBkHZex
bv1bgKarf8ncUSEtkBdxmKKjTfuXAM2CNifLmgx00bBsBYnc//5fP8b/GXwWv4HvzbflPwHwKpo1
kHF/IOBlsj/RzKF9MjVgeKb2DRtbULcPC0BVZ1MBz5IK+IW1QET+mCVZBultv/SBvma/b4COg3oJ
Gc1DkzCyKKz5JgoxQTXwpbbU+Olsg2XsC6IeukI/BVMVbfNJuqFSN+zqzj7VtQR2x9dtjIrzL7TX
0U0+zUsXbaJUB+p8U9QS3jCdMaw5Bhb3bCqlfSu4yuahg7cZv4bS/ELii8U5bVhcppysk2HcqllX
bbJFtOToypK2aibU+rEBNxHZFJ74S7hU5sW1mJWUwp7vxSzU4rQ/YjgekCxD5QqRqvzeIaKT9/ut
+OMwYq8/3iWxlViJ1pAIqlnZdjG+zbWIAlMSRnMvYtbndnej6+GDsXA6xCoxSRZSyLcEscs6HaUW
IpJlFxR6/5rVBddJbCUeErtfFsW6y9PkYkex/B+zl2cSO4nJt3WX4wa0gfdTVI8g5Gm0cg9eHsQc
lfbfc5cHmgTOymVRzAVGSQ3+2y6Xw4hdxGKYkuIlRynupeXQl+OLRxFzzii5lkf+OOLXWrGBEVg8
j5gFadTPVfj1Yr+9psvziWN9eyqxGC5fCknVe2Qi//p7SjxI3K4syySZ0K8t+0V1M1G8yMU0WsYT
g74MJcRsugwyFiV2GtTFVqz62jAXw6Rla7HJ1zHE7NdGy8OXxT8eTgSOp1uQcF+zYqtvhxOL//zw
91cZtD72RicCmuUs8sxYqvJDsrw4sWUVSHjnHbzoVHWVHs77slwsOBSxkdhcLOLrjQ/DnVgrVlyO
BP2AncQylzhiTv49ERuCZcUZdtnHljoGwhmAqjpE20l2yaHlphEZyGW283MGWwr9DvE4iQMMUAza
kQPNGs+gbrjqwQ+ukCb0q0S/zQzD2HMj0Rx8GyhXHjUna+olKi6M6eZo9Mo550XYC0jla1ZZFLEG
7yZ4ZgHSErNiLXGTRz2m/SSWxETsKLa7LP5xSLFSPCw2vOwn1vkqVZEizsMNQiSaZ7RgPvqpIuTN
r49YDDTOFHjk0ENHrp+2b5fmkdaMjFX+4BopGYb8oqipsAgg3qJl0C2UvjkVasC5V7NePRQGSDL0
97QrBV+N2JM6ow0t4Hv28neLuctErMtNrVwV6twjz6NYPddaPntZhbJFqrVnnRhfrhPg7sK60rZB
OKASCpikQE03aHkfoq8e7SIP8Hv/wTGN2yZCQ1UurbQ2qjVs2VW0EovQzimx8VeofUcBYUxojKlL
hkpESKWX9HHnCcaXIHtZdUWyOkT6liLxXumeDK1/12za/lkTVMco78ojqtLEcxwKPZms+WhH53s/
tT2z7OSdII19JWtLFmPhJWO7oYyws5DdCnyRHcHtNkzIA9O/gU9NuUSqX9hPYi7q5WttCGc6i/yC
xCRc7jAui2KunkCoaZlOfAw/JDFJQpQRVq7sEQ2hLhTtRim4ruRW2pq1Wa6kcuAnMGXckplBQ1Y1
huK87m7A3g9fX0Rt+eQuXz8xJ9ZVKQpKq4cjiJUBnnmRwunmV0A2PWni9XIPclkWc5XajTyZU087
W0tXktWPh6S0lk9YKznh5USgRWI5tHkIESyfyqD2yI+sVl83/tJwlHMitexBAhww62RTiFkyPZyu
AT+LRNofap3babtCXCebWPr5AYa585VlniyB5lW3hy/CBbmL7UNbNzYtjRkaIeQ5GmHLTeU446el
VCQlSGnW2OZQlyPL7aOdMt02mCvvab4Dr2nuxzd6EzjQIKJGuTc/IZL7VYQE2cOl92TV5auY/Ixi
N7mJ+m0ZvCBeLOmBwdTsXtY/NCqu5As0OzUEq7ruR9VbE/2yVhvkK5TyrR1Opmi+CuQbZVpX+s/O
fwclz6Fh+gBGpOaXYoh9IuSrljC3v2faqaPDnR7s8Qj9Kg0oJ+FlXJkFgUcIwT5VdR0DwCjDA6BG
I9j31JhIOaIJlni93W8G/dHUd7qx17RjHzxbn9hJJ+MRYkfRrWtlV8fnwnwKgaikJz9c20jMpqNO
2lwIVGFfyju7hui/BtlAnQBB+NzBudG2DW+nCtGHE47Oy4rOSgXUBd6rhydI+jWWDdxXYhy7FyCK
WME4ol9eo2jN8g0YD6k7TcigSM/rnjOJflJwU7Y/zX5bH+wj4mrCX6BkQgGMFy7LKk/3oWR4SxZJ
d2izQ5BQfHSpV/ryVdAfTHtHAIVv77T3IZhpAW8JbCuTvZqcsmbfV2R1XpF2Cgkg5P3VHiLtCf1G
djMFWwjKjbOFx9v+UlNPfqmfbOkwyjvtV2yC/9xSYjhnaHbTnU/QZ7iOfLdwcEF5/VN8HJ31cB3g
hn5sz9FKI0KhJUxqU2igcPeTuR8xG4V7ekpG/Ym9D/ZvUJztpfO/K/yNOXOj/xHPjCM5TXaYW0+y
c0tyWWFu7Xobzofaukm6Yxwd+pnfheaOaUy5+FcRPOnNOeB7dCyd5f2m0wCMnGY8pUrpF8Qgy8BU
vZL4mo7hAc1AoK1NPsB+O5dH4xe/Wd34Gc5kWq4qdWW3B+VXUd/myb6kuCsvbxjvE81j128xpK1U
C33fPpbWxDktvrselJW3hLIcDYq5sGRAr7Q0mxENe3l8JmcPitWge5Z9lNsd5jv5VN4ZEnHUD056
mOWdTrYKvqmdX2No31gE38/roWbocLKQOjf1qqS50bj6aSYxbD2+jY90czC3gSUwblt1PyCH7fuT
0W6meDNu+TMDMgfA0nTtfpgR3rjKZ/yGENTsR3cAr4jKW70bshNpifIDhU5depVzSm/X0QviSm3e
mv1BMRmBe9mro1FfPvnBNlNuSkj3MpaukSaNTjVGvqnjvRzRfiDYVt8ACcX2m2Zg67mFX/UGNAu3
Tg7MK4SzaR5w0FY6xfVHm22JUQSL89DZ17QQ6niXOS55OeZPfILOow1dd61d4XchVwQ2QOG4RHyG
xMRRHXxN4P6AqZjcLkf7u+W2qHjBeQzdB3WeRtegWnGURtrGIYzrFe85uH7POjtX2jHb5jsyBaUW
HI9rdy4eRLfhDdOwdiOMXkWSqxXrvn3kxomeWnnsXgztpULdBdVm192pP31tndQ7XppFHrWvuwBW
6nLLayK6yc5Oquai83e84LEEMOnp0VZzjulRBgkqw067z30oA3TLa1cZTv1wAg8dfnTR1eysum4v
vSPbpsMm47JBfXXVU05WXVpe0WP+nJ3RHV7rD9K6ne/CaDNbuEnfCJII0RXiQka5aNBEild9BRbr
rIzw/s+1fwxwBJWPE+hCyvHS0UlvexwKiZfdYg/BpgKEgLo18vH2xnmmfef8KJ7Aqes7jCnr+h5i
Sanvg9v5iPJgxhDx7CDDm7ZE3gwJ/GE347csreIXWTsA58T+4fbOjugHvhiL2J3s94VQ7Vb8+k6l
9GBIRAg/6DNSgNuBm9LmnRSrlnpsjz7U1Qw+ZMrVrhGDQkNchyjxHrXJwzQfbBsxJvC0+NCluJ22
eXdPm3iYXmkfg/uZQew8Z7DK+/asBtfIIjyZBXkDsE4G3WPfoepLF3EGeOxdz5klQqu4iqr3oTwp
MEWoUdprolVr2yWQIxrRzrspfKUKBDPEUDel9/2T3NjYvQ5fIv3I0ZMjNzShRoMF9ZYbPphetR3u
4NYqKl3TNYFDaefm3GejDV1XyD8+FCKPtmG9pZT+IJNS6JkH1SOzcUMgab36QeJX+UzqqnmTrOu9
fgvnbd7Eq/w43Zj1Wnsj5zv2sKRYa75pFjgQT/65sBeeyG6KPPneuhriNa+cUhklyOeRSHp/h/Yt
eNRv7J/lLjgH58/6uSNX5SpuKVm7te9NuSfxjWVBWkseVrg7JD2ev0Pl4pJe7CkuXOK7H+5nue5+
YJBZ7en+qDfaVb5TbyZOCgwAHonb5BeTP8fPsoa7yq2fjbve9+AMECyNlMx/wMHEv2F6ZlN8702P
tWGVbLVi5d/41rpXaddv7HjboirwgZzRjYBi4YWE57qALekZ0kzdp3zjwh25hcVbsy2vI1y/riyT
OnPH7VLhom4gMXgDffSgr3qPqrxqICbe9PnVfNBwlSurD8fFgr4Dvd0h2nve60R/vPmQMU4I2nYW
/aAr6Yf8hHeghwnwHvAzgKJ8a+yyW/kxOCRnBAOI0zITw9MVgurisYCa42bb6NZ+lbgz5Iz7jLK4
Krz5AyNEsKZrBfghLPbgiwLQxwzbPNZBpl9Ft03iGi2pUa7xDLKX7xkr5EflgWj1/l59aq7yVb7p
b4wT+J/+JjmaHmjF2d10jqfzpnnkL56aq/6m3vvbNxjQ82k+VVcazRmPKCsWnXB95uedzfzYWBwR
GD+0wAp7dzMzQJjye7aA/OJyp3MyNuFruzfoY75Pa/vgH96a9/GUXY1wrVx7y+jjhOT6hAsFazfv
Y+IhLlo5Lk4zNz77HsiCFS6QMxK4jerFN+3eRGL2kFyVD9JLdDeuunekQW78YLnyr+ppWJME6pZ4
v9z2NXgmmtBYOejKOcVzClgxzdC3r5QNV41nzmR8dXiHl24m0dEe39gxWM7hw818V59wmJT75Era
GSvrZDyUK4t2cb51bnIv2liv9AclYsXPZu3Nr4Q8e7jEPM5QsmcErvkqaTv0KVxcXmkGettgy6Bk
nx75OjzFD+1p+JVc2dv+VL1jGC2ofL3Iv16yq+huWvu/wtf8Z7aTeSc4xxhHWFxn0jVnVLv3+X13
zlVv073JjxHMPA9IA18rflSR+yB/5ug8PBkZ8ePSG3QfnI/uDTwGRIRjdUv62rv+WL9OV5wIF2Dl
e/0a/yB14grE03ifHJOj+mh6/U11qz8ma9njTd2qZ6YeGfI8wQch2px9No2X4/hyjZO1M73iEL4s
X7qd9Ew7nNMb2grOcNUbPdHuTLONlcjibpVdfs0l8VB98l0tHlGZ7udjvGke52PAOaZ9LpJ1cebq
lHyK7337HF+jquf/kV/RajxmfF4ESrVuax4034sI35VdH/Ey96SftJnbZx7jx0S+LBHvNvcovDXA
Erhg8TYBUeOa8TF/xPeS70Hag4GCsVMBOkSAnOwSoCY/Sh/ymfOy6RmbcY+RhV/LjXkIduOebOPd
dDX+rF8xcxEZtOH7nj8MDMl/IB8hm+9JugZIvAl2BVekWNk1yM+fBu0l2cp7fBz7cc21GA8F1paD
dEarUkRr6y77nBjaNQj1fxI5WwXQcLhkguR/ti3XdDbh7XQnb63r+dRNt8m5PjKkIFuV34r8WnjO
ut/5N5/R7cBbTewRHbR5NTBUPsTX0e38PIoToDhLYMPipAJDsnksPpH3cFKRXeOjY8fKxc5bcP7g
MvgxnEmU1p/afb4a93gW7Pf2ujo4H1m6Rn+K4zLx7Hfm6tfwxTj11yYqIOJKSAPzmrse+GTt8bn3
99az/Fhf04dP5m12u4wP3pSP6o2XGJcrEn0rZGSn+ZkLYv8x8zHiYcyXkzEnNoYI5JByWprWkovt
azpM649+xwiPe8077QodvRtwrgi9YF1fcy7lMvk2k3cxbZtHItC4tF4PZ97XZCd71Vo6doGrXKuH
kF8oQyBPeZP3KQqmk7O29/zwddrsHkqPFSI6TjfmFqvXVr4qdm27Mh6C53pTribqVURm8uMNdh/h
qlwbW5hM/m68NU/oUrngxXiv3LFaK5wkiZnacDf2XHHF+bB+zq/t4Bk/lVfj2ubaHW+cq/y5PKJ0
P4awUO9UzEHWuovXXNLUG4aD1GH40j6OO43TM9gsr15JRxCl22rLCJUjb28gY90xphg+7eWvDw79
sdjOu+6z5zyxA+TtVZ6yizfxfXSb3BrHfDPcbbC4KM8qX4EES95KfSRht7nlN+s/UVvkA9Q/tQjT
8Fp+mt6n9/Kmfkjusqv2lHMWtH441+GDda9cQ++a9yi4t9mVfSuvyUF//YhX0h1gLH7O2m75D0xN
OLhR7ZlP6nt6IxnruHQHkmwbGJGe9AL0Go9pwhDKkyL3xQ7PXGnkJ1hfdrthXHwwD0jvtg7l3T33
C7cwzq4YZvKtVR9hdqQbztPFsB8fggPhOiSixxtEILP1KS9wieA2MSc+xQWj9dA+gJgMDhB2JsT1
D8Wd88yL+Ai2DPBR+2xE5AHeREa8qqVxb8T9kSi7EbXBd2sAJS0mX+saH6Weimt/aR7YojuwzCk5
4Gqx7qsaZSvdphjiW+5CKEIJoLqYiErUZVHMBdNAJPgAB01UocTrseX00IVgNgZLuU+GedyHwYDb
cyj3Wom+qW2svTIwFuyjYyO99RRzls46LZV11YOXnIjPIBvgy5wUScNOsZbEDjm4Rt4R4krEESQm
3LqYMkp24RYTnhAx1zR4jmYop+qCS2jipaqvLPx2CkDIWcVsAuKGqwAuOjNtin0emi74GiqY9mOA
S3Th5lEhyXPSAitMb7nGDe8c00+atOqm1qkNCrOCsqwah7A/hAvSsp2SD6U1qb6ASo8XHUg5IuAv
xnEZlGf4t9LzVJoMgxZ/G1UtOgJyjFrDSCIUkz7i83EurlRN44RbSdcUanfkLaWcOHlNWoBY0Sie
x96yAHZOwEwWNm5rLe0RMduNJiWNaKEWiG6dKPQKXr2Ys0SzbqiqY+YHGZhmyt9iInxcwjxzWVdK
XbSrwwCo7MKQEOpkIUwWEmWxKCZySeGqH7gDE3VQMSklqSLMZUlgQOx323ZZj/ecMu1XrVadyW/5
SnEZQlPaEfRSAlDDSDculeHp33OYAql9LuvE5Nui2E7slkglbZQsn94UGyWY2XwmcvNJVCP0ZYsT
QELCEo57rhVKcVRaVT049VXalvxdI0VKEiUQPlSKNoI6AK7m7wd8Fyu10zgT6TQ8y6VrA561+ppD
kn2cc7Dr8TzeFDJwfEIuqDJm1WKEUlCfdFWtgOk0q8Os0t2vqKpTIzWfLNXu9l9L4gE8B3jeUQO7
f6wU+30ti9l+JKvFKo8ggSi3csJXa8QybbDEBDSGEdIbE/NitZjk9CoP6TK5LF4erciUGKs+3YrN
Luu/jqKJ3KDLQ+aQ39qdhY69shBTy5GC9Ug2zpFDF9RVmymhygBXbdRN3l7MlgjCioOk9+oavNJr
kRr1tnD0/eUxMRcs5n7oRPwNYgfNrBp5LR4Sk0qV+NB0iAsYJ3p1JTYSO1G9JotJEW3E5flGK2XL
r0Nd1n4tix3EruKgsbV4IcXs5XhfW4qVl90v+3wd/vvmI55DJHH9/bddxBMOVl2ThkZN+3KYy3bf
X9kfy3/7yi5PXRkJJDzA4l+7iEP+8er/+Ou+ZsWe/uU9/uOZvmbFBl9/oNNxn0k8NerY5fMTr+Qf
3xPxzFYDfORr6z+e+fJ3fvtjxGH/4xVcnmJ+m1v9kTbd6zfMv+D/f1v3bfHvNqH8T11L0GjEw2Ki
iKbVZXMxd9lGHPYrx+CyzeXhv1v3/WnEIb4d9msbS5vvWvptm25p2tiiFxvEU7GtsAm3S0uzW663
4tFvi0iTaS5ibsy/NrRFF1Vs/jUrti+oNak2+Ma/O4TYQkwuh/l6lsur+cf9vr2wfzyM2O7yTOJ4
l3Xj0gX7bwLW/xMBy1RleFD/rD16/mza//EU1UGUR/8l11L72vO3CMmy/rJUQ1NsLjQmaiIZjc/A
ruRa2iqALE0HQAWDAwbP8tDvXEtd/svUZJhKtoUsyDYtssQvIiTFQZwkW3h3F9WQ8/8nQlKQOv0p
QoKDZFoE7ILqIlLN0b5nVweTjgaWXvke4ykiW7X4zPqqWdDv143V1iCgtBRJbiFj/uneyYHJ9pN0
Sgalu4JEEOom13IiDXPgMBBHvTxP/JXItW2GYFOa1juJB9fdSBxZQeoS6u2AnI2qhDwBwxWXjH+O
zGM5zSb9yMOCqfHqgCpFp9bJ2h/m5+Gd5O1yPXeVhQdgZ3clHKSg3A0y5Sh0xNVGNrnTbYn2rqp9
TRTgXtcxXfSTRFYjNhErCDNyHocNiRcBqF7uRIJ0Pg3zhPUI1EoQVtdE5Eiu4gC/VmyXeF/uRlQ6
vWETbnMfU0KhVCs97s21ot53YUbHCeLlBnfbOZW1+WY0C1o0OCnWVYP4uWljSu5Twn1jWzprqHo1
1fIw2+o2VQbQFdRuIijBNMfvk86AOhit6p6K25RXBLx37zUMGZiE7XQdOwyjU9UKwNu7E4oB4i5L
+JvUIa3IkiAHJGhypZG2AinBq6BipFB10WYgMmcThv+HuzPdbRtNt/WtFPZ/AuTHGTi7gZaoybYs
y/EU/yFkW8V5nnn1+6Ecp8updGqfik8DOUB3kMQpSpy+4X3XelbOIguihj8O/Y3aQgsgAwGGfrbp
9Zrukl5tUQ7MENTm4iavaRHgUb5RhLIY6urO8Ls95hvWnsayMFjI06SG6kEp+34UAGJs2qiydN7l
9s4AtAUv8VY284M2ZZPkkNwjtVzWEWEik450+qmKwWNW+2x70+qxC+1srqcUJ+vExqSsaJdoDLqZ
bNTgwOLsXMW4hk4/pZCG5DeirDPx/mcDcAEPgcS5JbdkTcoPATFWF7gN4WP2Srb02aWlhdxiKZNc
J85yqj6Rpqxw7OYOCZoN6WeEQIRwFLLWZ1FL1Nci4wGf1TpoA7kAhtoEcfEwqvOSaJ0aoTAPnJdh
6gHJmisjaZ8Cod0gvFWceOwo++c68W5kAZqa3D8KvF60FUBaALmo17kiLiJX38N024FeQbTdPWpe
bNIBDh+K3C/ZMmNWxTq6llTXAqBKMXJyMzRJSfOospfkDhJpIkX+RUWpFD6uz8ZJWUUyBiEvJcSj
zelcdPZKHZrBKSJ6pZ4qdSvMOfDnG5Lq4gTvO8SXxi8dRgJeM7yGMlqKGfa4C7eU9i2JeXi0y52v
dlsXuBMmg87JIPvNsiRb4HeyFgrWqaiCVjOMNl3ISoFdYF7WWlJszYBEm7rubv0bTeTXQXlt4Qdb
ZVqqg1kYX8Ia7C10lhfdKi5dd8CyLPMualWyamJKBnglgb2NZbfIrNp/6LAHx0a9toEWOe1YqYva
Ndc+FfYgesAbzo4RhHmXO60pggWswUuzBNsPTHReDvep0h8HqcXT2+qXhdFvGqUUMNHYuenWsBwj
cLN+314NYOJpZukp3XpB4behsYSJXYntYmW43r4EmGHL7r5qd64gTqoElMKDB1Am0xkADHUucpGj
hzaLeTvqJBZmagIBB+S/H8hrmWbTMIKWoqbdN5j2ZNMZPPkgj9MN8kZaHQJUm9tAp/YZysKKCrqV
ko/klc/gwGMnSTCWxeW4KYQtLuIOzhfamOu+sN1bP4kxuX5K/CJb1PiEhsbXnAy6LmgPclPLzD/m
SOoVu1N3QVdR01PNneq57Vnvd3emrSZnvnYHQ4G2EF1p2E6bIPKtfav2syiHr9tPPhVyPDyMvxkg
cN/XF11eXySWfjTC32FF3MUjDpcE8rgDkvXYNYgOEiBigzFA/NXlGxNU9aKrnr1A7S5J4MBhG8vy
pJ5aQitRHNt8soisnyeDRd9FZcCqiU4IkT1YOSNTkY0rtqXkEJEMtDdWitmUW+RgyD6QttDXCpKV
C6HZoOwwayVbmmmFfBGZ2N0i9bzPG/0c3dy89LXbJKdtpGLccapwM4xxcOZSsbOyWCxUqUavqOCF
DgC4+WC2ZdVstsRJ3hbyurKKXYd+p89zi3iEdGo1h0tijsUeIj1UfzB1RZ50Z5WOjk3RF8jYnEqy
6UuKfuF1LZU4Aq4WRZTgYVIMByPnJ+xI9K5tL1yNkf1okCSyTn634/ohtLRobsbFntgL6qvrfnRT
MkSGXSxfkrtkTAWXxqkhT+HqcmdlrcLBl1EdkZu4Uo0cJYaNKg3LI+4jV74iNRSJisqzA0E4D4u5
G8l4OiVvqpepm7ZkWuuS4kqNKusqU+jBQ6gw2NE/9FDfzg0fZcFoBpumTrHcsim+ANC0rdapakg7
jVZI6BstYfINM2Qrn2uy/SmoJPUMN3F0JTUyv8RdspFCRGd5RVqzuVDq5tNoFre6Zt9EhIlhDsUF
TvOzt7p7G44KDM5i2eXNsMlMqBSFoa4ST6JwrdqbAvLGuq02jKvFcpCqs2AsdhbVoX1knedTub0w
y0u7Q1qS4QybAZwpluVok09j70dVGvbonkoy5MaXBsgZbdfCWvKqPeZldw37TtpUHs+/XbTzJOfB
ZM3RrWEU1vNxUM9oQwnchAue3x0cECfLotxpUprOWZcDtMmPGXCZZdFnxwK+G72XwXIU+t5lq5VY
ZTqFqh8CqWiYJGX+5wRnPgLsaNlqoLBYgAQxlr7GJtITLNTMbjLKK4m8cYf6oionBQjTUYDv2Gll
srwVo92a7UNAQc8de8vB8jszEm+t90myk0tr4QfCeyxMs1oGikS1m8RXLot/22YuCI0EzIkbrLrR
ZoInS8Su+nujjPKFKJIbJTLvYcQsOTA946yT3bWaK/6iqFOxBpTU0MzjhmYKPZI+OOjS2D2Usvec
TTao0qLPKihOF13FC8QVk8lknKnCpqbcOGZgGRfC0MQSE71C1w0xhaeLu4SQ5JlhxIcQbsEsRkto
Fh68+YIKviS118lQ38VNO5LJ4ENIIJQaLzTuU7u+8HoKdMRW3QK2oN0ANoNULSnaZuEkjTfHfAte
H6nTzBL5k+wW6iWIdzq+tIT7oA/PxqHeJIEPSyWHRZbrh7wNyoVSjvtAIoxG97Dkew9DbjMiFo9G
KUHzrzVH9THaalR4Kc5I1Xow/S1x0KjV43EfB3ozK9RQ37uW8nuC+xwXMXkiCqbFkuXTvOzMcJNX
/iK2wt7J3PtoelBLQXOe+7xhtRJfWErPEomxLgAJj1gSF3pddfnCIjNlHkTtsCwGBDJluQVtEyPS
eAqjHEJrF+fYH3EUiCcJAsy8FZSFJSE/VZ54JGcLNokU7GJm0XOyiTQnIVhhJu1SmSE67cYctmd6
7RbFTjGrbKY34XU4XhaZv3e1KFmQlsySMqZOltrkVCgjPII8S27MjrJ7pe2HtBSOTKtnKGR1WVby
ddbTEa9Z+5g+S3TbYh7rcjqEYhrcQ61YjdOuobnW5U6Z9wiiTFW/sJJ660YjDK22J1lDokFGsmk4
0yTElbY+kuHbt9Q2jRy4VTWWnxOtuGfJy9quatGFthmwtby6atIhwZkq0bjK/E2uqcVNVNPPSxGp
bpWYTl2lSrD7BdfbNBGg8N94MPRWYExue1NpWZbTpQwskvBGXOXnrTSZhDEgR73qwSMi8c0NRUM9
8HfGmInm1SSPersxJ5CO2tyVwCswRrJI1cRl61ngTDnnWTeSEKHk5WZoVaCGttlTbCzpqTGumgoy
Cmir1rIaUJ/VkhntSK8bWVg3xWOR9zoV87xZg6BiXoM1tTDIpYPE0N1pgbkazXQ7mID/szrpHtw8
fG4tVqNh1O8qn8AKtVLnoQbMBMLPlcxmgzBVRpQgdPrEA8LpGsrGm37E85e5WrUxuuCpUttz2eIZ
jXgBHD8WT358QUQ5HyVlwdLvivtBH46iiK6rUEZ+QTgffUdxUW01SV+lRbpNFZrpWVVpWOJLwPZw
EEzZf/IoH89YiTwmVbmxjIF5D7VXcFY1+YFd1N5oh7sOarEspaMjxHkSF4+11NUrL1Vo4o72NRRE
rMYacgjSw+RQc0YvbufjNXyLa733DpZFC9suSanHFC+AHpTewZWajV0qc12jL8v2xtS6LTkw6EyV
xrFbTI+xdYYJlvBn8ldEa6x01HNGZayhXzxB0enHcTGye2v7/HMOkk8x7FvN7Om3LyBm3biD/czq
87PZMoZopOBI+WehbG0tckoDnhZTC40c9gbp1Vgz/JnuFTT989TP7wKiM3IUBKNVXWn25K+PzWs9
HJ3YH+ntKkh9/DCiYR2SRsl+EyHmdKgwTva5VjstIdJKEpFd4dIvFtAqdQM5VFdeASp+SMtsHWKD
11vCzYlnrSQXcV92Tt7hZaaTHqH0AvRdYtOlQ7kxIUx6T+wzWblTixIitYIjMtKfIhikWbYdJUum
IRnd2Jq6DfNyN5jSlXDjRWV8bvIMPEd2AQkBzoWEdFwjySQPLh7KgKacoso3fiqvm5BRGUpmhoN5
DLVdX2qPRZbfyJXYeoV72UQLIeGRzs2F10ePuq2z3itoTycwagoC1SO/t1CXNc99QagGS5zIRZ2h
EOqE83desRCg5ViwtDPC9BLR+CKp/Gdb7/ex21MRCNn2CfNKtwxHzdubICAxJKFoMN0aEMN0gZJl
Uq5tvPtQevCdFJ/CzIsckvZmZm9C14UOnksJTRRxVtvq2ldzkP/i3sJaPg8Z2ztmpOmaS511U2ba
yvb8Gzfftl1+MGVgFgKWWovPONNNZxzsK/CBd94En6sITIF0zBA0pwxyy7LijupFzDKK3bPku1fR
1OwKQbZpraZ/us5Bk5zTW2gWfQ1zhJivq6iXgg1hG5uMistWimT5IgBLR5RRtcGCPG9zkky7kX1U
RvqLxW2KZVp+LboZo8rZKMOGUJEEM/cDjVLR23ryrgcNCS2AugOhoFujkz4FsDenJNW15GpXaY2+
jB1gPsviul9Eg3ueej2iUpNx104WZVYcM4Mv4A7tnIyw5UiRfFcV5r0N8GkNPBWBPYLUvqlQw4U2
0AppvIyJ0IEKuxZNzvYViTZ0nn3QIocEG72QFetC9fIVlSuWcZ56qfthszQvDWuL4WFaqwo28/6W
tSNCKfUJHGxFkh17PmYLo0YawtNzOQxqg2YdzWUfB+sxz55ALljAi3MA0BN8SIHT5NvVVe7hEK+l
7N4wkCObuYUoU37CSzfcyMGusHDt2C7RD26t32ietWXqu2rVcIoEMcErSTdGK+0atbsTFSWYrKJa
Jef2UgoEbriYeTEbH/GpFTNVJVqhJijKzZo1z+VSlKSa5AmohS6FmYcD8jLwlPNoMnNbub8oQdec
SVG8bAkhn2cwKhYEZt3oStWs/Fw8qlnGIjp/1tranfelQcpojEgdQkAoVJmQsuyQuRO1B374aAJT
ENmlDE38BgroxiV8x/fL+jym4unoMhygcQVsEKZpi6DKrACVGhNdR83PU8W1Vz0YIcpq3UsSAo+J
TTJW/LFc486Ai06pc5FE3YXatYg9TXEudLYcWf8Jr57DcguJV1rTc8RqVLOw6eLS6TRp2OgKgD5P
r88HnwJb3bgPBEJC2JACwkLlJQC+ysH/oqyVsruERQ6xWqc4GYzwSwrj96TlBW1MtP+53j4YoBPo
hX+KY7jOXlmSsZMROFXZ7Eq62FTP7XI0liKX9k0MHIl/HS18wcYv0c1Vr9bRWky8MWPU18ypmCAt
QUGgrdglsDizQyZbyBLxJtL19dAbZyVRn7QjzYWmuSgg6aYvEmVor/vmJVO73umqbDJPdFSr1G3R
aBaYTBlEj1YR/d6wLkj6izqnUBnnFQrM8srss5VCKXbW9bQyC+D6SvGsu5QCyV15GXvwbREbOmT6
yrPp6sfEVFB8xK40aywzPG9z+RNRf2tZyisHOuZVLXt7NZAuXQvFrWubhO2gl8nZ5bAWJPdEwXFL
BFV4RTDYc1DZoWOF7UWQeduRdNBIlNMrqiZOCdsU8DOSJw9gSCpu3DGFQ2py4LgC1hhfxjLlyzSs
93Gm3jRSRnFgkB5TSahOYspndWuiby7gBHmytHWRvrpSvgxkmvBGwLpNVqOVnpDGaa5Kt77LKo96
rGcscjtM8D2gYRN0mNOEymjqCTo/C78r7RdJRsg2UpEyyO6dJ/BsVxRU126bgGRh3yEFQGnNsoc+
AGYk91B6mgokvtRk8ds31txv7fkoNoV7ESvIRcriuZQ0sXB5lKct0x6QrjjDJiTOJhg3Zq2YZDGl
ugLgo6yDUJlLEXYZOZtgoj6emdPv0CGgxe/wENiuJJ3xorAjZK/j6Ba1z9Mv4PIMMIZw7sVQ8ACe
/rIGpDcXKq86UJfurPEmLBQFq81JauA1yiUFGZ3uMt66PJV9h9KMmJ3cWTA/gEJ4UwJFPcVEDGnP
b1XPRixqlWw2UKoRyDKsKCfTmh/bdZckw+pkuTrxy06/62oWNfBQJ21MFsO1bbJ9ohQBKV1EUron
hMLp00+gt1wDzZxmiOWpyVvgnPnc05c5/e7kF/vm71iFOn2YC7Cl3MQ2gUHQTZzHrhytOUmaaEll
CZ2ogezg9AtIOjLwbOP+ZK7qdfLd/SSzh/npt2Tr0bcsTl25ScQT1Mw/qdAvilOmRqXp520WhCve
PLQfAZQBf3KSKgGml5NB8fRLw1uz6IR8+Ndf4QA/Y5Wbr17NWf/6wcnG9a8/hgO6YBDFvFKTv+v0
gw6zFLJtFnMZrDIqgNWKrSQZIV9/scvJTXX6cxDUi6IkHyckzZYZGz1lIhoJWJd0llbw9mtPRI6V
FJ/M2E1IlGM93ELh7TsK2EXinidmKm8sMDyxTGK40iiKI7cg/sqaiO4mIcAt2mQKKLKkgQ0H/WwW
2pLEwBNJK2aCPXkYkDSHRr4mLPQyyFkjhcylRIOMgvm0Cy7MELEvmA52ziTLLfzWOJKKTfIDqEr2
BDqCxWBV1hZ4bKpSUv9JeCDjE1a3VCFxmmlkEvMaOopEVXEIktsBfuNKGzq0y6FyHmowabD/ckep
QERkRSlunF9IOSZTxfQnGM7Z4MHNG2ngsc/sxILEqCuNTFLiFPyFkg3o9lLyoawCgW0P/L+mNDTP
Te9sVG1jzjCHoLptBGUYBLPEAa5TeWhI5ms/FxIBe32F+4t6EK38pkPCaCoElOi5uYndhu1SaZJc
OoUIVyspbPglYxEnvCf2vvFVLinBkmhwm6bNvEm1zinT/KUQ2a7CVKWJdaGyVQHlHpvUPRP9LlJq
NP+lekwk41PJpjou8vM4HuKNSix7K2nuXIvDraqK26ggSk7XZzBNN4ZGdAprMn3mtf0NRHcocDet
wPXnqd2OoJBru8w3nR1eysHg5EV2RzGe/X469Gwl09tBY8QdkR+3TfvoJ/bV9LE5Bs9ZTQahaSC/
8oPwJc2CWUsFn0bc8OAWRPi5pLFJcvJJ18x7TaKD01KUjX35IW0YWbOxfOlK9QFa40oPKYxA45yp
jag++wM1bIwr2JGyJsBR5eFg0Ibqfjq7OVHx1jYyCCQF73QwW+/KllicZzrf0ie2h/VE3SJWtti5
IeyVEWWDvwHWTjUpj9OVm8u3Rd2vWjGySwyaF0JeWF6xz6UCzlwp8NxpWDPqGxH27kKXUYOzB9wg
pFoFolwwNjLLoxuadUFyjDTsmmYBsCsdZmFAdrnvlcyWej8b3HKcqcDccmE/GwS/nVc5NSjiKgkd
xKC6kwYDN3dXsO6rsZlIfknFYaU3lOktydTJJ7XadeEHxlVKFTPTEXXK9DLiLAXPX9aEcoycQkpn
b7p0NIrUQxENi1aVHi+TjF2qcGlCmI3+IBmdQ3DKJ6UJV3QpNcwqZMG09QSLpebtKhR83WJbGggu
p/tRZgGyGx8sLBEfW2Ww7ttSPjBWqk6aqZ/bDL+K5nLORdmSBT88RyUhFhKpE6L0VnVHTrrmljeG
FlFAIDMiUdSdl+b5suuKckm9Bp1eqF8oFOvWhpnJpJiHTwMCN0VU+8CofjcjCqGQbjHSgnT1dKmb
B/YYzyMaETJ30VERd6a++jjmgO8z20JAZl+MdnHtNupLl7TlrHKpuWZVOstr0Bkav5l+FAQmml9y
0UVFBoKl3RkBL6kbtLyO2V1pKjt7aPFxRm23KDVpFRd3bLIw+dG7n3uxZsy1DguajXejithSJiD8
6ahrPKQUf23Yf86oSlQbi4UakqYeVC1L5yBwis9yAzVLT1xm1YBbYpXQbLN7WdIvtSCBeEhSkz/e
Q/XaCK3b1YoHLQudtSqAo0YBTi2g0+vW8G9CXy+WllFOy1Sad5akrTwPT0wNKZXrOq3d2W3ZZOJU
k/BfTGbaNdXsB8lXvSUuTW04j0wF5IfxWLAEq3RIYyhfHDe3rgvbeLKAeks8NqnaEK497vPiyhQZ
cS6UAXuXZ3H6QajjDUwL92F64EvMjE1gLyTN26gaBs4KFjJExH0UmY40hAdSrta2kS35aqPTGNTi
7E6+GlwqMSwWhKMPeAyzidAYSddJFF/k7ZNE6CIu1Hoz6vJmILJxbpTeFMtB81AnD70ibQmt4kLk
FsI+E9+RKq1R9V5Sp9obpnGlxvU+xXeUpoaTxeru9LlDjYkTYJvPbg/cmgmRtMJ+Kib+5siSW4Pb
OQsMwoxYILEiioZlo8W3JknudF09mN7pMKEQV5klUItTU5n1OkU2XUwZ7tdEkiLhl018HWW6tVP3
2gBnqg5duUq0A0E0OYAA/Tln3Joc01VZ3IZFuKpK/1xPpUvVhs/tMyr29pVFNUmtKRR5tc8IpqmH
iuwKcqIfa8v63Yqf5Aw5Jr2zmxTtQwW0TybtdxZldN3xQzO4dhSFqbBipx278pEyLptFK2QbCROG
gVZKi0PoJdeIKXalDSs/18Z13bqx0ybmuGANcuHL3plsaze6rN3nGdcs4QRYW26Cgfx6glgeCRjC
7UDlPUdKkdOGIQSSnAMiw+i+noW6saAdeJAbSsZNnN+G+NDb4FrW62fZY40jIlgh+EV4T5hoV3Hd
7mQmA8WnZUOUe55RJlZG6pJWriTzQqHbXmLHCclvnwF5XpUybswhE1srCBaDrD0QIjx1r9zzzJ1y
3IdFYw4xu8QJLIqJrcg/h017X6FMhqwY7OCU5rM6xB5Rpy+WRQUJDuODFReLqq6e4H8+JrD905hl
QRPcFkb7WTPxphDDvWetkS7ZP8J+L0BTxF108Gt1adOdmFEuxSxaPuncT9fqBS+DOeszZWHFSrS2
BmyEUr0n8esC87qQCxDeea/uYleJ58w0qcO+bZzrvEqZ6gQmdzRvemj9HRZHGIso/4P8gYK+gzBJ
puEF9U5SokNdoAggkAAzJxFXRl1s5YR+scaFQU4QYqSA7tkJ73Ml4cQdivO0ZuWjWcyUSEjOqbxe
6RKhTaa/CXvtABoeRwU4UmJkKZrFc7i9K8lG00CcwfP0fruZV8yrGn9BnyCHFkhGUajeaLK5af2W
0cegC9epw4Vu0mmzSiOZJPQDQ2mz9sxa31VNxAZUSM9ZwVF06S5l1JSrAql9wrpFL7V7pAFrLcWL
COEJ+gUl49Ny36xfhEF9qvakEuKZMk3Nu7TFjNcWDJlo/MC9P6OQLSgxK09V6WEa7ZzRJnENq7aB
kGcuSt1G1qFsIv67tYQ4ObiNRNosvSyChGtdkbQSnDd0StRkapuBXhyJs0oywBiB8SD79AU8t98O
kXtXy+25URGRpRAF5DYwIsM0x7pDrBdw1n0ajisTivWsSqLzjO0QVQVaITVYBVMNUTWZB7UKMMzh
HTf7UKGQhNkj6tdpoiw0OvxzBQgtmGxLzOgedKtM0u+LMeg2RYWVOVToT5rBfSFGZNEiWwG/wa8m
oj1LIDQKg/mA8GZdjqU9Z7lV4twfOCOVHnczLBQ5LYicvxworrYNrtFeNh57yhWLEdzpRE7UlinR
dEXh4V5xM3fWhUsj83aZXz2IEfxn15N3JiFMqmyVSqjprRQ1nXH1mzPbQ5JO92Zu0nGlGXSeV+wq
skq/VNzWXKlWT4AyHMe0uBJ6122Q/ewlM7yFqoqXQ2KqDVImssKtwZh3GSjaoXBYrGE4TTlzhqhN
inbIHaj7VBUmDYJ3WH4VEYs8wMQoEYCOdCHs69wDnw9+1oPAIYPp5HWgXarUWkedwLiyoXAtMz3Y
xtStVvSc5VWrRNd6rj7lXhReyPrGji5LNtl7KHHnve+pG1pmtTxyS+qElQ0TVhK2GN08a9xoOYm2
uazPxjxEK0U1L28S1pE+7me7hxROQ0qk1yTeQPcVxpwe/l1dEX2n6g92/mzA6Xck2CszWQTXSTBe
pyplupKe5VB53bUb7S0Y+CM1ERPqCAvE7Nxo4m4ZjxJR5iMtpaAzGJZ7e56JdqPrze/CTgwndoeV
Fsq3mvQYR8ZR1sZ5l4r0XCWqgYZZcDEq3riwPaGzfFcXQZdeijG+0yaSf2rndDDQE4yVk1hxupQM
n8Sb3Ft3VX3ZKr0MNhyvkl/XS9cn2Il6NM6VqABcoeJehozt+DBzp7vG2ibcVA2ACZ8i6hDD5gXt
YPTwLLLUXFn9HeUZaoSGZC6tun1KBW2ZJHc/db35oIj+jnLEbZMKJrjCLldSYlz2KWkm1fCilFRk
44YlTUnXxosN4noaF1e1tBlzuVkRtYCzr/N0IsuZSKS4ugoNEu78rEwdMyIBA5psYVOr96zwMOKb
EE3y0MXIn9zmsfLtZVqX9OVzl8Qlq9vSEN8OgEHR6HvGnt4s3oqjkUJ9jVy6Hk3ThzAKQOGP2K5G
c2cF8IqSsVUwQpvK2hjFjpRDFlqUOnWVYMVg1XaECOe98tQNhIFHMWxtL1wz93mrTLltsAXMaRMj
PokhehBhOrOIfw51rJCp2u7tVHxqzZcqTBwyTwmqdClh180DCcxuXiZbEKisbfj/iGQJhGscr1x3
vFDlySIocLQT+Ie33ltHgbGo7ZFaeiWv2fVJ1P0WHRsxmKZGltwGQTPzExUygVaSDiCP0FMwvTXp
70UaZQu78RTHCownjSzQWZSEBMgFyrWvyfWm7wBZVYPx0DxZmfDXUUE3iRJjY062wyGm3FOz5Urz
pe+ypY26W0svtr4wArg4uCDGdHD04jZwq2JlJ+MnQ0jRWcD7y4IvJlFT5JrT9H61LGOSGVHJrERd
01lL14qK2Y7+1qfRcwUv604vqawrbnAwLBFsWtHuKtCp87JvWifuE8zXQT84o6avSNkwryUdcIQh
X4SS2k055i5ySkC6WdmA44C+rMRrmjnuIhu6dq1La6CyzT7y+GYibFHotfRwifxW5f7lpD7+/wYS
+eVEnEN9WJwE2PvmWA7Xx6qJ66/YRC5m/HL6cXCs/m/+wRt38c8H+EM+sYAA+e4fTvzJ188+ftWE
/+PwkrDICsAHB8/1/5m+9h9+ePozvMfT53z5z7+c2Z8/+t1nvZ3V21+ug2N5KJ/94fSD4cvXvDwk
x//+r3/Gh6dD8k5VrsCdfENdfheb+VWp/hcHrqJvjqvJH3Dcks5J+v7AtkaC9L8u3X//17sLe3q4
X9mZP/zCZXRIq0P1dqQpZlqB2vn2579/KeaHOACt8414X9dtUqJ/9lsjY8zKw0v2dqTpW5snvOfP
H5nc7ec6eG7qdwcnEvvtz3//kjjH+NAdyneZ3hYxyR9w5C+v02/Z779xcZrk6b1nAl3fBzyFS656
8PL+KVRkFe/Ez1721TGjTvz+yEKWAcr+7JHXXPEgeDvO6fFWjSn0/GcPvHk5+O8eQEWjBP0Bx43j
gILu+zdSsyazzE9/5fQlOHwzimiW9QH3b5N1728e0F98MD/7hc//PDYZmCM+4MB8s+Y5Gt6OdHou
DK7y21/8/Zd8KpxXf7rMtrA+4NnYHoL03ehB+/4jppftZHg5pKyIXu/YdDmErH3ELdwequpAvaI6
1vW7Z1rIuvYRlyR49gPvkL776sgaPuAN3wbMBVVWv3uyBcDqD3hhtgE2Sv6HFuv9N6fy+fYXf/8Z
nI6ekaTwdqTT/VT0D/niWVp/M4YIxbTst4/6+1/68vhUHr5ZPQlh4b/76XHk8tge3s9b6GzUD1g+
XR6739aHBBVx8H5a5/j2BwyA0/HPjmV1HN4uwulWqsrkMvzZ0XU6+PbYB8/vpjFBluoHPILTwT9n
ZfT2Nb98b+MDBu9L4L3+b/NDmTFTvn85VSLW3j7xJ57E0wc4h+jbd59W1AcsSXZ+8P6KI5L5gIln
F8WsSN7vagQG1g8YZHfl0cveD7Ga/hG38uqYku4bt4dvtglCN8QHfO9rP3s5/rap/jS3mYbxATfy
E2aU7z+IKrPEB9zS1w/484M4Hf4D1oM3XP1jVR3fLSkITCB34acHl5tj/35XSUbzR2xY/10kxdf6
wt/bB98dy4SZ7e28p9FKZSr+gIHw7nsWdl39iOfv/sC8k3r1+1cTNe+UqfGzs8Nf+u9/8orfB9Vz
liJsePuqp2tOLsgHvJj3Q0aNyXt/ZFv85Zz5vUrTP96VpBbTWb+vnf3lP/hafbti75/CCf3TIf76
X7xVtb5ziC93erp8yutu/Gup6vRR70tf3+zhfzxJ/uHT3o5ymsep803khi+X6w//6tsr8yW85d+d
9//yrF53vz86q803m+Zf4rRe924/Oq13+71f4Zy+bBp/fE7v95q/xGm9bvp+eFrfbhZ/jfM67dx+
eF7v93u/xFm97u1+dFbvN4S/xknpFrP6D0/qtG35Z3KksfJ1W/R6bsy0MAqYfP5whD8M238c3EmJ
N1m68kH/oeFdvO6q/vrM3q+Df4mb9mWifJ0GvzMb36ZBfXz57VN9qI9fq2Nvt6yh0U0Dzwum9d3X
y/Nvbptg2ff6fPynbtvrDvDr9/rO2b3fNv4SN+x13/mjk/relvWXOLXXPe+PTu172+Vf4dS+bId/
dGrf20n/Eqf2umv+0am922n/Euf0urH+0Tl9sx3/Nc7qtKf/4Vl9Uwr4NU7rVE340Wn9uQzxS5zY
13XOv52d3+oHr6eTU0U8vi6g/kNT7KtY4keX/s8ii1/h0r+qEX50Xm/yoO/pGf4fn+Ff3VtqNdM/
eY6Ph/If/wMAAP//</cx:binary>
              </cx:geoCache>
            </cx:geography>
          </cx:layoutPr>
        </cx:series>
      </cx:plotAreaRegion>
    </cx:plotArea>
    <cx:legend pos="t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 sz="1800">
              <a:solidFill>
                <a:schemeClr val="tx1"/>
              </a:solidFill>
              <a:latin typeface="+mn-lt"/>
            </a:defRPr>
          </a:pPr>
          <a:endParaRPr lang="en-US" sz="1800" b="0" i="0" u="none" strike="noStrike" baseline="0">
            <a:solidFill>
              <a:schemeClr val="tx1"/>
            </a:solidFill>
            <a:latin typeface="+mn-lt"/>
          </a:endParaRPr>
        </a:p>
      </cx:txPr>
    </cx:legend>
  </cx:chart>
  <cx:spPr>
    <a:ln>
      <a:noFill/>
    </a:ln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svg"/><Relationship Id="rId1" Type="http://schemas.openxmlformats.org/officeDocument/2006/relationships/image" Target="../media/image4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0.51785</cdr:x>
      <cdr:y>0.86852</cdr:y>
    </cdr:from>
    <cdr:to>
      <cdr:x>1</cdr:x>
      <cdr:y>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9FAF7DE-D4AE-4A49-949E-BC094484DBF0}"/>
            </a:ext>
          </a:extLst>
        </cdr:cNvPr>
        <cdr:cNvSpPr txBox="1"/>
      </cdr:nvSpPr>
      <cdr:spPr>
        <a:xfrm xmlns:a="http://schemas.openxmlformats.org/drawingml/2006/main">
          <a:off x="2809957" y="2968714"/>
          <a:ext cx="2616200" cy="449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en-US" sz="1100" b="1" i="0">
              <a:solidFill>
                <a:schemeClr val="accent2"/>
              </a:solidFill>
            </a:rPr>
            <a:t>More</a:t>
          </a:r>
          <a:r>
            <a:rPr lang="en-US" sz="1100" b="1" i="0" baseline="0">
              <a:solidFill>
                <a:schemeClr val="accent2"/>
              </a:solidFill>
            </a:rPr>
            <a:t> sessions attended</a:t>
          </a:r>
        </a:p>
        <a:p xmlns:a="http://schemas.openxmlformats.org/drawingml/2006/main">
          <a:pPr algn="r"/>
          <a:r>
            <a:rPr lang="en-US" sz="1100" i="1" baseline="0"/>
            <a:t>% of sessions attended</a:t>
          </a:r>
          <a:endParaRPr lang="en-US" sz="1100" i="1"/>
        </a:p>
      </cdr:txBody>
    </cdr:sp>
  </cdr:relSizeAnchor>
  <cdr:relSizeAnchor xmlns:cdr="http://schemas.openxmlformats.org/drawingml/2006/chartDrawing">
    <cdr:from>
      <cdr:x>0.66297</cdr:x>
      <cdr:y>0.86223</cdr:y>
    </cdr:from>
    <cdr:to>
      <cdr:x>0.98066</cdr:x>
      <cdr:y>0.86223</cdr:y>
    </cdr:to>
    <cdr:cxnSp macro="">
      <cdr:nvCxnSpPr>
        <cdr:cNvPr id="4" name="Straight Arrow Connector 3">
          <a:extLst xmlns:a="http://schemas.openxmlformats.org/drawingml/2006/main">
            <a:ext uri="{FF2B5EF4-FFF2-40B4-BE49-F238E27FC236}">
              <a16:creationId xmlns:a16="http://schemas.microsoft.com/office/drawing/2014/main" id="{D85B9B61-FC8B-4030-9499-4852EEAE32FD}"/>
            </a:ext>
          </a:extLst>
        </cdr:cNvPr>
        <cdr:cNvCxnSpPr/>
      </cdr:nvCxnSpPr>
      <cdr:spPr>
        <a:xfrm xmlns:a="http://schemas.openxmlformats.org/drawingml/2006/main">
          <a:off x="3597357" y="2947231"/>
          <a:ext cx="1723854" cy="0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2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0.01283</cdr:x>
      <cdr:y>0</cdr:y>
    </cdr:from>
    <cdr:to>
      <cdr:x>0.26219</cdr:x>
      <cdr:y>0.38769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F4609F67-27EC-4193-97DB-666F0949FD6E}"/>
            </a:ext>
          </a:extLst>
        </cdr:cNvPr>
        <cdr:cNvSpPr txBox="1"/>
      </cdr:nvSpPr>
      <cdr:spPr>
        <a:xfrm xmlns:a="http://schemas.openxmlformats.org/drawingml/2006/main">
          <a:off x="69618" y="0"/>
          <a:ext cx="1353066" cy="13251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100" b="1" i="0" baseline="0" dirty="0">
              <a:solidFill>
                <a:schemeClr val="accent2"/>
              </a:solidFill>
            </a:rPr>
            <a:t>More skill gains</a:t>
          </a:r>
        </a:p>
        <a:p xmlns:a="http://schemas.openxmlformats.org/drawingml/2006/main">
          <a:pPr algn="l"/>
          <a:r>
            <a:rPr lang="en-US" sz="1100" i="1" baseline="0" dirty="0"/>
            <a:t>Difference between pre and post test scores (percentage point changes)</a:t>
          </a:r>
          <a:endParaRPr lang="en-US" sz="1100" i="1" dirty="0"/>
        </a:p>
      </cdr:txBody>
    </cdr:sp>
  </cdr:relSizeAnchor>
  <cdr:relSizeAnchor xmlns:cdr="http://schemas.openxmlformats.org/drawingml/2006/chartDrawing">
    <cdr:from>
      <cdr:x>0.00855</cdr:x>
      <cdr:y>0.01257</cdr:y>
    </cdr:from>
    <cdr:to>
      <cdr:x>0.00855</cdr:x>
      <cdr:y>0.24551</cdr:y>
    </cdr:to>
    <cdr:cxnSp macro="">
      <cdr:nvCxnSpPr>
        <cdr:cNvPr id="6" name="Straight Arrow Connector 5">
          <a:extLst xmlns:a="http://schemas.openxmlformats.org/drawingml/2006/main">
            <a:ext uri="{FF2B5EF4-FFF2-40B4-BE49-F238E27FC236}">
              <a16:creationId xmlns:a16="http://schemas.microsoft.com/office/drawing/2014/main" id="{B4983F3B-C36C-4725-A5CF-A66500149AC1}"/>
            </a:ext>
          </a:extLst>
        </cdr:cNvPr>
        <cdr:cNvCxnSpPr/>
      </cdr:nvCxnSpPr>
      <cdr:spPr>
        <a:xfrm xmlns:a="http://schemas.openxmlformats.org/drawingml/2006/main" flipV="1">
          <a:off x="50800" y="53340"/>
          <a:ext cx="0" cy="988060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2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0.36089</cdr:x>
      <cdr:y>0.41465</cdr:y>
    </cdr:from>
    <cdr:to>
      <cdr:x>0.6391</cdr:x>
      <cdr:y>0.57046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87F1C15C-337D-441C-8117-D9A285CA7F56}"/>
            </a:ext>
          </a:extLst>
        </cdr:cNvPr>
        <cdr:cNvSpPr txBox="1"/>
      </cdr:nvSpPr>
      <cdr:spPr>
        <a:xfrm xmlns:a="http://schemas.openxmlformats.org/drawingml/2006/main">
          <a:off x="1958272" y="1417336"/>
          <a:ext cx="1509611" cy="5325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100" b="1" i="0" dirty="0">
              <a:solidFill>
                <a:schemeClr val="accent2"/>
              </a:solidFill>
            </a:rPr>
            <a:t>Typical </a:t>
          </a:r>
        </a:p>
        <a:p xmlns:a="http://schemas.openxmlformats.org/drawingml/2006/main">
          <a:pPr algn="r"/>
          <a:r>
            <a:rPr lang="en-US" sz="1100" b="1" i="0" dirty="0">
              <a:solidFill>
                <a:schemeClr val="accent2"/>
              </a:solidFill>
            </a:rPr>
            <a:t>student</a:t>
          </a:r>
          <a:endParaRPr lang="en-US" sz="1100" i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0.19377</cdr:x>
      <cdr:y>0.11726</cdr:y>
    </cdr:from>
    <cdr:to>
      <cdr:x>0.39401</cdr:x>
      <cdr:y>0.9078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08E13F7E-9ABA-4572-97A6-CE9336925846}"/>
            </a:ext>
          </a:extLst>
        </cdr:cNvPr>
        <cdr:cNvSpPr txBox="1"/>
      </cdr:nvSpPr>
      <cdr:spPr>
        <a:xfrm xmlns:a="http://schemas.openxmlformats.org/drawingml/2006/main">
          <a:off x="1180576" y="407248"/>
          <a:ext cx="1220016" cy="27454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en-US" sz="1200" dirty="0"/>
            <a:t>Variable F</a:t>
          </a:r>
        </a:p>
        <a:p xmlns:a="http://schemas.openxmlformats.org/drawingml/2006/main">
          <a:pPr algn="r"/>
          <a:endParaRPr lang="en-US" dirty="0"/>
        </a:p>
        <a:p xmlns:a="http://schemas.openxmlformats.org/drawingml/2006/main">
          <a:pPr algn="r"/>
          <a:r>
            <a:rPr lang="en-US" sz="1200" dirty="0"/>
            <a:t>Variable</a:t>
          </a:r>
          <a:r>
            <a:rPr lang="en-US" sz="1200" baseline="0" dirty="0"/>
            <a:t> C</a:t>
          </a:r>
        </a:p>
        <a:p xmlns:a="http://schemas.openxmlformats.org/drawingml/2006/main">
          <a:pPr algn="r"/>
          <a:endParaRPr lang="en-US" baseline="0" dirty="0"/>
        </a:p>
        <a:p xmlns:a="http://schemas.openxmlformats.org/drawingml/2006/main">
          <a:pPr algn="r"/>
          <a:r>
            <a:rPr lang="en-US" sz="1200" baseline="0" dirty="0"/>
            <a:t>Variable B</a:t>
          </a:r>
        </a:p>
        <a:p xmlns:a="http://schemas.openxmlformats.org/drawingml/2006/main">
          <a:pPr algn="r"/>
          <a:endParaRPr lang="en-US" baseline="0" dirty="0"/>
        </a:p>
        <a:p xmlns:a="http://schemas.openxmlformats.org/drawingml/2006/main">
          <a:pPr algn="r"/>
          <a:r>
            <a:rPr lang="en-US" sz="1200" baseline="0" dirty="0"/>
            <a:t>Variable A</a:t>
          </a:r>
        </a:p>
        <a:p xmlns:a="http://schemas.openxmlformats.org/drawingml/2006/main">
          <a:pPr algn="r"/>
          <a:endParaRPr lang="en-US" sz="1200" baseline="0" dirty="0"/>
        </a:p>
        <a:p xmlns:a="http://schemas.openxmlformats.org/drawingml/2006/main">
          <a:pPr algn="r"/>
          <a:endParaRPr lang="en-US" sz="1200" baseline="0" dirty="0"/>
        </a:p>
        <a:p xmlns:a="http://schemas.openxmlformats.org/drawingml/2006/main">
          <a:pPr algn="r"/>
          <a:endParaRPr lang="en-US" sz="1200" baseline="0" dirty="0"/>
        </a:p>
        <a:p xmlns:a="http://schemas.openxmlformats.org/drawingml/2006/main">
          <a:pPr algn="r"/>
          <a:r>
            <a:rPr lang="en-US" sz="1200" baseline="0" dirty="0"/>
            <a:t>Variable E</a:t>
          </a:r>
        </a:p>
        <a:p xmlns:a="http://schemas.openxmlformats.org/drawingml/2006/main">
          <a:pPr algn="r"/>
          <a:endParaRPr lang="en-US" sz="1200" baseline="0" dirty="0"/>
        </a:p>
        <a:p xmlns:a="http://schemas.openxmlformats.org/drawingml/2006/main">
          <a:pPr algn="r"/>
          <a:r>
            <a:rPr lang="en-US" sz="1200" baseline="0" dirty="0"/>
            <a:t>Variable D</a:t>
          </a:r>
          <a:endParaRPr lang="en-US" sz="1200" dirty="0"/>
        </a:p>
      </cdr:txBody>
    </cdr:sp>
  </cdr:relSizeAnchor>
  <cdr:relSizeAnchor xmlns:cdr="http://schemas.openxmlformats.org/drawingml/2006/chartDrawing">
    <cdr:from>
      <cdr:x>0.00825</cdr:x>
      <cdr:y>0.23193</cdr:y>
    </cdr:from>
    <cdr:to>
      <cdr:x>0.22217</cdr:x>
      <cdr:y>0.41616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65AAE5FC-A2A4-40B0-9BAB-105019812349}"/>
            </a:ext>
          </a:extLst>
        </cdr:cNvPr>
        <cdr:cNvSpPr txBox="1"/>
      </cdr:nvSpPr>
      <cdr:spPr>
        <a:xfrm xmlns:a="http://schemas.openxmlformats.org/drawingml/2006/main">
          <a:off x="50800" y="805477"/>
          <a:ext cx="1316951" cy="639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200" b="1" dirty="0">
              <a:solidFill>
                <a:schemeClr val="accent1"/>
              </a:solidFill>
            </a:rPr>
            <a:t>Increases</a:t>
          </a:r>
        </a:p>
        <a:p xmlns:a="http://schemas.openxmlformats.org/drawingml/2006/main">
          <a:pPr algn="l"/>
          <a:r>
            <a:rPr lang="en-US" sz="1200" baseline="0" dirty="0">
              <a:solidFill>
                <a:schemeClr val="tx1">
                  <a:lumMod val="65000"/>
                  <a:lumOff val="35000"/>
                </a:schemeClr>
              </a:solidFill>
            </a:rPr>
            <a:t>from Year 1 </a:t>
          </a:r>
        </a:p>
        <a:p xmlns:a="http://schemas.openxmlformats.org/drawingml/2006/main">
          <a:pPr algn="l"/>
          <a:r>
            <a:rPr lang="en-US" sz="1200" baseline="0" dirty="0">
              <a:solidFill>
                <a:schemeClr val="tx1">
                  <a:lumMod val="65000"/>
                  <a:lumOff val="35000"/>
                </a:schemeClr>
              </a:solidFill>
            </a:rPr>
            <a:t>to Year 2</a:t>
          </a:r>
          <a:endParaRPr lang="en-US" sz="1200" dirty="0">
            <a:solidFill>
              <a:schemeClr val="tx1">
                <a:lumMod val="65000"/>
                <a:lumOff val="3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0.00825</cdr:x>
      <cdr:y>0.72627</cdr:y>
    </cdr:from>
    <cdr:to>
      <cdr:x>0.22217</cdr:x>
      <cdr:y>0.9105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2F04AFF8-2F94-4023-894A-6E6ABDFF13C7}"/>
            </a:ext>
          </a:extLst>
        </cdr:cNvPr>
        <cdr:cNvSpPr txBox="1"/>
      </cdr:nvSpPr>
      <cdr:spPr>
        <a:xfrm xmlns:a="http://schemas.openxmlformats.org/drawingml/2006/main">
          <a:off x="50800" y="2522290"/>
          <a:ext cx="1316951" cy="6398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200" b="1" dirty="0">
              <a:solidFill>
                <a:schemeClr val="accent2"/>
              </a:solidFill>
            </a:rPr>
            <a:t>Decreases</a:t>
          </a:r>
        </a:p>
        <a:p xmlns:a="http://schemas.openxmlformats.org/drawingml/2006/main">
          <a:pPr algn="l"/>
          <a:r>
            <a:rPr lang="en-US" sz="1200" baseline="0" dirty="0">
              <a:solidFill>
                <a:schemeClr val="tx1">
                  <a:lumMod val="65000"/>
                  <a:lumOff val="35000"/>
                </a:schemeClr>
              </a:solidFill>
            </a:rPr>
            <a:t>from Year 1 </a:t>
          </a:r>
        </a:p>
        <a:p xmlns:a="http://schemas.openxmlformats.org/drawingml/2006/main">
          <a:pPr algn="l"/>
          <a:r>
            <a:rPr lang="en-US" sz="1200" baseline="0" dirty="0">
              <a:solidFill>
                <a:schemeClr val="tx1">
                  <a:lumMod val="65000"/>
                  <a:lumOff val="35000"/>
                </a:schemeClr>
              </a:solidFill>
            </a:rPr>
            <a:t>to Year 2</a:t>
          </a:r>
          <a:endParaRPr lang="en-US" sz="1200" dirty="0">
            <a:solidFill>
              <a:schemeClr val="tx1">
                <a:lumMod val="65000"/>
                <a:lumOff val="3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0.01478</cdr:x>
      <cdr:y>0.11499</cdr:y>
    </cdr:from>
    <cdr:to>
      <cdr:x>0.08904</cdr:x>
      <cdr:y>0.23973</cdr:y>
    </cdr:to>
    <cdr:pic>
      <cdr:nvPicPr>
        <cdr:cNvPr id="7" name="Graphic 1" descr="Circle with left arrow with solid fill">
          <a:extLst xmlns:a="http://schemas.openxmlformats.org/drawingml/2006/main">
            <a:ext uri="{FF2B5EF4-FFF2-40B4-BE49-F238E27FC236}">
              <a16:creationId xmlns:a16="http://schemas.microsoft.com/office/drawing/2014/main" id="{D1CD43A3-E54A-89E3-17EC-22B1BCA4A59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  <a:ext uri="{96DAC541-7B7A-43D3-8B79-37D633B846F1}">
              <asvg:svgBlip xmlns:asvg="http://schemas.microsoft.com/office/drawing/2016/SVG/main" r:embed="rId2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 rot="10800000">
          <a:off x="90967" y="399342"/>
          <a:ext cx="457200" cy="433239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Ann K. Emery  |  DepictDataStudio.com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July 29-30, 2020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The Evaluators' Institute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902BD-98D7-49A4-9C6B-1876B637B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2759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30T15:28:52.73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7469 404 24575,'-3'0'0,"0"0"0,1 0 0,-1 0 0,0 0 0,1 0 0,-1 0 0,0 0 0,1 0 0,-1-1 0,-3 0 0,-2 0 0,-141-26 0,44 6 0,-548-83-383,-779-57-1,518 116 384,-5 32 0,898 12 0,-35 1 0,-835 1 0,596 7 0,-294 34 0,445-26 0,1 4 0,1 4 0,-197 51 0,288-60-4,1 0-1,1 3 1,2 0-1,0 2 1,-61 34-1,82-39 3,0 2-1,2 0 0,1 0 0,1 2 1,1 0-1,2 0 0,1 1 1,1 0-1,-19 34 0,24-31-19,1 2 0,2-1-1,2 0 1,1 1 0,2 0-1,2 40 1,5-32-47,2-1 0,2-1 0,2 1 0,27 51 0,-10-37-2,4-1-1,2 0 0,4-2 1,3-1-1,2-1 1,94 71-1,-52-54-106,5-2 0,3-3 1,4-2-1,207 83 0,-124-68-61,3-6 0,237 56 1,-159-56-32,4-9 0,4-6 0,2-8 0,438 23 0,-419-50 125,1-7 0,-1-9-1,-1-8 1,368-49 0,-435 32-273,373-87 0,-444 80 198,-2-4 0,-4-5 0,165-71-1,-232 85 287,-3-3 0,-2-1-1,-3-3 1,-3-1 0,110-90-1,-143 102-5,-2-2 1,-2 0-1,-2-1 0,28-48 0,-40 54-40,-2 0 0,-2-1-1,-1 0 1,-3 1 0,-1-2 0,-1-40 0,-6 43-8,-1 0 0,-3 0 0,-1 0 0,-1 1 1,-3-1-1,-14-23 0,4 17 41,-2 0 1,-1 1-1,-61-55 1,28 39 57,-3 1 0,-3 3 0,-3 0 0,-140-65 0,100 58-50,-3 4 1,-166-52-1,180 70-64,-2 2-1,-2 2 1,-162-21-1,140 31-231,-138-4-1,-97 11-2121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Ann K. Emery  |  DepictDataStudio.com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July 29-30, 2020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The Evaluators' Institute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88933-7DF7-4355-878C-36EB0E8A9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650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Ann K. Emery  |  DepictDataStudio.com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July 29-30,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The Evaluators' Institute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188933-7DF7-4355-878C-36EB0E8A93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44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Ann K. Emery  |  DepictDataStudio.com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Meeting date: September 21, 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CDC NPIPC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A188933-7DF7-4355-878C-36EB0E8A933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44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I’ve had the opportunity to work with over a hundred organizations. This is my 5</a:t>
            </a:r>
            <a:r>
              <a:rPr lang="en-US" baseline="30000" dirty="0"/>
              <a:t>th</a:t>
            </a:r>
            <a:r>
              <a:rPr lang="en-US" dirty="0"/>
              <a:t> time working with Metro.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Ann K. Emery  |  DepictDataStudio.com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July 29-30, 2020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The Evaluators' Institute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A188933-7DF7-4355-878C-36EB0E8A933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39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Ann K. Emery  |  DepictDataStudio.com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August 20,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CDC CSELS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A188933-7DF7-4355-878C-36EB0E8A933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27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05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8E890-BEDA-44EC-A9C0-B98B61C697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731520"/>
          </a:xfrm>
          <a:solidFill>
            <a:schemeClr val="accent1">
              <a:lumMod val="75000"/>
            </a:schemeClr>
          </a:solidFill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Purple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2C200-CEF3-42DC-ACA5-E3C0C2E7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00826"/>
            <a:ext cx="12192000" cy="365125"/>
          </a:xfrm>
          <a:solidFill>
            <a:schemeClr val="accent1">
              <a:lumMod val="75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7424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8E890-BEDA-44EC-A9C0-B98B61C697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731520"/>
          </a:xfrm>
          <a:solidFill>
            <a:schemeClr val="accent2">
              <a:lumMod val="75000"/>
            </a:schemeClr>
          </a:solidFill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Blue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2C200-CEF3-42DC-ACA5-E3C0C2E7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00826"/>
            <a:ext cx="12192000" cy="365125"/>
          </a:xfrm>
          <a:solidFill>
            <a:schemeClr val="accent2">
              <a:lumMod val="75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0384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8E890-BEDA-44EC-A9C0-B98B61C697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731520"/>
          </a:xfrm>
          <a:solidFill>
            <a:schemeClr val="accent3">
              <a:lumMod val="75000"/>
            </a:schemeClr>
          </a:solidFill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Green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2C200-CEF3-42DC-ACA5-E3C0C2E7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00826"/>
            <a:ext cx="12192000" cy="365125"/>
          </a:xfrm>
          <a:solidFill>
            <a:schemeClr val="accent3">
              <a:lumMod val="75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339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ch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8E890-BEDA-44EC-A9C0-B98B61C697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731520"/>
          </a:xfrm>
          <a:solidFill>
            <a:schemeClr val="accent4">
              <a:lumMod val="75000"/>
            </a:schemeClr>
          </a:solidFill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Fuchsia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2C200-CEF3-42DC-ACA5-E3C0C2E7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00826"/>
            <a:ext cx="12192000" cy="365125"/>
          </a:xfrm>
          <a:solidFill>
            <a:schemeClr val="accent4">
              <a:lumMod val="75000"/>
            </a:schemeClr>
          </a:solidFill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3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Ann K. Emery  |  Depict Data Studio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EF565-4CE0-4ABB-B4E1-16FBBF8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87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700" r:id="rId2"/>
    <p:sldLayoutId id="2147483690" r:id="rId3"/>
    <p:sldLayoutId id="2147483686" r:id="rId4"/>
    <p:sldLayoutId id="2147483709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0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customXml" Target="../ink/ink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0.png"/><Relationship Id="rId7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51.svg"/><Relationship Id="rId5" Type="http://schemas.openxmlformats.org/officeDocument/2006/relationships/image" Target="../media/image42.png"/><Relationship Id="rId10" Type="http://schemas.openxmlformats.org/officeDocument/2006/relationships/image" Target="../media/image50.png"/><Relationship Id="rId4" Type="http://schemas.openxmlformats.org/officeDocument/2006/relationships/image" Target="../media/image41.png"/><Relationship Id="rId9" Type="http://schemas.openxmlformats.org/officeDocument/2006/relationships/image" Target="../media/image49.sv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4.xml"/><Relationship Id="rId4" Type="http://schemas.openxmlformats.org/officeDocument/2006/relationships/image" Target="../media/image58.sv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7" Type="http://schemas.openxmlformats.org/officeDocument/2006/relationships/image" Target="../media/image51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image" Target="../media/image51.svg"/><Relationship Id="rId3" Type="http://schemas.openxmlformats.org/officeDocument/2006/relationships/image" Target="../media/image41.png"/><Relationship Id="rId7" Type="http://schemas.openxmlformats.org/officeDocument/2006/relationships/image" Target="../media/image45.emf"/><Relationship Id="rId12" Type="http://schemas.openxmlformats.org/officeDocument/2006/relationships/image" Target="../media/image50.png"/><Relationship Id="rId17" Type="http://schemas.openxmlformats.org/officeDocument/2006/relationships/image" Target="../media/image54.jpeg"/><Relationship Id="rId2" Type="http://schemas.openxmlformats.org/officeDocument/2006/relationships/image" Target="../media/image40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5" Type="http://schemas.openxmlformats.org/officeDocument/2006/relationships/image" Target="../media/image43.png"/><Relationship Id="rId15" Type="http://schemas.openxmlformats.org/officeDocument/2006/relationships/image" Target="../media/image32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B9D23D-6706-4C08-A9D1-5F8B9A874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7029"/>
            <a:ext cx="12192000" cy="50509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7FDD0B-2311-4FEB-8C0C-93689642F761}"/>
              </a:ext>
            </a:extLst>
          </p:cNvPr>
          <p:cNvSpPr txBox="1"/>
          <p:nvPr/>
        </p:nvSpPr>
        <p:spPr>
          <a:xfrm>
            <a:off x="482937" y="866978"/>
            <a:ext cx="11265115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Visualize the Impact</a:t>
            </a:r>
          </a:p>
          <a:p>
            <a:r>
              <a:rPr lang="en-US" sz="4500" dirty="0">
                <a:solidFill>
                  <a:schemeClr val="tx1">
                    <a:lumMod val="65000"/>
                    <a:lumOff val="35000"/>
                  </a:schemeClr>
                </a:solidFill>
                <a:ea typeface="Lato Black" panose="020F0502020204030203" pitchFamily="34" charset="0"/>
                <a:cs typeface="Lato Black" panose="020F0502020204030203" pitchFamily="34" charset="0"/>
              </a:rPr>
              <a:t>with Ann K. Emery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C1F70A09-7D87-4320-8C36-3F4ACC63D3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571" y="4978651"/>
            <a:ext cx="2023533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9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702FE707-7E58-6FA6-059B-0C2A32FAB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1520"/>
            <a:ext cx="12197688" cy="692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Beginner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+mn-lt"/>
              </a:rPr>
              <a:t>Overused Native Charts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4E3A-731B-5976-60CB-957A3C1A8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4483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EEE6468-B455-3D4C-309C-0E47BBFF9F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782300"/>
              </p:ext>
            </p:extLst>
          </p:nvPr>
        </p:nvGraphicFramePr>
        <p:xfrm>
          <a:off x="1771650" y="1611160"/>
          <a:ext cx="8648700" cy="4010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C7110-0D94-E195-472A-568B5A3FB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497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Donuts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EEE6468-B455-3D4C-309C-0E47BBFF9F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2503455"/>
              </p:ext>
            </p:extLst>
          </p:nvPr>
        </p:nvGraphicFramePr>
        <p:xfrm>
          <a:off x="1524000" y="1330173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EACF7-DD0F-3513-809E-87151E969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5764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1900697"/>
              </p:ext>
            </p:extLst>
          </p:nvPr>
        </p:nvGraphicFramePr>
        <p:xfrm>
          <a:off x="2540000" y="1794030"/>
          <a:ext cx="8128000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78139-67AE-357B-A359-4DCEE1A68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4298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6486697"/>
              </p:ext>
            </p:extLst>
          </p:nvPr>
        </p:nvGraphicFramePr>
        <p:xfrm>
          <a:off x="2032000" y="1560114"/>
          <a:ext cx="8128000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Columns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9137A-50C3-52E8-0A9E-0434FE009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825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9905708"/>
              </p:ext>
            </p:extLst>
          </p:nvPr>
        </p:nvGraphicFramePr>
        <p:xfrm>
          <a:off x="2540000" y="1794030"/>
          <a:ext cx="8128000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Clustered Bars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8633D-D7F8-7272-3289-3308BA2BA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5013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8917023"/>
              </p:ext>
            </p:extLst>
          </p:nvPr>
        </p:nvGraphicFramePr>
        <p:xfrm>
          <a:off x="1769139" y="1560114"/>
          <a:ext cx="8653721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Clustered Columns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04BAB-B38B-4502-6E04-02436D629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1863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7170120"/>
              </p:ext>
            </p:extLst>
          </p:nvPr>
        </p:nvGraphicFramePr>
        <p:xfrm>
          <a:off x="2032000" y="1560114"/>
          <a:ext cx="8128000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Stacked Bars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7426A-1F60-42CA-092C-6FD515FDF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3057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1830605"/>
              </p:ext>
            </p:extLst>
          </p:nvPr>
        </p:nvGraphicFramePr>
        <p:xfrm>
          <a:off x="2032000" y="1560114"/>
          <a:ext cx="8128000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Stacked Columns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EC0D2D-FB87-A0CE-0C8F-4C810CA38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6048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AE0D27E-1134-FF0A-799E-6BA0553FD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6142902"/>
              </p:ext>
            </p:extLst>
          </p:nvPr>
        </p:nvGraphicFramePr>
        <p:xfrm>
          <a:off x="2032000" y="1560114"/>
          <a:ext cx="8128000" cy="4104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81ADFA2-4E49-CC12-9542-82F4C2EA1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Graphs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072FD-7048-0DF1-D9B3-18BE1CDB2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542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CABFC4-6DCC-A05D-8100-ACAC8EB62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31520"/>
            <a:ext cx="12196704" cy="576135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911D75B-CBB0-4670-9B51-44CB5E05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Ann K. Emery </a:t>
            </a:r>
            <a:r>
              <a:rPr lang="en-US" dirty="0">
                <a:latin typeface="+mn-lt"/>
              </a:rPr>
              <a:t>of Depict Data Studio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2F3B7-5545-146C-99CB-0733153A3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301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Zzz… &amp; Lacking Analytical Depth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F6A7710-1414-6F4D-D253-B1FA6782C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11935"/>
            <a:ext cx="9753600" cy="420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51094-69F9-70F3-D2B5-DD9D63708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4669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Editing Needed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65D15C-429C-6B8E-5CA8-924DD88F880C}"/>
              </a:ext>
            </a:extLst>
          </p:cNvPr>
          <p:cNvGrpSpPr/>
          <p:nvPr/>
        </p:nvGrpSpPr>
        <p:grpSpPr>
          <a:xfrm>
            <a:off x="0" y="1233885"/>
            <a:ext cx="12192000" cy="3910063"/>
            <a:chOff x="0" y="1233885"/>
            <a:chExt cx="12192000" cy="391006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E896BE4-62FC-B775-9871-6C0A523C8A08}"/>
                </a:ext>
              </a:extLst>
            </p:cNvPr>
            <p:cNvGrpSpPr/>
            <p:nvPr/>
          </p:nvGrpSpPr>
          <p:grpSpPr>
            <a:xfrm>
              <a:off x="0" y="1233885"/>
              <a:ext cx="12192000" cy="869378"/>
              <a:chOff x="0" y="1233885"/>
              <a:chExt cx="12192000" cy="869378"/>
            </a:xfrm>
          </p:grpSpPr>
          <p:pic>
            <p:nvPicPr>
              <p:cNvPr id="8" name="Graphic 7" descr="Line Arrow: Counterclockwise curve">
                <a:extLst>
                  <a:ext uri="{FF2B5EF4-FFF2-40B4-BE49-F238E27FC236}">
                    <a16:creationId xmlns:a16="http://schemas.microsoft.com/office/drawing/2014/main" id="{A1043207-B4A1-935A-8355-087993497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15314704" flipV="1">
                <a:off x="5753100" y="1417463"/>
                <a:ext cx="685800" cy="685800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79FC05A-973A-6710-A997-EA9419B64677}"/>
                  </a:ext>
                </a:extLst>
              </p:cNvPr>
              <p:cNvSpPr txBox="1"/>
              <p:nvPr/>
            </p:nvSpPr>
            <p:spPr>
              <a:xfrm>
                <a:off x="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Software Defaults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98ADB2-44CA-4B8F-830E-A9BFCF0E9430}"/>
                  </a:ext>
                </a:extLst>
              </p:cNvPr>
              <p:cNvSpPr txBox="1"/>
              <p:nvPr/>
            </p:nvSpPr>
            <p:spPr>
              <a:xfrm>
                <a:off x="609600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Accessible &amp; accessible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671C10B-EF3A-94DD-AFED-9D8207405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4925" y="2376071"/>
              <a:ext cx="5486400" cy="276787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6DA6783-DCD8-A618-ADFB-DBAC8554B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0675" y="2376070"/>
              <a:ext cx="5486400" cy="2767877"/>
            </a:xfrm>
            <a:prstGeom prst="rect">
              <a:avLst/>
            </a:prstGeom>
          </p:spPr>
        </p:pic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A881AA-CB95-E008-0DEE-C8EFB4DC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90913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Editing Needed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E896BE4-62FC-B775-9871-6C0A523C8A08}"/>
              </a:ext>
            </a:extLst>
          </p:cNvPr>
          <p:cNvGrpSpPr/>
          <p:nvPr/>
        </p:nvGrpSpPr>
        <p:grpSpPr>
          <a:xfrm>
            <a:off x="0" y="1233885"/>
            <a:ext cx="12192000" cy="4316317"/>
            <a:chOff x="0" y="1233885"/>
            <a:chExt cx="12192000" cy="431631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569CB8-0A8B-FDDA-F7A9-72EF4226D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624" y="2153902"/>
              <a:ext cx="5486400" cy="32122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79719F7-FB0C-4D5D-9FB4-BC2BBB77C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97976" y="2177415"/>
              <a:ext cx="5486400" cy="3372787"/>
            </a:xfrm>
            <a:prstGeom prst="rect">
              <a:avLst/>
            </a:prstGeom>
          </p:spPr>
        </p:pic>
        <p:pic>
          <p:nvPicPr>
            <p:cNvPr id="8" name="Graphic 7" descr="Line Arrow: Counterclockwise curve">
              <a:extLst>
                <a:ext uri="{FF2B5EF4-FFF2-40B4-BE49-F238E27FC236}">
                  <a16:creationId xmlns:a16="http://schemas.microsoft.com/office/drawing/2014/main" id="{A1043207-B4A1-935A-8355-087993497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5314704" flipV="1">
              <a:off x="5753100" y="1417463"/>
              <a:ext cx="685800" cy="6858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9FC05A-973A-6710-A997-EA9419B64677}"/>
                </a:ext>
              </a:extLst>
            </p:cNvPr>
            <p:cNvSpPr txBox="1"/>
            <p:nvPr/>
          </p:nvSpPr>
          <p:spPr>
            <a:xfrm>
              <a:off x="0" y="1233885"/>
              <a:ext cx="609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Software Defaults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798ADB2-44CA-4B8F-830E-A9BFCF0E9430}"/>
                </a:ext>
              </a:extLst>
            </p:cNvPr>
            <p:cNvSpPr txBox="1"/>
            <p:nvPr/>
          </p:nvSpPr>
          <p:spPr>
            <a:xfrm>
              <a:off x="6096000" y="1233885"/>
              <a:ext cx="609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Accessible &amp; accessible</a:t>
              </a:r>
            </a:p>
          </p:txBody>
        </p:sp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C0A83B1-2737-EE7F-5FD6-C723AB3DE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4932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C8E6380C-0F42-FFF8-D6A8-21DB4718B60E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C58177-837B-BEF3-ED38-74B0F09A67C5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CF67738-59C5-6443-29C8-3882FE2F3A99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071E1E-884F-A68E-50B4-71E7293CCFD6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4D17EC46-B076-C67B-7E68-3BA58639E47C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F5A008-FA9A-FD3C-7853-915CFCDC8DCD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F448896-BA2D-BC3A-9871-9F43EAF6321A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73BCCE-0BBF-D562-A6CC-1D8B56865FEC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/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10B0240C-FC95-27BF-4BD9-C0BC36BAB305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F3DB85-38D7-D3DA-F860-C8EA7A0EC4CE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3F29B63-E576-0C12-7C39-5D3D82C78178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0C6B83-C008-BA5C-C9F0-E6ADB82D363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bg1">
                      <a:lumMod val="7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D9958FA-9B26-B273-358F-85C206C7737E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CEF94C-C1E2-6142-E0A2-2BBEF2351FAB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112EC3-7F3E-1902-612B-3172DB308803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5C3CB1-A442-7F20-7439-93C01C05C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8260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B633323-B93B-ED46-C924-CD439168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+mn-lt"/>
              </a:rPr>
              <a:t>Underused Native Charts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2F58556-CB1E-1780-A50B-B0FDD19F3EBC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" y="1205721"/>
            <a:ext cx="10972800" cy="4812953"/>
            <a:chOff x="215503" y="1127090"/>
            <a:chExt cx="12233174" cy="536578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2AE5608-DB2D-8D71-E1AE-585C77CF4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503" y="1127090"/>
              <a:ext cx="3657600" cy="18288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2E805F-6C96-477B-C37C-00E14ED02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78747" y="3749675"/>
              <a:ext cx="4161618" cy="18288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63782A7-D713-A78A-2D92-291FD947F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503" y="3749675"/>
              <a:ext cx="3657600" cy="223752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5CA23CA-897F-F19F-EF2D-859BBEC205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8747" y="1127090"/>
              <a:ext cx="4028302" cy="18288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01E78C6-B92C-BFE7-5444-A6DFE1B7F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86190" y="3749675"/>
              <a:ext cx="2462487" cy="27432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040D2F5-A401-B616-EABA-DEA340286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6190" y="1127090"/>
              <a:ext cx="2061866" cy="1828800"/>
            </a:xfrm>
            <a:prstGeom prst="rect">
              <a:avLst/>
            </a:prstGeom>
          </p:spPr>
        </p:pic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6202FA-7ACE-EA4E-5D9E-C9BCF0306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3673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DFC51070-1B32-9CAB-30D4-7862376E0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1520"/>
            <a:ext cx="12192000" cy="692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8B633323-B93B-ED46-C924-CD439168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+mn-lt"/>
              </a:rPr>
              <a:t>Underused Native Charts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11592C-66D6-1CCE-3EBD-3859CDE5E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29117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 Maps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8D51BA-7D40-4EE7-BD19-196F92EE6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619" y="984673"/>
            <a:ext cx="5924762" cy="5255048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32B58-6C6D-314F-D011-F4FC29BD9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2601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Sunburst Diagrams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91E423-2DD4-BD1C-47A9-1EDC6C4FC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217" y="1268717"/>
            <a:ext cx="5864860" cy="4761389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8FC18F-84FC-5F4D-AF66-4B3EDA051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10642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21D4F0-F552-EFFD-B1B5-B56468FC8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1325999"/>
            <a:ext cx="9144793" cy="4572396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B6EDC9-86AD-675E-9B1B-5E2C5F409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1724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Overlapping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DCC37D-81C9-1731-AA93-C7D52EFDE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717" y="1326197"/>
            <a:ext cx="7476565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14CCC7-DB93-C73B-A93A-FD9F8B001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92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5CEB8623-E0BA-4983-847F-509EADCBF86B}"/>
              </a:ext>
            </a:extLst>
          </p:cNvPr>
          <p:cNvGrpSpPr>
            <a:grpSpLocks noChangeAspect="1"/>
          </p:cNvGrpSpPr>
          <p:nvPr/>
        </p:nvGrpSpPr>
        <p:grpSpPr>
          <a:xfrm>
            <a:off x="686675" y="868997"/>
            <a:ext cx="10818649" cy="5486400"/>
            <a:chOff x="529389" y="777273"/>
            <a:chExt cx="11229475" cy="56947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B568D4-03B0-42E4-8869-5A607DC09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4899683"/>
              <a:ext cx="5486400" cy="41148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C8FDE18-FDFD-4067-87B5-8E219BE67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779646"/>
              <a:ext cx="5486400" cy="4191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BA428E-E382-4B01-9C18-6F9C7B42A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5481608"/>
              <a:ext cx="5486400" cy="41241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06D4FC4-6DFD-4826-ABD2-D7E728AF9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1322993"/>
              <a:ext cx="5486400" cy="46940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46B35F5-300A-467E-825D-D19527B5F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6056186"/>
              <a:ext cx="5486400" cy="41582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36B2B33-DADF-43F8-9CA6-C3914C3E2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90" y="1370444"/>
              <a:ext cx="5486400" cy="41148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FDEF5D2-F248-431A-84C8-AA3C58C32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90" y="777273"/>
              <a:ext cx="5486400" cy="442854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968CE16-FC6D-4E02-AEEB-66A630509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90" y="1940601"/>
              <a:ext cx="5486400" cy="415032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5485171-2AA0-4D5F-A182-95FBEDECB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89" y="3765159"/>
              <a:ext cx="5486400" cy="3702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A8E0580-4BB7-43A4-AA97-93F6D5667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90" y="3141743"/>
              <a:ext cx="5486400" cy="41269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F16AAAE-179D-4BD4-A0B8-C08AA9518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90" y="2530114"/>
              <a:ext cx="5486400" cy="41535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2E9D8FB-3177-44D2-BB32-F940E1D10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2511625"/>
              <a:ext cx="5486400" cy="41307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DE630BB-E0E0-412E-891F-80F659F19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3096089"/>
              <a:ext cx="5486400" cy="436547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3EB5CE2-7870-4A2C-AD9F-3E195AFD3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89" y="6050059"/>
              <a:ext cx="5486400" cy="41148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7FBB717-1801-44D4-99B2-7ADD01E9C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89" y="4911135"/>
              <a:ext cx="5486400" cy="41582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718FB68-FA92-4F2B-B55C-8BD185F7F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89" y="4316978"/>
              <a:ext cx="5486400" cy="41501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1D52380E-6831-4F9F-9C16-77EFF55AC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1946271"/>
              <a:ext cx="5486400" cy="41148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18F2C95-5FF5-4592-AE79-35FA2F2B9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89" y="5537049"/>
              <a:ext cx="5486400" cy="41148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868FF48-61C1-465F-9C0B-B4E81AB6D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3711022"/>
              <a:ext cx="5486400" cy="41392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3DDD6FBD-F96B-4682-BE0A-C94214A47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2464" y="4303334"/>
              <a:ext cx="5486400" cy="411761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911D75B-CBB0-4670-9B51-44CB5E05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Ann K. Emery </a:t>
            </a:r>
            <a:r>
              <a:rPr lang="en-US" dirty="0">
                <a:latin typeface="+mn-lt"/>
              </a:rPr>
              <a:t>of Depict Data Studio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118489-1B94-5A78-F48E-EC48226FD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3335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</a:t>
            </a:r>
          </a:p>
        </p:txBody>
      </p:sp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DE13B7EA-2FAA-4460-056E-E41F23931D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31" y="1554797"/>
            <a:ext cx="9359338" cy="41148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1831F-E48A-5808-ACB0-3C40F448A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20226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Slopes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D73A4B-6B9E-F11B-2849-DC616A693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326197"/>
            <a:ext cx="7429500" cy="4572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850EB1-6AB6-ECA7-A4C8-F9BC9EB3BAAB}"/>
              </a:ext>
            </a:extLst>
          </p:cNvPr>
          <p:cNvSpPr/>
          <p:nvPr/>
        </p:nvSpPr>
        <p:spPr>
          <a:xfrm>
            <a:off x="1945758" y="1169581"/>
            <a:ext cx="1669312" cy="478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8F90D96-559A-61F9-6055-164C17493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94074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Multiples Lines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83E938-93AD-43F4-A82B-3DCA17570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53" y="1027082"/>
            <a:ext cx="8254894" cy="517023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9C5D3-0922-9936-4CC7-8DDDCA71F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31337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Bump Charts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45A871-8597-46BF-A12E-27E3465DBE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623" y="1143000"/>
            <a:ext cx="10070754" cy="4572000"/>
          </a:xfrm>
          <a:prstGeom prst="rect">
            <a:avLst/>
          </a:prstGeom>
          <a:ln>
            <a:noFill/>
          </a:ln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77E72E-EE9F-CBD3-BB2F-4F19FBEB6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45176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 Maps</a:t>
            </a:r>
          </a:p>
        </p:txBody>
      </p:sp>
      <mc:AlternateContent xmlns:mc="http://schemas.openxmlformats.org/markup-compatibility/2006" xmlns:cx6="http://schemas.microsoft.com/office/drawing/2016/5/12/chartex">
        <mc:Choice Requires="cx6">
          <p:graphicFrame>
            <p:nvGraphicFramePr>
              <p:cNvPr id="4" name="Chart 3">
                <a:extLst>
                  <a:ext uri="{FF2B5EF4-FFF2-40B4-BE49-F238E27FC236}">
                    <a16:creationId xmlns:a16="http://schemas.microsoft.com/office/drawing/2014/main" id="{5A3B8435-A649-4D82-9BCF-6B26F12BC01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89988075"/>
                  </p:ext>
                </p:extLst>
              </p:nvPr>
            </p:nvGraphicFramePr>
            <p:xfrm>
              <a:off x="1978342" y="1326197"/>
              <a:ext cx="8235315" cy="457200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4" name="Chart 3">
                <a:extLst>
                  <a:ext uri="{FF2B5EF4-FFF2-40B4-BE49-F238E27FC236}">
                    <a16:creationId xmlns:a16="http://schemas.microsoft.com/office/drawing/2014/main" id="{5A3B8435-A649-4D82-9BCF-6B26F12BC0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8342" y="1326197"/>
                <a:ext cx="8235315" cy="4572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E4D3A-814F-C751-E6E8-883E946E0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68895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 Plots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E0EB62-CE0E-466D-9186-B4614C6FF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594" y="1041824"/>
            <a:ext cx="5738812" cy="5140747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E536A-33AE-2738-1E74-0965F166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13871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Bubble Charts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A001DE-48A0-7FB8-7417-187145136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927" y="1326197"/>
            <a:ext cx="4104145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783E4-DAE1-FF87-ED07-995F0684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61049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Editing Needed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3CADC0-6269-C29E-CA49-038649FF5555}"/>
              </a:ext>
            </a:extLst>
          </p:cNvPr>
          <p:cNvGrpSpPr/>
          <p:nvPr/>
        </p:nvGrpSpPr>
        <p:grpSpPr>
          <a:xfrm>
            <a:off x="0" y="1233885"/>
            <a:ext cx="12192000" cy="4836715"/>
            <a:chOff x="0" y="1233885"/>
            <a:chExt cx="12192000" cy="4836715"/>
          </a:xfrm>
        </p:grpSpPr>
        <p:pic>
          <p:nvPicPr>
            <p:cNvPr id="8" name="Graphic 7" descr="Line Arrow: Counterclockwise curve">
              <a:extLst>
                <a:ext uri="{FF2B5EF4-FFF2-40B4-BE49-F238E27FC236}">
                  <a16:creationId xmlns:a16="http://schemas.microsoft.com/office/drawing/2014/main" id="{A1043207-B4A1-935A-8355-087993497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5314704" flipV="1">
              <a:off x="5753100" y="1417463"/>
              <a:ext cx="685800" cy="6858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9FC05A-973A-6710-A997-EA9419B64677}"/>
                </a:ext>
              </a:extLst>
            </p:cNvPr>
            <p:cNvSpPr txBox="1"/>
            <p:nvPr/>
          </p:nvSpPr>
          <p:spPr>
            <a:xfrm>
              <a:off x="0" y="1233885"/>
              <a:ext cx="609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Software Defaults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798ADB2-44CA-4B8F-830E-A9BFCF0E9430}"/>
                </a:ext>
              </a:extLst>
            </p:cNvPr>
            <p:cNvSpPr txBox="1"/>
            <p:nvPr/>
          </p:nvSpPr>
          <p:spPr>
            <a:xfrm>
              <a:off x="6096000" y="1233885"/>
              <a:ext cx="609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Accessible &amp; accessible</a:t>
              </a:r>
            </a:p>
          </p:txBody>
        </p:sp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BC0098AE-8FF9-46B8-935D-1FFF038F88F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57075908"/>
                </p:ext>
              </p:extLst>
            </p:nvPr>
          </p:nvGraphicFramePr>
          <p:xfrm>
            <a:off x="304800" y="2096671"/>
            <a:ext cx="5486400" cy="39739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84F17F-6093-4BFF-8A25-3D35DD9E1953}"/>
                </a:ext>
              </a:extLst>
            </p:cNvPr>
            <p:cNvGrpSpPr/>
            <p:nvPr/>
          </p:nvGrpSpPr>
          <p:grpSpPr>
            <a:xfrm>
              <a:off x="6400802" y="2146234"/>
              <a:ext cx="5486398" cy="3924366"/>
              <a:chOff x="-65986" y="933884"/>
              <a:chExt cx="6009586" cy="4870016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2859A7A9-5228-4F15-BD81-0A941C1AB287}"/>
                  </a:ext>
                </a:extLst>
              </p:cNvPr>
              <p:cNvGrpSpPr/>
              <p:nvPr/>
            </p:nvGrpSpPr>
            <p:grpSpPr>
              <a:xfrm>
                <a:off x="-65986" y="933884"/>
                <a:ext cx="6009586" cy="4870016"/>
                <a:chOff x="-65986" y="933884"/>
                <a:chExt cx="6009586" cy="4870016"/>
              </a:xfrm>
            </p:grpSpPr>
            <p:sp>
              <p:nvSpPr>
                <p:cNvPr id="15" name="TextBox 1">
                  <a:extLst>
                    <a:ext uri="{FF2B5EF4-FFF2-40B4-BE49-F238E27FC236}">
                      <a16:creationId xmlns:a16="http://schemas.microsoft.com/office/drawing/2014/main" id="{84E4BBEF-0DB9-4192-9AA2-5DDEF0210CE8}"/>
                    </a:ext>
                  </a:extLst>
                </p:cNvPr>
                <p:cNvSpPr txBox="1"/>
                <p:nvPr/>
              </p:nvSpPr>
              <p:spPr>
                <a:xfrm>
                  <a:off x="-65986" y="933884"/>
                  <a:ext cx="5943600" cy="38173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100" b="0" i="0" baseline="0" dirty="0">
                      <a:solidFill>
                        <a:sysClr val="windowText" lastClr="000000"/>
                      </a:solidFill>
                    </a:rPr>
                    <a:t>Each       represents one student.</a:t>
                  </a:r>
                </a:p>
                <a:p>
                  <a:pPr algn="l"/>
                  <a:endParaRPr lang="en-US" sz="1100" b="1" i="0" baseline="0" dirty="0">
                    <a:solidFill>
                      <a:schemeClr val="accent2"/>
                    </a:solidFill>
                  </a:endParaRPr>
                </a:p>
                <a:p>
                  <a:pPr algn="l"/>
                  <a:endParaRPr lang="en-US" sz="1100" b="0" i="1" dirty="0"/>
                </a:p>
              </p:txBody>
            </p:sp>
            <p:graphicFrame>
              <p:nvGraphicFramePr>
                <p:cNvPr id="16" name="Chart 15">
                  <a:extLst>
                    <a:ext uri="{FF2B5EF4-FFF2-40B4-BE49-F238E27FC236}">
                      <a16:creationId xmlns:a16="http://schemas.microsoft.com/office/drawing/2014/main" id="{CCE80069-C63C-4D6A-AAE0-C0FF6E644F84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1253810586"/>
                    </p:ext>
                  </p:extLst>
                </p:nvPr>
              </p:nvGraphicFramePr>
              <p:xfrm>
                <a:off x="0" y="1562100"/>
                <a:ext cx="5943600" cy="42418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</p:grp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82EBB4B3-C247-4B4D-9DC3-C2765EFF067D}"/>
                  </a:ext>
                </a:extLst>
              </p:cNvPr>
              <p:cNvSpPr/>
              <p:nvPr/>
            </p:nvSpPr>
            <p:spPr>
              <a:xfrm>
                <a:off x="492786" y="1038070"/>
                <a:ext cx="137160" cy="13716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</p:grp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4B8EC-BADE-E582-1439-B34CC0C1E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1481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Woohoo! </a:t>
            </a:r>
            <a:r>
              <a:rPr lang="en-US" dirty="0">
                <a:latin typeface="+mn-lt"/>
              </a:rPr>
              <a:t>Variety &amp; Analytical Depth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7E65629-CC30-04EC-2219-B746FA7E3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972" y="1554797"/>
            <a:ext cx="9530055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843FD-0BB4-DAF5-ACAA-E3E202F03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80872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C8E6380C-0F42-FFF8-D6A8-21DB4718B60E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C58177-837B-BEF3-ED38-74B0F09A67C5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CF67738-59C5-6443-29C8-3882FE2F3A99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071E1E-884F-A68E-50B4-71E7293CCFD6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4D17EC46-B076-C67B-7E68-3BA58639E47C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F5A008-FA9A-FD3C-7853-915CFCDC8DCD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F448896-BA2D-BC3A-9871-9F43EAF6321A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73BCCE-0BBF-D562-A6CC-1D8B56865FEC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10B0240C-FC95-27BF-4BD9-C0BC36BAB305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F3DB85-38D7-D3DA-F860-C8EA7A0EC4CE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3F29B63-E576-0C12-7C39-5D3D82C78178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0C6B83-C008-BA5C-C9F0-E6ADB82D363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EDA78ED-E8ED-9E10-9DEE-CA9F818F8BBD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83DC7D-5ED7-4958-CE40-6F880A33F36F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6F11DF-1C47-931A-DD93-13AEB767ABDB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204711-41B7-0FF2-7DEF-B21B7961A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17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11D75B-CBB0-4670-9B51-44CB5E05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6 Different Workshops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37FD2ED-C65C-4D72-91A3-8A422EFF6C2D}"/>
              </a:ext>
            </a:extLst>
          </p:cNvPr>
          <p:cNvGrpSpPr/>
          <p:nvPr/>
        </p:nvGrpSpPr>
        <p:grpSpPr>
          <a:xfrm>
            <a:off x="243523" y="972230"/>
            <a:ext cx="11704953" cy="4913539"/>
            <a:chOff x="245526" y="-1260123"/>
            <a:chExt cx="11704953" cy="491353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3DFECC4-78C7-47BD-B107-9B44E93CC5DC}"/>
                </a:ext>
              </a:extLst>
            </p:cNvPr>
            <p:cNvGrpSpPr/>
            <p:nvPr/>
          </p:nvGrpSpPr>
          <p:grpSpPr>
            <a:xfrm>
              <a:off x="245526" y="-1260123"/>
              <a:ext cx="11700948" cy="4913539"/>
              <a:chOff x="245526" y="-2305248"/>
              <a:chExt cx="11700948" cy="4913539"/>
            </a:xfrm>
          </p:grpSpPr>
          <p:pic>
            <p:nvPicPr>
              <p:cNvPr id="9" name="Picture 8" descr="Icon&#10;&#10;Description automatically generated">
                <a:extLst>
                  <a:ext uri="{FF2B5EF4-FFF2-40B4-BE49-F238E27FC236}">
                    <a16:creationId xmlns:a16="http://schemas.microsoft.com/office/drawing/2014/main" id="{E7409015-2940-4C0C-B9F4-F48197DA71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968543" y="-2305248"/>
                <a:ext cx="2560841" cy="1842860"/>
              </a:xfrm>
              <a:prstGeom prst="rect">
                <a:avLst/>
              </a:prstGeom>
            </p:spPr>
          </p:pic>
          <p:pic>
            <p:nvPicPr>
              <p:cNvPr id="7" name="Picture 6" descr="Icon&#10;&#10;Description automatically generated">
                <a:extLst>
                  <a:ext uri="{FF2B5EF4-FFF2-40B4-BE49-F238E27FC236}">
                    <a16:creationId xmlns:a16="http://schemas.microsoft.com/office/drawing/2014/main" id="{F2986FA3-EFCC-4B89-9CCD-86B695B4F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20409" y="-1559578"/>
                <a:ext cx="2121003" cy="1842860"/>
              </a:xfrm>
              <a:prstGeom prst="rect">
                <a:avLst/>
              </a:prstGeom>
            </p:spPr>
          </p:pic>
          <p:pic>
            <p:nvPicPr>
              <p:cNvPr id="3" name="Picture 2" descr="Icon&#10;&#10;Description automatically generated">
                <a:extLst>
                  <a:ext uri="{FF2B5EF4-FFF2-40B4-BE49-F238E27FC236}">
                    <a16:creationId xmlns:a16="http://schemas.microsoft.com/office/drawing/2014/main" id="{38372B68-4B53-4C08-B60B-59F7399258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59755" y="-741932"/>
                <a:ext cx="2758549" cy="1845604"/>
              </a:xfrm>
              <a:prstGeom prst="rect">
                <a:avLst/>
              </a:prstGeom>
            </p:spPr>
          </p:pic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F6EDA3E9-027C-43A1-8F30-A5E2E807A358}"/>
                  </a:ext>
                </a:extLst>
              </p:cNvPr>
              <p:cNvGrpSpPr/>
              <p:nvPr/>
            </p:nvGrpSpPr>
            <p:grpSpPr>
              <a:xfrm>
                <a:off x="245526" y="-174365"/>
                <a:ext cx="11700948" cy="2782656"/>
                <a:chOff x="245526" y="127448"/>
                <a:chExt cx="11700948" cy="2782656"/>
              </a:xfrm>
            </p:grpSpPr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DA29F340-6458-4A71-B749-F1E1EC399B3C}"/>
                    </a:ext>
                  </a:extLst>
                </p:cNvPr>
                <p:cNvGrpSpPr/>
                <p:nvPr/>
              </p:nvGrpSpPr>
              <p:grpSpPr>
                <a:xfrm>
                  <a:off x="245526" y="127448"/>
                  <a:ext cx="11700948" cy="2691802"/>
                  <a:chOff x="-206967" y="-904803"/>
                  <a:chExt cx="12605935" cy="2691802"/>
                </a:xfrm>
              </p:grpSpPr>
              <p:sp>
                <p:nvSpPr>
                  <p:cNvPr id="5" name="TextBox 4">
                    <a:extLst>
                      <a:ext uri="{FF2B5EF4-FFF2-40B4-BE49-F238E27FC236}">
                        <a16:creationId xmlns:a16="http://schemas.microsoft.com/office/drawing/2014/main" id="{FB1B4F70-1CFC-4E27-9114-04C4C7DE265E}"/>
                      </a:ext>
                    </a:extLst>
                  </p:cNvPr>
                  <p:cNvSpPr txBox="1"/>
                  <p:nvPr/>
                </p:nvSpPr>
                <p:spPr>
                  <a:xfrm>
                    <a:off x="-206967" y="1263779"/>
                    <a:ext cx="3657600" cy="523220"/>
                  </a:xfrm>
                  <a:prstGeom prst="rect">
                    <a:avLst/>
                  </a:prstGeom>
                  <a:solidFill>
                    <a:schemeClr val="accent3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800" dirty="0">
                        <a:solidFill>
                          <a:schemeClr val="bg1"/>
                        </a:solidFill>
                        <a:latin typeface="+mj-lt"/>
                      </a:rPr>
                      <a:t>Prerequisites</a:t>
                    </a:r>
                  </a:p>
                </p:txBody>
              </p:sp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9B4D91D0-3B7F-4EB2-ADAB-0062CE736D20}"/>
                      </a:ext>
                    </a:extLst>
                  </p:cNvPr>
                  <p:cNvSpPr txBox="1"/>
                  <p:nvPr/>
                </p:nvSpPr>
                <p:spPr>
                  <a:xfrm>
                    <a:off x="4267200" y="1263779"/>
                    <a:ext cx="3657600" cy="523220"/>
                  </a:xfrm>
                  <a:prstGeom prst="rect">
                    <a:avLst/>
                  </a:prstGeom>
                  <a:solidFill>
                    <a:schemeClr val="accent2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800" dirty="0">
                        <a:solidFill>
                          <a:schemeClr val="bg1"/>
                        </a:solidFill>
                        <a:latin typeface="+mj-lt"/>
                      </a:rPr>
                      <a:t>Core Skills</a:t>
                    </a:r>
                  </a:p>
                </p:txBody>
              </p:sp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BBE6240C-013B-44B7-8723-2DF5E817EC07}"/>
                      </a:ext>
                    </a:extLst>
                  </p:cNvPr>
                  <p:cNvSpPr txBox="1"/>
                  <p:nvPr/>
                </p:nvSpPr>
                <p:spPr>
                  <a:xfrm>
                    <a:off x="8741368" y="1263779"/>
                    <a:ext cx="3657600" cy="523220"/>
                  </a:xfrm>
                  <a:prstGeom prst="rect">
                    <a:avLst/>
                  </a:prstGeom>
                  <a:solidFill>
                    <a:schemeClr val="accent4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800" dirty="0">
                        <a:solidFill>
                          <a:schemeClr val="bg1"/>
                        </a:solidFill>
                        <a:latin typeface="+mj-lt"/>
                      </a:rPr>
                      <a:t>Deep Dives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C54A1EAE-76EF-4FA2-8F5A-425B03E06118}"/>
                      </a:ext>
                    </a:extLst>
                  </p:cNvPr>
                  <p:cNvSpPr txBox="1"/>
                  <p:nvPr/>
                </p:nvSpPr>
                <p:spPr>
                  <a:xfrm>
                    <a:off x="-206967" y="535615"/>
                    <a:ext cx="3657600" cy="646331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+mj-lt"/>
                      </a:rPr>
                      <a:t>Simple </a:t>
                    </a:r>
                  </a:p>
                  <a:p>
                    <a:pPr algn="ctr"/>
                    <a:r>
                      <a:rPr lang="en-US" dirty="0">
                        <a:latin typeface="+mj-lt"/>
                      </a:rPr>
                      <a:t>Spreadsheets</a:t>
                    </a:r>
                  </a:p>
                </p:txBody>
              </p:sp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B97B3720-DB96-4BBB-8F7A-5BA88118F2F3}"/>
                      </a:ext>
                    </a:extLst>
                  </p:cNvPr>
                  <p:cNvSpPr txBox="1"/>
                  <p:nvPr/>
                </p:nvSpPr>
                <p:spPr>
                  <a:xfrm>
                    <a:off x="4267200" y="-184594"/>
                    <a:ext cx="3657600" cy="646331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+mj-lt"/>
                      </a:rPr>
                      <a:t>Great Graphs</a:t>
                    </a:r>
                  </a:p>
                  <a:p>
                    <a:pPr algn="ctr"/>
                    <a:r>
                      <a:rPr lang="en-US" dirty="0"/>
                      <a:t>(Software-Agnostic) 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C0E3E93-EC0A-408E-9FA8-E54C6F9F9BC6}"/>
                      </a:ext>
                    </a:extLst>
                  </p:cNvPr>
                  <p:cNvSpPr txBox="1"/>
                  <p:nvPr/>
                </p:nvSpPr>
                <p:spPr>
                  <a:xfrm>
                    <a:off x="8741368" y="-904803"/>
                    <a:ext cx="3657600" cy="646331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+mj-lt"/>
                      </a:rPr>
                      <a:t>Dashboard</a:t>
                    </a:r>
                  </a:p>
                  <a:p>
                    <a:pPr algn="ctr"/>
                    <a:r>
                      <a:rPr lang="en-US" dirty="0">
                        <a:latin typeface="+mj-lt"/>
                      </a:rPr>
                      <a:t>Design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7C0C5551-E866-4917-A82D-F9567D6337A1}"/>
                      </a:ext>
                    </a:extLst>
                  </p:cNvPr>
                  <p:cNvSpPr txBox="1"/>
                  <p:nvPr/>
                </p:nvSpPr>
                <p:spPr>
                  <a:xfrm>
                    <a:off x="4271515" y="535615"/>
                    <a:ext cx="3657600" cy="646331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+mj-lt"/>
                      </a:rPr>
                      <a:t>Great Graphs </a:t>
                    </a:r>
                  </a:p>
                  <a:p>
                    <a:pPr algn="ctr"/>
                    <a:r>
                      <a:rPr lang="en-US" dirty="0"/>
                      <a:t>in Excel</a:t>
                    </a:r>
                  </a:p>
                </p:txBody>
              </p: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E6E425B5-5CC0-480E-BCD6-7AFDC8EFC37D}"/>
                      </a:ext>
                    </a:extLst>
                  </p:cNvPr>
                  <p:cNvSpPr txBox="1"/>
                  <p:nvPr/>
                </p:nvSpPr>
                <p:spPr>
                  <a:xfrm>
                    <a:off x="8741368" y="-184594"/>
                    <a:ext cx="3657600" cy="646331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+mj-lt"/>
                      </a:rPr>
                      <a:t>Report</a:t>
                    </a:r>
                  </a:p>
                  <a:p>
                    <a:pPr algn="ctr"/>
                    <a:r>
                      <a:rPr lang="en-US" dirty="0">
                        <a:latin typeface="+mj-lt"/>
                      </a:rPr>
                      <a:t>Redesign</a:t>
                    </a:r>
                  </a:p>
                </p:txBody>
              </p:sp>
            </p:grpSp>
            <p:pic>
              <p:nvPicPr>
                <p:cNvPr id="32" name="Graphic 31" descr="Arrow Right">
                  <a:extLst>
                    <a:ext uri="{FF2B5EF4-FFF2-40B4-BE49-F238E27FC236}">
                      <a16:creationId xmlns:a16="http://schemas.microsoft.com/office/drawing/2014/main" id="{C83FE24E-B553-4685-BA5D-C98319425D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76617" y="2224304"/>
                  <a:ext cx="685800" cy="685800"/>
                </a:xfrm>
                <a:prstGeom prst="rect">
                  <a:avLst/>
                </a:prstGeom>
              </p:spPr>
            </p:pic>
            <p:pic>
              <p:nvPicPr>
                <p:cNvPr id="34" name="Graphic 33" descr="Arrow Right">
                  <a:extLst>
                    <a:ext uri="{FF2B5EF4-FFF2-40B4-BE49-F238E27FC236}">
                      <a16:creationId xmlns:a16="http://schemas.microsoft.com/office/drawing/2014/main" id="{710A03AE-7E3B-4910-A580-5651E01FB1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29582" y="2224304"/>
                  <a:ext cx="685800" cy="685800"/>
                </a:xfrm>
                <a:prstGeom prst="rect">
                  <a:avLst/>
                </a:prstGeom>
              </p:spPr>
            </p:pic>
          </p:grp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8A9521-8731-441B-90B4-D7949F7E640B}"/>
                </a:ext>
              </a:extLst>
            </p:cNvPr>
            <p:cNvSpPr txBox="1"/>
            <p:nvPr/>
          </p:nvSpPr>
          <p:spPr>
            <a:xfrm>
              <a:off x="8555460" y="2311178"/>
              <a:ext cx="3395019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Powerful</a:t>
              </a:r>
            </a:p>
            <a:p>
              <a:pPr algn="ctr"/>
              <a:r>
                <a:rPr lang="en-US" dirty="0">
                  <a:latin typeface="+mj-lt"/>
                </a:rPr>
                <a:t>Presentations</a:t>
              </a: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3E94B65-782D-2211-FDB5-3CA294B88CA5}"/>
                  </a:ext>
                </a:extLst>
              </p14:cNvPr>
              <p14:cNvContentPartPr/>
              <p14:nvPr/>
            </p14:nvContentPartPr>
            <p14:xfrm>
              <a:off x="4548865" y="4469652"/>
              <a:ext cx="2781360" cy="802043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3E94B65-782D-2211-FDB5-3CA294B88CA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531225" y="4451653"/>
                <a:ext cx="2817000" cy="837681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806B35F-817B-2E46-9A98-CF92C9BA9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241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B633323-B93B-ED46-C924-CD439168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+mn-lt"/>
              </a:rPr>
              <a:t>Non-Native Charts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D203999-82CC-C0B4-AAC0-3313FB52D99F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" y="1735305"/>
            <a:ext cx="10972800" cy="3753784"/>
            <a:chOff x="0" y="1067307"/>
            <a:chExt cx="15106966" cy="516807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664009C-300C-BE33-AFCC-BF1C442DE5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7382"/>
            <a:stretch/>
          </p:blipFill>
          <p:spPr>
            <a:xfrm>
              <a:off x="250161" y="1067307"/>
              <a:ext cx="2136342" cy="22860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A168FE3-3C26-8B02-4DEB-089FA9623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949385"/>
              <a:ext cx="3095367" cy="2286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E9A9B45-5C84-D6D4-F762-3EC630715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94610" y="3949385"/>
              <a:ext cx="4418091" cy="2286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1F01746-66C6-5332-4028-DD17F52B2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03445" y="1252765"/>
              <a:ext cx="4409256" cy="2286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48B227B-5FC1-3908-2BDF-259F471D8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96635" y="1143000"/>
              <a:ext cx="6010331" cy="22860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6F4128F-5359-5340-1579-85DC398171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03091" y="3949385"/>
              <a:ext cx="5503875" cy="2286000"/>
              <a:chOff x="791485" y="1326197"/>
              <a:chExt cx="11007751" cy="4572000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8C731297-4BEF-B7BC-1E3B-5441B9D34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22104" y="1326197"/>
                <a:ext cx="10577132" cy="4572000"/>
              </a:xfrm>
              <a:prstGeom prst="rect">
                <a:avLst/>
              </a:prstGeom>
            </p:spPr>
          </p:pic>
          <p:pic>
            <p:nvPicPr>
              <p:cNvPr id="13" name="Graphic 12" descr="Circle with left arrow with solid fill">
                <a:extLst>
                  <a:ext uri="{FF2B5EF4-FFF2-40B4-BE49-F238E27FC236}">
                    <a16:creationId xmlns:a16="http://schemas.microsoft.com/office/drawing/2014/main" id="{1D61A36E-227C-F66E-CA46-7C27A30EF9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10800000">
                <a:off x="791485" y="1780954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14" name="Graphic 13" descr="Circle with left arrow with solid fill">
                <a:extLst>
                  <a:ext uri="{FF2B5EF4-FFF2-40B4-BE49-F238E27FC236}">
                    <a16:creationId xmlns:a16="http://schemas.microsoft.com/office/drawing/2014/main" id="{A53C7D37-D190-A3CB-B6B4-D98C8FD3EB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91485" y="4136914"/>
                <a:ext cx="457200" cy="457200"/>
              </a:xfrm>
              <a:prstGeom prst="rect">
                <a:avLst/>
              </a:prstGeom>
            </p:spPr>
          </p:pic>
        </p:grpSp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E0FD2D-582C-9A99-90E0-5DB2D654D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872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B’Arcs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68B32-4983-9380-AB0D-4E9545C42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169" y="1630997"/>
            <a:ext cx="5571661" cy="41148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D83BE8-7753-B803-6719-B79EF085F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51861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Waffles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B91B86D-55B3-8EC0-BCEC-12249BE57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300" y="1783397"/>
            <a:ext cx="10479400" cy="36576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8EE38-2F67-93BE-13D1-9DB38499B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92957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Multiples Bars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CD9CA-776F-14D1-9527-E43AF30FE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909" y="1326197"/>
            <a:ext cx="8836182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0A4AE-A9C7-9EB8-293B-241E3BE29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5243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Diverging Stacked Bars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1256F-129E-EAB0-1D16-A7AA30BD9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9" y="1326197"/>
            <a:ext cx="12020662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3F1D6-A28B-A423-5CB7-2E426EB3B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96953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Population Pyramids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BD6F4C-2CAD-DEC7-A7E0-E24A10E26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744" y="1326197"/>
            <a:ext cx="8818511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3D274-9AD6-C744-D4CB-455BA7437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87071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 and Whisker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9494DE-BCDA-8D8E-B5AF-A30180BDF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250" y="1554797"/>
            <a:ext cx="10675499" cy="41148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CA3FA7-766B-DE07-1A78-B1B5B0453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40886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Lollipops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CAFF6B-63DC-AEBC-7A41-288981CA6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213" y="1783397"/>
            <a:ext cx="9459573" cy="36576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7573A-DE67-3638-10E6-5058D8291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28486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Plots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EE25989-D208-4A20-8002-C24AF0656F47}"/>
              </a:ext>
            </a:extLst>
          </p:cNvPr>
          <p:cNvGrpSpPr/>
          <p:nvPr/>
        </p:nvGrpSpPr>
        <p:grpSpPr>
          <a:xfrm>
            <a:off x="592124" y="1326197"/>
            <a:ext cx="11007751" cy="4572000"/>
            <a:chOff x="791485" y="1326197"/>
            <a:chExt cx="11007751" cy="4572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984C425-3FC9-C163-A6D1-3B5B14750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2104" y="1326197"/>
              <a:ext cx="10577132" cy="4572000"/>
            </a:xfrm>
            <a:prstGeom prst="rect">
              <a:avLst/>
            </a:prstGeom>
          </p:spPr>
        </p:pic>
        <p:pic>
          <p:nvPicPr>
            <p:cNvPr id="6" name="Graphic 5" descr="Circle with left arrow with solid fill">
              <a:extLst>
                <a:ext uri="{FF2B5EF4-FFF2-40B4-BE49-F238E27FC236}">
                  <a16:creationId xmlns:a16="http://schemas.microsoft.com/office/drawing/2014/main" id="{A851310E-C388-50EA-3AA4-86CE8AF43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791485" y="1780954"/>
              <a:ext cx="457200" cy="457200"/>
            </a:xfrm>
            <a:prstGeom prst="rect">
              <a:avLst/>
            </a:prstGeom>
          </p:spPr>
        </p:pic>
        <p:pic>
          <p:nvPicPr>
            <p:cNvPr id="7" name="Graphic 6" descr="Circle with left arrow with solid fill">
              <a:extLst>
                <a:ext uri="{FF2B5EF4-FFF2-40B4-BE49-F238E27FC236}">
                  <a16:creationId xmlns:a16="http://schemas.microsoft.com/office/drawing/2014/main" id="{438BBBC2-BD94-F1DE-83CD-68F62DE40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1485" y="4136914"/>
              <a:ext cx="457200" cy="457200"/>
            </a:xfrm>
            <a:prstGeom prst="rect">
              <a:avLst/>
            </a:prstGeom>
          </p:spPr>
        </p:pic>
      </p:grp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D2F879-1775-C1D4-8CC2-6BDE34D75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11480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Swarm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245083-AFEB-0D96-038E-56A140B5D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169" y="1415076"/>
            <a:ext cx="7135661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9AA4D-2D71-4F5D-89F6-4026E471C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67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88147E7-4630-6A7B-D0D6-ACD4B19995CB}"/>
              </a:ext>
            </a:extLst>
          </p:cNvPr>
          <p:cNvGrpSpPr>
            <a:grpSpLocks noChangeAspect="1"/>
          </p:cNvGrpSpPr>
          <p:nvPr/>
        </p:nvGrpSpPr>
        <p:grpSpPr>
          <a:xfrm>
            <a:off x="152400" y="2411282"/>
            <a:ext cx="11887200" cy="2401830"/>
            <a:chOff x="-242294" y="1839595"/>
            <a:chExt cx="16147012" cy="326253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3903FC6-DFD2-CDB6-B3B4-311FDABA1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8498" y="1839595"/>
              <a:ext cx="2743200" cy="13716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748766C-2FFE-B875-3FC4-492F54A16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42294" y="3526731"/>
              <a:ext cx="3150791" cy="157539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53EDFAE-3086-4EA9-E069-1BDEC17538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5454" y="1839595"/>
              <a:ext cx="2714709" cy="13716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139F448-3C09-0257-AB84-F1361DD7F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95454" y="3628629"/>
              <a:ext cx="2714709" cy="1371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0B5A39D-4835-7863-61AB-BC8D41D53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93639" y="1839595"/>
              <a:ext cx="2714709" cy="1371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8E1F595-2649-FF3F-9043-B20F9CB10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88400" y="3628629"/>
              <a:ext cx="2889721" cy="13716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9CB175-3940-EB03-5D22-384CB5DCA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87790" y="3628629"/>
              <a:ext cx="2718743" cy="13716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299DC07-F170-2E59-B622-BA7C4CE40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791824" y="1839595"/>
              <a:ext cx="2714709" cy="13716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D694F13-80BF-90C6-5436-D96931A6B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190009" y="1839595"/>
              <a:ext cx="2714709" cy="1371600"/>
            </a:xfrm>
            <a:prstGeom prst="rect">
              <a:avLst/>
            </a:prstGeom>
          </p:spPr>
        </p:pic>
      </p:grp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5329F9A-76E3-9479-9AF1-8FE010496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79782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 Grid Heat Maps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1D9BCC-627E-9222-C529-516346192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803" y="1143000"/>
            <a:ext cx="6218394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8F3FB-AD9D-7B18-3456-467FDBF49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0997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 Grid Trendline Maps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17FB6D-40DF-2FCA-7145-8F9D6A132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46" y="1326197"/>
            <a:ext cx="6833107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F65888-2DED-DD41-9D6A-330C68B07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0453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EBB6170-30D2-CC22-F64A-545785177C62}"/>
              </a:ext>
            </a:extLst>
          </p:cNvPr>
          <p:cNvGrpSpPr/>
          <p:nvPr/>
        </p:nvGrpSpPr>
        <p:grpSpPr>
          <a:xfrm>
            <a:off x="0" y="1233885"/>
            <a:ext cx="12192000" cy="4930997"/>
            <a:chOff x="0" y="1233885"/>
            <a:chExt cx="12192000" cy="493099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A3CADC0-6269-C29E-CA49-038649FF5555}"/>
                </a:ext>
              </a:extLst>
            </p:cNvPr>
            <p:cNvGrpSpPr/>
            <p:nvPr/>
          </p:nvGrpSpPr>
          <p:grpSpPr>
            <a:xfrm>
              <a:off x="0" y="1233885"/>
              <a:ext cx="12192000" cy="869378"/>
              <a:chOff x="0" y="1233885"/>
              <a:chExt cx="12192000" cy="869378"/>
            </a:xfrm>
          </p:grpSpPr>
          <p:pic>
            <p:nvPicPr>
              <p:cNvPr id="8" name="Graphic 7" descr="Line Arrow: Counterclockwise curve">
                <a:extLst>
                  <a:ext uri="{FF2B5EF4-FFF2-40B4-BE49-F238E27FC236}">
                    <a16:creationId xmlns:a16="http://schemas.microsoft.com/office/drawing/2014/main" id="{A1043207-B4A1-935A-8355-087993497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15314704" flipV="1">
                <a:off x="5753100" y="1417463"/>
                <a:ext cx="685800" cy="685800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79FC05A-973A-6710-A997-EA9419B64677}"/>
                  </a:ext>
                </a:extLst>
              </p:cNvPr>
              <p:cNvSpPr txBox="1"/>
              <p:nvPr/>
            </p:nvSpPr>
            <p:spPr>
              <a:xfrm>
                <a:off x="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Insert One Chart Type…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98ADB2-44CA-4B8F-830E-A9BFCF0E9430}"/>
                  </a:ext>
                </a:extLst>
              </p:cNvPr>
              <p:cNvSpPr txBox="1"/>
              <p:nvPr/>
            </p:nvSpPr>
            <p:spPr>
              <a:xfrm>
                <a:off x="609600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…and Disguise It As Another Chart</a:t>
                </a:r>
              </a:p>
            </p:txBody>
          </p:sp>
        </p:grpSp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F5A3AECE-5518-4EBD-8D83-41ACB8265C3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61587230"/>
                </p:ext>
              </p:extLst>
            </p:nvPr>
          </p:nvGraphicFramePr>
          <p:xfrm>
            <a:off x="762000" y="2259204"/>
            <a:ext cx="4572000" cy="365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50679052-99E2-4E7F-B901-8DD97CB1E78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88642906"/>
                </p:ext>
              </p:extLst>
            </p:nvPr>
          </p:nvGraphicFramePr>
          <p:xfrm>
            <a:off x="7315200" y="2507282"/>
            <a:ext cx="3657600" cy="365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" name="TextBox 16">
              <a:extLst>
                <a:ext uri="{FF2B5EF4-FFF2-40B4-BE49-F238E27FC236}">
                  <a16:creationId xmlns:a16="http://schemas.microsoft.com/office/drawing/2014/main" id="{187B8463-CCB3-448C-A126-2C2EDC5C8CBB}"/>
                </a:ext>
              </a:extLst>
            </p:cNvPr>
            <p:cNvSpPr txBox="1"/>
            <p:nvPr/>
          </p:nvSpPr>
          <p:spPr>
            <a:xfrm>
              <a:off x="7391400" y="2232874"/>
              <a:ext cx="3581400" cy="61211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dirty="0">
                  <a:solidFill>
                    <a:schemeClr val="accent1"/>
                  </a:solidFill>
                </a:rPr>
                <a:t>15% </a:t>
              </a:r>
              <a:r>
                <a:rPr lang="en-US" sz="1800" dirty="0">
                  <a:solidFill>
                    <a:sysClr val="windowText" lastClr="000000"/>
                  </a:solidFill>
                </a:rPr>
                <a:t>of participants did </a:t>
              </a:r>
              <a:r>
                <a:rPr lang="en-US" sz="1800" dirty="0" err="1">
                  <a:solidFill>
                    <a:sysClr val="windowText" lastClr="000000"/>
                  </a:solidFill>
                </a:rPr>
                <a:t>xyz</a:t>
              </a:r>
              <a:r>
                <a:rPr lang="en-US" sz="1800" dirty="0">
                  <a:solidFill>
                    <a:sysClr val="windowText" lastClr="000000"/>
                  </a:solidFill>
                </a:rPr>
                <a:t>.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Disguises Needed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93691-C471-B7B8-5903-C79AC0681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23682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1FA4D7-55A6-5080-4960-DBA5A99CC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000" y="2234614"/>
            <a:ext cx="5706351" cy="36640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Disguises Needed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5DB697-1F28-6773-4370-1A3E5A5228E6}"/>
              </a:ext>
            </a:extLst>
          </p:cNvPr>
          <p:cNvGrpSpPr/>
          <p:nvPr/>
        </p:nvGrpSpPr>
        <p:grpSpPr>
          <a:xfrm>
            <a:off x="0" y="1233885"/>
            <a:ext cx="12192000" cy="5139022"/>
            <a:chOff x="0" y="1233885"/>
            <a:chExt cx="12192000" cy="513902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A3CADC0-6269-C29E-CA49-038649FF5555}"/>
                </a:ext>
              </a:extLst>
            </p:cNvPr>
            <p:cNvGrpSpPr/>
            <p:nvPr/>
          </p:nvGrpSpPr>
          <p:grpSpPr>
            <a:xfrm>
              <a:off x="0" y="1233885"/>
              <a:ext cx="12192000" cy="869378"/>
              <a:chOff x="0" y="1233885"/>
              <a:chExt cx="12192000" cy="869378"/>
            </a:xfrm>
          </p:grpSpPr>
          <p:pic>
            <p:nvPicPr>
              <p:cNvPr id="8" name="Graphic 7" descr="Line Arrow: Counterclockwise curve">
                <a:extLst>
                  <a:ext uri="{FF2B5EF4-FFF2-40B4-BE49-F238E27FC236}">
                    <a16:creationId xmlns:a16="http://schemas.microsoft.com/office/drawing/2014/main" id="{A1043207-B4A1-935A-8355-087993497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5314704" flipV="1">
                <a:off x="5753100" y="1417463"/>
                <a:ext cx="685800" cy="685800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79FC05A-973A-6710-A997-EA9419B64677}"/>
                  </a:ext>
                </a:extLst>
              </p:cNvPr>
              <p:cNvSpPr txBox="1"/>
              <p:nvPr/>
            </p:nvSpPr>
            <p:spPr>
              <a:xfrm>
                <a:off x="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Insert One Chart Type…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98ADB2-44CA-4B8F-830E-A9BFCF0E9430}"/>
                  </a:ext>
                </a:extLst>
              </p:cNvPr>
              <p:cNvSpPr txBox="1"/>
              <p:nvPr/>
            </p:nvSpPr>
            <p:spPr>
              <a:xfrm>
                <a:off x="609600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…and Disguise It As Another Chart</a:t>
                </a:r>
              </a:p>
            </p:txBody>
          </p:sp>
        </p:grpSp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A642F839-8980-40A8-A557-F68780F8D41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2338022"/>
                </p:ext>
              </p:extLst>
            </p:nvPr>
          </p:nvGraphicFramePr>
          <p:xfrm>
            <a:off x="12700" y="2141188"/>
            <a:ext cx="6286325" cy="42317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5B57891-A743-0453-8B06-386DCC0E7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03666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Disguises Needed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B96185-C15F-A97A-9678-9CB550AC0375}"/>
              </a:ext>
            </a:extLst>
          </p:cNvPr>
          <p:cNvGrpSpPr/>
          <p:nvPr/>
        </p:nvGrpSpPr>
        <p:grpSpPr>
          <a:xfrm>
            <a:off x="0" y="1233885"/>
            <a:ext cx="12192000" cy="4903166"/>
            <a:chOff x="0" y="1233885"/>
            <a:chExt cx="12192000" cy="490316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A3CADC0-6269-C29E-CA49-038649FF5555}"/>
                </a:ext>
              </a:extLst>
            </p:cNvPr>
            <p:cNvGrpSpPr/>
            <p:nvPr/>
          </p:nvGrpSpPr>
          <p:grpSpPr>
            <a:xfrm>
              <a:off x="0" y="1233885"/>
              <a:ext cx="12192000" cy="869378"/>
              <a:chOff x="0" y="1233885"/>
              <a:chExt cx="12192000" cy="869378"/>
            </a:xfrm>
          </p:grpSpPr>
          <p:pic>
            <p:nvPicPr>
              <p:cNvPr id="8" name="Graphic 7" descr="Line Arrow: Counterclockwise curve">
                <a:extLst>
                  <a:ext uri="{FF2B5EF4-FFF2-40B4-BE49-F238E27FC236}">
                    <a16:creationId xmlns:a16="http://schemas.microsoft.com/office/drawing/2014/main" id="{A1043207-B4A1-935A-8355-087993497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15314704" flipV="1">
                <a:off x="5753100" y="1417463"/>
                <a:ext cx="685800" cy="685800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79FC05A-973A-6710-A997-EA9419B64677}"/>
                  </a:ext>
                </a:extLst>
              </p:cNvPr>
              <p:cNvSpPr txBox="1"/>
              <p:nvPr/>
            </p:nvSpPr>
            <p:spPr>
              <a:xfrm>
                <a:off x="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Insert One Chart Type…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98ADB2-44CA-4B8F-830E-A9BFCF0E9430}"/>
                  </a:ext>
                </a:extLst>
              </p:cNvPr>
              <p:cNvSpPr txBox="1"/>
              <p:nvPr/>
            </p:nvSpPr>
            <p:spPr>
              <a:xfrm>
                <a:off x="609600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…and Disguise It As Another Chart</a:t>
                </a:r>
              </a:p>
            </p:txBody>
          </p:sp>
        </p:grpSp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AECD8460-5412-45C5-B78A-BB8A4265021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63285367"/>
                </p:ext>
              </p:extLst>
            </p:nvPr>
          </p:nvGraphicFramePr>
          <p:xfrm>
            <a:off x="333261" y="2057799"/>
            <a:ext cx="5343814" cy="40792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42C64B43-EE03-4FAE-8223-380570FE69B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72659828"/>
                </p:ext>
              </p:extLst>
            </p:nvPr>
          </p:nvGraphicFramePr>
          <p:xfrm>
            <a:off x="6501700" y="2057799"/>
            <a:ext cx="5677075" cy="40792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58AD138-08C6-4354-2988-0CEAABA6C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80789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ECE7-03F5-3A49-E7F3-98E3218B5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Beware! </a:t>
            </a:r>
            <a:r>
              <a:rPr lang="en-US" dirty="0">
                <a:latin typeface="+mn-lt"/>
              </a:rPr>
              <a:t>Disguises Needed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C7AC942-0A2F-2243-29EB-F49059A568F3}"/>
              </a:ext>
            </a:extLst>
          </p:cNvPr>
          <p:cNvGrpSpPr/>
          <p:nvPr/>
        </p:nvGrpSpPr>
        <p:grpSpPr>
          <a:xfrm>
            <a:off x="0" y="1233885"/>
            <a:ext cx="12192000" cy="4387293"/>
            <a:chOff x="0" y="1233885"/>
            <a:chExt cx="12192000" cy="4387293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A3CADC0-6269-C29E-CA49-038649FF5555}"/>
                </a:ext>
              </a:extLst>
            </p:cNvPr>
            <p:cNvGrpSpPr/>
            <p:nvPr/>
          </p:nvGrpSpPr>
          <p:grpSpPr>
            <a:xfrm>
              <a:off x="0" y="1233885"/>
              <a:ext cx="12192000" cy="869378"/>
              <a:chOff x="0" y="1233885"/>
              <a:chExt cx="12192000" cy="869378"/>
            </a:xfrm>
          </p:grpSpPr>
          <p:pic>
            <p:nvPicPr>
              <p:cNvPr id="8" name="Graphic 7" descr="Line Arrow: Counterclockwise curve">
                <a:extLst>
                  <a:ext uri="{FF2B5EF4-FFF2-40B4-BE49-F238E27FC236}">
                    <a16:creationId xmlns:a16="http://schemas.microsoft.com/office/drawing/2014/main" id="{A1043207-B4A1-935A-8355-087993497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15314704" flipV="1">
                <a:off x="5753100" y="1417463"/>
                <a:ext cx="685800" cy="685800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79FC05A-973A-6710-A997-EA9419B64677}"/>
                  </a:ext>
                </a:extLst>
              </p:cNvPr>
              <p:cNvSpPr txBox="1"/>
              <p:nvPr/>
            </p:nvSpPr>
            <p:spPr>
              <a:xfrm>
                <a:off x="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Insert One Chart Type…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98ADB2-44CA-4B8F-830E-A9BFCF0E9430}"/>
                  </a:ext>
                </a:extLst>
              </p:cNvPr>
              <p:cNvSpPr txBox="1"/>
              <p:nvPr/>
            </p:nvSpPr>
            <p:spPr>
              <a:xfrm>
                <a:off x="6096000" y="1233885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+mj-lt"/>
                  </a:rPr>
                  <a:t>…and Disguise It As Another Chart</a:t>
                </a:r>
              </a:p>
            </p:txBody>
          </p:sp>
        </p:grpSp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28EE0BF7-45F4-492B-A3D3-768B9C4BEC58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95025732"/>
                </p:ext>
              </p:extLst>
            </p:nvPr>
          </p:nvGraphicFramePr>
          <p:xfrm>
            <a:off x="255181" y="2286840"/>
            <a:ext cx="5104219" cy="30725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092FB3-8134-3B5F-A428-52390FD0101D}"/>
                </a:ext>
              </a:extLst>
            </p:cNvPr>
            <p:cNvGrpSpPr/>
            <p:nvPr/>
          </p:nvGrpSpPr>
          <p:grpSpPr>
            <a:xfrm>
              <a:off x="6158622" y="2148245"/>
              <a:ext cx="5941230" cy="3472933"/>
              <a:chOff x="5956599" y="2148245"/>
              <a:chExt cx="5941230" cy="3472933"/>
            </a:xfrm>
          </p:grpSpPr>
          <p:graphicFrame>
            <p:nvGraphicFramePr>
              <p:cNvPr id="7" name="Chart 6">
                <a:extLst>
                  <a:ext uri="{FF2B5EF4-FFF2-40B4-BE49-F238E27FC236}">
                    <a16:creationId xmlns:a16="http://schemas.microsoft.com/office/drawing/2014/main" id="{2DD2D4B3-6721-4D33-A72C-93B3C70D1E4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308660393"/>
                  </p:ext>
                </p:extLst>
              </p:nvPr>
            </p:nvGraphicFramePr>
            <p:xfrm>
              <a:off x="5956599" y="2148245"/>
              <a:ext cx="5941230" cy="34729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pic>
            <p:nvPicPr>
              <p:cNvPr id="12" name="Graphic 1" descr="Circle with left arrow with solid fill">
                <a:extLst>
                  <a:ext uri="{FF2B5EF4-FFF2-40B4-BE49-F238E27FC236}">
                    <a16:creationId xmlns:a16="http://schemas.microsoft.com/office/drawing/2014/main" id="{D1CD43A3-E54A-89E3-17EC-22B1BCA4A5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049930" y="4234213"/>
                <a:ext cx="457200" cy="457200"/>
              </a:xfrm>
              <a:prstGeom prst="rect">
                <a:avLst/>
              </a:prstGeom>
            </p:spPr>
          </p:pic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BECD511-9B79-843D-0210-1AF9622AF27C}"/>
                </a:ext>
              </a:extLst>
            </p:cNvPr>
            <p:cNvCxnSpPr/>
            <p:nvPr/>
          </p:nvCxnSpPr>
          <p:spPr>
            <a:xfrm>
              <a:off x="8452884" y="4104168"/>
              <a:ext cx="329609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A026CC-C870-58D2-615B-BC1A03677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84396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C8E6380C-0F42-FFF8-D6A8-21DB4718B60E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C58177-837B-BEF3-ED38-74B0F09A67C5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CF67738-59C5-6443-29C8-3882FE2F3A99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071E1E-884F-A68E-50B4-71E7293CCFD6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4D17EC46-B076-C67B-7E68-3BA58639E47C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F5A008-FA9A-FD3C-7853-915CFCDC8DCD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F448896-BA2D-BC3A-9871-9F43EAF6321A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73BCCE-0BBF-D562-A6CC-1D8B56865FEC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/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10B0240C-FC95-27BF-4BD9-C0BC36BAB305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F3DB85-38D7-D3DA-F860-C8EA7A0EC4CE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3F29B63-E576-0C12-7C39-5D3D82C78178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0C6B83-C008-BA5C-C9F0-E6ADB82D363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E10F806-F4BE-FB30-1B89-DC91C91F6451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C866E-634B-4E49-FDD2-5AE6FA58101D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43F3FE-9944-85E7-B32A-070A2483EC1D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2C4861-F8D0-BB11-03E6-056215EA9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94971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2405BBE2-75DF-6408-21B9-1ACDB8F7A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238"/>
            <a:ext cx="12192000" cy="62256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Dashboards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FFD69-E17B-2500-CA73-BA046E2E2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35947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Dashboards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2A11FBF-FC54-E151-00BB-E9F62C077449}"/>
              </a:ext>
            </a:extLst>
          </p:cNvPr>
          <p:cNvGrpSpPr>
            <a:grpSpLocks noChangeAspect="1"/>
          </p:cNvGrpSpPr>
          <p:nvPr/>
        </p:nvGrpSpPr>
        <p:grpSpPr>
          <a:xfrm>
            <a:off x="1524000" y="1359345"/>
            <a:ext cx="9144000" cy="4663085"/>
            <a:chOff x="623575" y="963105"/>
            <a:chExt cx="10673544" cy="5443093"/>
          </a:xfrm>
        </p:grpSpPr>
        <p:pic>
          <p:nvPicPr>
            <p:cNvPr id="5" name="Picture 4" descr="Timeline&#10;&#10;Description automatically generated with low confidence">
              <a:extLst>
                <a:ext uri="{FF2B5EF4-FFF2-40B4-BE49-F238E27FC236}">
                  <a16:creationId xmlns:a16="http://schemas.microsoft.com/office/drawing/2014/main" id="{6411EC76-33BD-C9EC-3A97-A2DE984C3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5622" y="1092084"/>
              <a:ext cx="3553212" cy="27432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7" name="Picture 6" descr="Calendar&#10;&#10;Description automatically generated with low confidence">
              <a:extLst>
                <a:ext uri="{FF2B5EF4-FFF2-40B4-BE49-F238E27FC236}">
                  <a16:creationId xmlns:a16="http://schemas.microsoft.com/office/drawing/2014/main" id="{ACCA5D55-A74E-D129-95B1-46A99F941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0896" y="963105"/>
              <a:ext cx="3556223" cy="27432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9" name="Picture 8" descr="A picture containing chart&#10;&#10;Description automatically generated">
              <a:extLst>
                <a:ext uri="{FF2B5EF4-FFF2-40B4-BE49-F238E27FC236}">
                  <a16:creationId xmlns:a16="http://schemas.microsoft.com/office/drawing/2014/main" id="{1F735986-F688-973D-037A-58CDB873C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575" y="3429000"/>
              <a:ext cx="3554101" cy="27432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1" name="Picture 10" descr="Graphical user interface, table&#10;&#10;Description automatically generated">
              <a:extLst>
                <a:ext uri="{FF2B5EF4-FFF2-40B4-BE49-F238E27FC236}">
                  <a16:creationId xmlns:a16="http://schemas.microsoft.com/office/drawing/2014/main" id="{9ABD70F2-51BF-3C82-8456-BF7038166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4884" y="3662998"/>
              <a:ext cx="3557116" cy="27432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5" name="Picture 14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F36ABD76-BCE4-203D-9604-896F18DE5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7211" y="1613640"/>
              <a:ext cx="2743200" cy="355094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506869-59BC-2748-5416-85A7528C4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23934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and holding a piece of paper&#10;&#10;Description automatically generated">
            <a:extLst>
              <a:ext uri="{FF2B5EF4-FFF2-40B4-BE49-F238E27FC236}">
                <a16:creationId xmlns:a16="http://schemas.microsoft.com/office/drawing/2014/main" id="{C18E0C9E-90FE-9A58-8F0A-89C8C9BC6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25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Dashboards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ED316-0A99-F826-FC6C-3BC1ECB20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1953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2AF854-09CE-DD0B-80E4-9F01C49FC91E}"/>
              </a:ext>
            </a:extLst>
          </p:cNvPr>
          <p:cNvGrpSpPr/>
          <p:nvPr/>
        </p:nvGrpSpPr>
        <p:grpSpPr>
          <a:xfrm>
            <a:off x="427766" y="1412855"/>
            <a:ext cx="11083614" cy="4572000"/>
            <a:chOff x="427766" y="1412855"/>
            <a:chExt cx="11083614" cy="4572000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B9F2838A-0186-B424-EC63-DCEA1D1D13A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7766" y="1412855"/>
              <a:ext cx="8152154" cy="4572000"/>
              <a:chOff x="0" y="0"/>
              <a:chExt cx="12192000" cy="6837680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D3F8606F-87BB-60ED-9C03-A4E920D218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5080"/>
                <a:ext cx="2476294" cy="1828800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1D7CCB90-925E-5CE4-CBB8-8BCB87FD04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62778" y="0"/>
                <a:ext cx="3534473" cy="1828800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23B78199-51F1-1EBD-70FB-73C39DE9AC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2597487"/>
                <a:ext cx="3527404" cy="1828800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4A39AB45-9562-4A13-A24A-4FBC5F763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25787" y="2514600"/>
                <a:ext cx="5239700" cy="1828800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904AD85E-0295-43C6-C665-23C9A51671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83735" y="0"/>
                <a:ext cx="4808265" cy="1828800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4EA36A3B-8077-14BF-2FDF-A175AEAB74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5008880"/>
                <a:ext cx="2487358" cy="1828800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584C09A-99DC-13A7-C9B2-B514B93E89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725787" y="5000327"/>
                <a:ext cx="2733243" cy="1828800"/>
              </a:xfrm>
              <a:prstGeom prst="rect">
                <a:avLst/>
              </a:prstGeom>
            </p:spPr>
          </p:pic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BC931728-1CF8-EF95-8DA3-71550DCF3E3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97460" y="5000327"/>
                <a:ext cx="4403100" cy="1828800"/>
                <a:chOff x="791485" y="1326197"/>
                <a:chExt cx="11007751" cy="4572000"/>
              </a:xfrm>
            </p:grpSpPr>
            <p:pic>
              <p:nvPicPr>
                <p:cNvPr id="44" name="Picture 43">
                  <a:extLst>
                    <a:ext uri="{FF2B5EF4-FFF2-40B4-BE49-F238E27FC236}">
                      <a16:creationId xmlns:a16="http://schemas.microsoft.com/office/drawing/2014/main" id="{276A0249-5F55-B5F8-6CD4-860737A16E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222104" y="1326197"/>
                  <a:ext cx="10577132" cy="4572000"/>
                </a:xfrm>
                <a:prstGeom prst="rect">
                  <a:avLst/>
                </a:prstGeom>
              </p:spPr>
            </p:pic>
            <p:pic>
              <p:nvPicPr>
                <p:cNvPr id="45" name="Graphic 44" descr="Circle with left arrow with solid fill">
                  <a:extLst>
                    <a:ext uri="{FF2B5EF4-FFF2-40B4-BE49-F238E27FC236}">
                      <a16:creationId xmlns:a16="http://schemas.microsoft.com/office/drawing/2014/main" id="{5380D4EB-DCDE-0462-5969-EAC49CB67F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791485" y="1780954"/>
                  <a:ext cx="457200" cy="457200"/>
                </a:xfrm>
                <a:prstGeom prst="rect">
                  <a:avLst/>
                </a:prstGeom>
              </p:spPr>
            </p:pic>
            <p:pic>
              <p:nvPicPr>
                <p:cNvPr id="46" name="Graphic 45" descr="Circle with left arrow with solid fill">
                  <a:extLst>
                    <a:ext uri="{FF2B5EF4-FFF2-40B4-BE49-F238E27FC236}">
                      <a16:creationId xmlns:a16="http://schemas.microsoft.com/office/drawing/2014/main" id="{B12CB81F-550D-57B4-58DF-1C8C46D843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1485" y="4136914"/>
                  <a:ext cx="457200" cy="457200"/>
                </a:xfrm>
                <a:prstGeom prst="rect">
                  <a:avLst/>
                </a:prstGeom>
              </p:spPr>
            </p:pic>
          </p:grp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7F6D508A-E8CF-F335-B56A-7CBD4CCCD3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787867" y="2597487"/>
                <a:ext cx="2252632" cy="1828800"/>
              </a:xfrm>
              <a:prstGeom prst="rect">
                <a:avLst/>
              </a:prstGeom>
            </p:spPr>
          </p:pic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EF30F27-EAFC-8BE7-6A39-3EBFBDCB4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992297" y="4794551"/>
              <a:ext cx="2319567" cy="1159784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F122FA-132F-2CA5-CDAD-5479802CD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191813" y="1452122"/>
              <a:ext cx="2319567" cy="1159784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B9BA237A-2546-46E2-9072-C03141CB6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337763" y="3039217"/>
              <a:ext cx="1743142" cy="1546103"/>
            </a:xfrm>
            <a:prstGeom prst="rect">
              <a:avLst/>
            </a:prstGeom>
          </p:spPr>
        </p:pic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1EA248-9057-8630-BC8A-34CA8AB19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63277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BB3DFE7-8C36-668F-2E2A-088293717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AAC42-F2A2-6E6C-D737-A83719C3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Storytelling </a:t>
            </a:r>
            <a:r>
              <a:rPr lang="en-US" dirty="0">
                <a:latin typeface="+mn-lt"/>
              </a:rPr>
              <a:t>in Excel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47C9D3-C03B-E560-5E78-137C7EA04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5AB47741-7BB0-8F18-C5A9-97F48BF0D9D2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155C995-CAD1-1AA5-1C92-D8A0CD88B8BC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8B15D60-9F76-4003-D2A7-774FF308425E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78CFBAA-E79E-4258-1E98-021C791675C3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732BE586-FA1B-7986-5423-58AC4EA92F61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838CD27-9BC1-E4F5-9D0E-55F95564F53F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DCD176A-5605-3AB6-3C66-ED0FAFAC82C0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C3AD059-2231-7234-8036-362E971A2528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AABB20E2-8FD4-2C4F-F185-53BE946B7E0B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F033E8A-0091-536F-6A20-AA04D1AADD54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2474824-BB6A-0F80-6B08-D48B157BA38E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E8766A-8270-00F4-8D51-98708D209AD7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bg1">
                      <a:lumMod val="7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053AAF8-3EB1-F02E-0064-0A6DDE3936A9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BB0D60-69C9-E5D9-4988-E8BDE2F757B4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B2E681-2CCF-A92E-3259-7B509189E059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064679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155A346-04A4-FEC7-4FDD-213D4792B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5018B-A791-B33A-BB2F-B9D519042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Storytelling </a:t>
            </a:r>
            <a:r>
              <a:rPr lang="en-US" dirty="0">
                <a:latin typeface="+mn-lt"/>
              </a:rPr>
              <a:t>in Excel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8DFF47-F8DB-F91E-E70D-61CB40DBC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8C256BAF-AEE6-ACDE-A4D4-8E3DBFCB108C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508F441-39DA-2851-4D42-2D3C9BCD1781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098A081-B420-48FF-FC60-2A8A0B3EDBEC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C90E3B3-3595-F00B-D1EF-3F356FAAA79F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D5C193E5-08F7-AF25-46FC-E0A9E9F16D13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61A3315-4447-0117-5657-42C6032BD2E7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9A4ED8B-0ED1-0CEC-9B9F-32A6017C736C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96F9720-914F-DA9F-4E2A-79AA0E9B8944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/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91DCC422-8C3C-1F94-3615-3B8728895049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7D59406-CAC3-12F2-BB68-DA00DA1B42FF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8BBF69F-CFA8-E7D0-C7D4-CC72ABC12775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210DC74-40D1-3CB6-0D45-CD4F3C15C96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bg1">
                      <a:lumMod val="7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8D8CB78-69E5-3963-F736-DAE4073E8B71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44C39A-052F-547E-4E61-FF2AC8F50F06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338D2C-D880-A960-5C9F-9CAEC87FC385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60495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526A398-6D24-2906-E71D-39870432C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43F14-A448-2A2F-3B52-DC77384B3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Storytelling </a:t>
            </a:r>
            <a:r>
              <a:rPr lang="en-US" dirty="0">
                <a:latin typeface="+mn-lt"/>
              </a:rPr>
              <a:t>in Excel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8F0DCA-AD6E-5D5E-26A6-A4C77DBFA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9CF42E93-B236-1A89-31E3-5D878BDD40C8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84EB99-6DBD-2B4C-E207-13A646D8E60A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52E8C1-E45F-09A7-22BE-C9E37E4F41BF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6D08D34-5862-B21E-6F02-7EF6F6EFC25D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B2303106-1E98-6544-48A6-19302797C390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94B9F6D-02F9-37B5-009B-593149F853A4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D28AA4-A316-3A8D-5E44-9C862DE50C5E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EAFE0B2-3FBA-0F16-41DA-BE07CBF2F61B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1921B477-8F98-5D4D-6BB3-F746872080BA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CF1CC3-265E-3C3B-C114-E290FAD1D667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929306C-5636-3B79-509F-F04FDCE67D32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C07DF21-6278-F583-A63F-158CE94072A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D17579F-9A65-2734-F20B-1D6C8822E353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D18E75-B4FC-D188-EDA0-03A7302DECB4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EAB998-7FC0-FC2D-0492-D3BCC9C10C6B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331294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3476401-7B45-7715-13EF-F4CF04E5F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5885B60-58DA-A0E9-C9AD-B543B202B30D}"/>
              </a:ext>
            </a:extLst>
          </p:cNvPr>
          <p:cNvGrpSpPr/>
          <p:nvPr/>
        </p:nvGrpSpPr>
        <p:grpSpPr>
          <a:xfrm>
            <a:off x="473117" y="923581"/>
            <a:ext cx="11175958" cy="5010839"/>
            <a:chOff x="473117" y="1570937"/>
            <a:chExt cx="11175958" cy="5010839"/>
          </a:xfrm>
        </p:grpSpPr>
        <p:sp>
          <p:nvSpPr>
            <p:cNvPr id="10" name="L-Shape 9">
              <a:extLst>
                <a:ext uri="{FF2B5EF4-FFF2-40B4-BE49-F238E27FC236}">
                  <a16:creationId xmlns:a16="http://schemas.microsoft.com/office/drawing/2014/main" id="{EA24DC62-8C5D-FD6C-69D1-CF49F536FAB3}"/>
                </a:ext>
              </a:extLst>
            </p:cNvPr>
            <p:cNvSpPr/>
            <p:nvPr/>
          </p:nvSpPr>
          <p:spPr>
            <a:xfrm rot="5400000">
              <a:off x="1574697" y="2870346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F19678E-FADD-43CE-C1C1-A9CBCCCC8F03}"/>
                </a:ext>
              </a:extLst>
            </p:cNvPr>
            <p:cNvGrpSpPr/>
            <p:nvPr/>
          </p:nvGrpSpPr>
          <p:grpSpPr>
            <a:xfrm>
              <a:off x="685639" y="3413040"/>
              <a:ext cx="4343912" cy="2847385"/>
              <a:chOff x="749229" y="2315327"/>
              <a:chExt cx="3217629" cy="284738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E831EC4E-0216-1057-BF40-524E448ECB77}"/>
                  </a:ext>
                </a:extLst>
              </p:cNvPr>
              <p:cNvSpPr/>
              <p:nvPr/>
            </p:nvSpPr>
            <p:spPr>
              <a:xfrm>
                <a:off x="2267360" y="2315327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5784734-AEFF-1AEF-76E0-EF83D960F8A4}"/>
                  </a:ext>
                </a:extLst>
              </p:cNvPr>
              <p:cNvSpPr txBox="1"/>
              <p:nvPr/>
            </p:nvSpPr>
            <p:spPr>
              <a:xfrm>
                <a:off x="749229" y="3080132"/>
                <a:ext cx="2714840" cy="208258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/>
                  <a:t>Overused Native Charts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Pies &amp; Donuts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Bars &amp; Columns 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Clustered Bars &amp; Columns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Stacked Bars &amp; Columns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Lines</a:t>
                </a:r>
              </a:p>
            </p:txBody>
          </p:sp>
        </p:grpSp>
        <p:sp>
          <p:nvSpPr>
            <p:cNvPr id="22" name="L-Shape 21">
              <a:extLst>
                <a:ext uri="{FF2B5EF4-FFF2-40B4-BE49-F238E27FC236}">
                  <a16:creationId xmlns:a16="http://schemas.microsoft.com/office/drawing/2014/main" id="{02B2FD3F-2A0E-A1C7-8288-C181281A36BB}"/>
                </a:ext>
              </a:extLst>
            </p:cNvPr>
            <p:cNvSpPr/>
            <p:nvPr/>
          </p:nvSpPr>
          <p:spPr>
            <a:xfrm rot="5400000">
              <a:off x="5530029" y="1932916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19CF545-5F6F-B4F6-DB5F-98CAACA6579C}"/>
                </a:ext>
              </a:extLst>
            </p:cNvPr>
            <p:cNvGrpSpPr/>
            <p:nvPr/>
          </p:nvGrpSpPr>
          <p:grpSpPr>
            <a:xfrm>
              <a:off x="4640969" y="2869638"/>
              <a:ext cx="3235453" cy="3712138"/>
              <a:chOff x="3650806" y="1800500"/>
              <a:chExt cx="2396570" cy="3712138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A5D5F1C5-4F3D-B83E-E5FA-01468E9DC44A}"/>
                  </a:ext>
                </a:extLst>
              </p:cNvPr>
              <p:cNvSpPr/>
              <p:nvPr/>
            </p:nvSpPr>
            <p:spPr>
              <a:xfrm>
                <a:off x="4347878" y="1800500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F7059BF-DB49-D786-C9C6-35BFB1A2D47B}"/>
                  </a:ext>
                </a:extLst>
              </p:cNvPr>
              <p:cNvSpPr txBox="1"/>
              <p:nvPr/>
            </p:nvSpPr>
            <p:spPr>
              <a:xfrm>
                <a:off x="3650806" y="2171278"/>
                <a:ext cx="2396570" cy="334136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>
                    <a:solidFill>
                      <a:schemeClr val="bg1">
                        <a:lumMod val="75000"/>
                      </a:schemeClr>
                    </a:solidFill>
                  </a:rPr>
                  <a:t>Underused Native Charts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Combo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Overlapping Bars &amp; Columns</a:t>
                </a:r>
              </a:p>
              <a:p>
                <a:pPr defTabSz="755650">
                  <a:spcAft>
                    <a:spcPts val="200"/>
                  </a:spcAft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Area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Slopes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Small Multiples Lines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Bumps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Scatter Plots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Bubbles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Tree Maps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Heat Maps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Sunbursts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endParaRPr lang="en-US" sz="2100" kern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8" name="L-Shape 27">
              <a:extLst>
                <a:ext uri="{FF2B5EF4-FFF2-40B4-BE49-F238E27FC236}">
                  <a16:creationId xmlns:a16="http://schemas.microsoft.com/office/drawing/2014/main" id="{EFDB6955-5AAA-ABD5-6F1D-F31113EBB7C8}"/>
                </a:ext>
              </a:extLst>
            </p:cNvPr>
            <p:cNvSpPr/>
            <p:nvPr/>
          </p:nvSpPr>
          <p:spPr>
            <a:xfrm rot="5400000">
              <a:off x="9416192" y="993953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C3E66B5-BED6-1FD8-D0CD-5CEA3D295978}"/>
                </a:ext>
              </a:extLst>
            </p:cNvPr>
            <p:cNvGrpSpPr/>
            <p:nvPr/>
          </p:nvGrpSpPr>
          <p:grpSpPr>
            <a:xfrm>
              <a:off x="8333663" y="2301453"/>
              <a:ext cx="3060873" cy="3096532"/>
              <a:chOff x="6428396" y="1251365"/>
              <a:chExt cx="2267255" cy="3096532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3CE79A8-CE85-6140-4BB6-CED4BB8F3CF5}"/>
                  </a:ext>
                </a:extLst>
              </p:cNvPr>
              <p:cNvSpPr/>
              <p:nvPr/>
            </p:nvSpPr>
            <p:spPr>
              <a:xfrm>
                <a:off x="6428396" y="1285674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B15DA7E-2843-AFDB-2F04-DA3085396946}"/>
                  </a:ext>
                </a:extLst>
              </p:cNvPr>
              <p:cNvSpPr txBox="1"/>
              <p:nvPr/>
            </p:nvSpPr>
            <p:spPr>
              <a:xfrm>
                <a:off x="6566495" y="1251365"/>
                <a:ext cx="2129156" cy="309653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>
                    <a:solidFill>
                      <a:schemeClr val="bg1">
                        <a:lumMod val="75000"/>
                      </a:schemeClr>
                    </a:solidFill>
                  </a:rPr>
                  <a:t>Non-Native Charts</a:t>
                </a:r>
              </a:p>
              <a:p>
                <a:pPr defTabSz="75565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kern="1200" dirty="0" err="1">
                    <a:solidFill>
                      <a:schemeClr val="bg1">
                        <a:lumMod val="75000"/>
                      </a:schemeClr>
                    </a:solidFill>
                  </a:rPr>
                  <a:t>B’Arcs</a:t>
                </a:r>
                <a:endParaRPr lang="en-US" sz="1400" kern="1200" dirty="0">
                  <a:solidFill>
                    <a:schemeClr val="bg1">
                      <a:lumMod val="75000"/>
                    </a:schemeClr>
                  </a:solidFill>
                </a:endParaRP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Stream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Waffles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Small Multiples Bars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Population Pyramids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Diverging Stacked Bars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Lollipops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Dots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Swarms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Tile Grid Maps</a:t>
                </a:r>
              </a:p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endParaRPr lang="en-US" sz="2000" b="1" kern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490441B-360A-78AA-9548-46BF77846D65}"/>
                </a:ext>
              </a:extLst>
            </p:cNvPr>
            <p:cNvSpPr txBox="1"/>
            <p:nvPr/>
          </p:nvSpPr>
          <p:spPr>
            <a:xfrm>
              <a:off x="473118" y="3453641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Beginner</a:t>
              </a:r>
              <a:endParaRPr lang="en-US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41EE4A3-578C-4776-457A-458FDA551300}"/>
                </a:ext>
              </a:extLst>
            </p:cNvPr>
            <p:cNvSpPr txBox="1"/>
            <p:nvPr/>
          </p:nvSpPr>
          <p:spPr>
            <a:xfrm>
              <a:off x="4428449" y="2519559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Intermediate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42C8F5-92FC-0B88-F60C-F3EB32B8443C}"/>
                </a:ext>
              </a:extLst>
            </p:cNvPr>
            <p:cNvSpPr txBox="1"/>
            <p:nvPr/>
          </p:nvSpPr>
          <p:spPr>
            <a:xfrm>
              <a:off x="8336660" y="1570937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Advanced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2558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AA4C3F7-DF64-83F9-40AF-79FC17573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F8A5A9D-ADCF-9534-D357-7A7D2A6C5B3C}"/>
              </a:ext>
            </a:extLst>
          </p:cNvPr>
          <p:cNvGrpSpPr/>
          <p:nvPr/>
        </p:nvGrpSpPr>
        <p:grpSpPr>
          <a:xfrm>
            <a:off x="473117" y="923581"/>
            <a:ext cx="11175958" cy="5010839"/>
            <a:chOff x="473117" y="1570937"/>
            <a:chExt cx="11175958" cy="5010839"/>
          </a:xfrm>
        </p:grpSpPr>
        <p:sp>
          <p:nvSpPr>
            <p:cNvPr id="10" name="L-Shape 9">
              <a:extLst>
                <a:ext uri="{FF2B5EF4-FFF2-40B4-BE49-F238E27FC236}">
                  <a16:creationId xmlns:a16="http://schemas.microsoft.com/office/drawing/2014/main" id="{81A154A7-65BC-C23B-F26E-4A0639E4DD24}"/>
                </a:ext>
              </a:extLst>
            </p:cNvPr>
            <p:cNvSpPr/>
            <p:nvPr/>
          </p:nvSpPr>
          <p:spPr>
            <a:xfrm rot="5400000">
              <a:off x="1574697" y="2870346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03DA15F-4CF7-231D-FED8-03CEBEFABC4C}"/>
                </a:ext>
              </a:extLst>
            </p:cNvPr>
            <p:cNvGrpSpPr/>
            <p:nvPr/>
          </p:nvGrpSpPr>
          <p:grpSpPr>
            <a:xfrm>
              <a:off x="685639" y="3413040"/>
              <a:ext cx="4343912" cy="2847385"/>
              <a:chOff x="749229" y="2315327"/>
              <a:chExt cx="3217629" cy="284738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8AACA898-175B-E445-FA70-01E69C0918F0}"/>
                  </a:ext>
                </a:extLst>
              </p:cNvPr>
              <p:cNvSpPr/>
              <p:nvPr/>
            </p:nvSpPr>
            <p:spPr>
              <a:xfrm>
                <a:off x="2267360" y="2315327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5F5E019-008A-246A-73BA-B4113682A4AA}"/>
                  </a:ext>
                </a:extLst>
              </p:cNvPr>
              <p:cNvSpPr txBox="1"/>
              <p:nvPr/>
            </p:nvSpPr>
            <p:spPr>
              <a:xfrm>
                <a:off x="749229" y="3080132"/>
                <a:ext cx="2714840" cy="208258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>
                    <a:solidFill>
                      <a:schemeClr val="bg1">
                        <a:lumMod val="75000"/>
                      </a:schemeClr>
                    </a:solidFill>
                  </a:rPr>
                  <a:t>Overused Native Charts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Pies &amp; Donuts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Bars &amp; Columns 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Clustered Bars &amp; Columns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Stacked Bars &amp; Columns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Lines</a:t>
                </a:r>
              </a:p>
            </p:txBody>
          </p:sp>
        </p:grpSp>
        <p:sp>
          <p:nvSpPr>
            <p:cNvPr id="22" name="L-Shape 21">
              <a:extLst>
                <a:ext uri="{FF2B5EF4-FFF2-40B4-BE49-F238E27FC236}">
                  <a16:creationId xmlns:a16="http://schemas.microsoft.com/office/drawing/2014/main" id="{CC10F00B-360C-2E4D-5E75-180F8C7294E0}"/>
                </a:ext>
              </a:extLst>
            </p:cNvPr>
            <p:cNvSpPr/>
            <p:nvPr/>
          </p:nvSpPr>
          <p:spPr>
            <a:xfrm rot="5400000">
              <a:off x="5530029" y="1932916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819800D-E544-08AF-7DC4-527212F7C533}"/>
                </a:ext>
              </a:extLst>
            </p:cNvPr>
            <p:cNvGrpSpPr/>
            <p:nvPr/>
          </p:nvGrpSpPr>
          <p:grpSpPr>
            <a:xfrm>
              <a:off x="4640969" y="2869638"/>
              <a:ext cx="3235453" cy="3712138"/>
              <a:chOff x="3650806" y="1800500"/>
              <a:chExt cx="2396570" cy="3712138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12BED5C6-C092-C8CD-1379-2B7EF7393C4B}"/>
                  </a:ext>
                </a:extLst>
              </p:cNvPr>
              <p:cNvSpPr/>
              <p:nvPr/>
            </p:nvSpPr>
            <p:spPr>
              <a:xfrm>
                <a:off x="4347878" y="1800500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9356B66-285C-5358-815A-02541751506B}"/>
                  </a:ext>
                </a:extLst>
              </p:cNvPr>
              <p:cNvSpPr txBox="1"/>
              <p:nvPr/>
            </p:nvSpPr>
            <p:spPr>
              <a:xfrm>
                <a:off x="3650806" y="2171278"/>
                <a:ext cx="2396570" cy="334136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/>
                  <a:t>Underused Native Charts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Combo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Overlapping Bars &amp; Columns</a:t>
                </a:r>
              </a:p>
              <a:p>
                <a:pPr defTabSz="755650">
                  <a:spcAft>
                    <a:spcPts val="200"/>
                  </a:spcAft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Area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Slopes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Small Multiples Lines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Bumps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Scatter Plots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Bubbles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Tree Maps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Heat Maps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Sunbursts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endParaRPr lang="en-US" sz="2100" kern="1200" dirty="0"/>
              </a:p>
            </p:txBody>
          </p:sp>
        </p:grpSp>
        <p:sp>
          <p:nvSpPr>
            <p:cNvPr id="28" name="L-Shape 27">
              <a:extLst>
                <a:ext uri="{FF2B5EF4-FFF2-40B4-BE49-F238E27FC236}">
                  <a16:creationId xmlns:a16="http://schemas.microsoft.com/office/drawing/2014/main" id="{CEC73AF1-0E53-3820-2891-1FBB8C04D361}"/>
                </a:ext>
              </a:extLst>
            </p:cNvPr>
            <p:cNvSpPr/>
            <p:nvPr/>
          </p:nvSpPr>
          <p:spPr>
            <a:xfrm rot="5400000">
              <a:off x="9416192" y="993953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F8C3FB2-12E6-61F3-43EA-D9974ACD1290}"/>
                </a:ext>
              </a:extLst>
            </p:cNvPr>
            <p:cNvGrpSpPr/>
            <p:nvPr/>
          </p:nvGrpSpPr>
          <p:grpSpPr>
            <a:xfrm>
              <a:off x="8333663" y="2301453"/>
              <a:ext cx="3060873" cy="3096532"/>
              <a:chOff x="6428396" y="1251365"/>
              <a:chExt cx="2267255" cy="3096532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66BBB20-8E1A-5697-8A8C-BC36B6F03646}"/>
                  </a:ext>
                </a:extLst>
              </p:cNvPr>
              <p:cNvSpPr/>
              <p:nvPr/>
            </p:nvSpPr>
            <p:spPr>
              <a:xfrm>
                <a:off x="6428396" y="1285674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846EBB-1965-14A6-7F63-4826B07B6DEF}"/>
                  </a:ext>
                </a:extLst>
              </p:cNvPr>
              <p:cNvSpPr txBox="1"/>
              <p:nvPr/>
            </p:nvSpPr>
            <p:spPr>
              <a:xfrm>
                <a:off x="6566495" y="1251365"/>
                <a:ext cx="2129156" cy="309653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>
                    <a:solidFill>
                      <a:schemeClr val="bg1">
                        <a:lumMod val="75000"/>
                      </a:schemeClr>
                    </a:solidFill>
                  </a:rPr>
                  <a:t>Non-Native Charts</a:t>
                </a:r>
              </a:p>
              <a:p>
                <a:pPr defTabSz="75565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kern="1200" dirty="0" err="1">
                    <a:solidFill>
                      <a:schemeClr val="bg1">
                        <a:lumMod val="75000"/>
                      </a:schemeClr>
                    </a:solidFill>
                  </a:rPr>
                  <a:t>B’Arcs</a:t>
                </a:r>
                <a:endParaRPr lang="en-US" sz="1400" kern="1200" dirty="0">
                  <a:solidFill>
                    <a:schemeClr val="bg1">
                      <a:lumMod val="75000"/>
                    </a:schemeClr>
                  </a:solidFill>
                </a:endParaRP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Stream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Waffles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Small Multiples Bars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Population Pyramids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Diverging Stacked Bars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Lollipops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Dots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Swarms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Tile Grid Maps</a:t>
                </a:r>
              </a:p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endParaRPr lang="en-US" sz="2000" b="1" kern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E62EA09-5328-772F-A3FA-4B565492DC1E}"/>
                </a:ext>
              </a:extLst>
            </p:cNvPr>
            <p:cNvSpPr txBox="1"/>
            <p:nvPr/>
          </p:nvSpPr>
          <p:spPr>
            <a:xfrm>
              <a:off x="473118" y="3453641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Beginner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608684A-D238-436D-93C1-4FD9EE42D343}"/>
                </a:ext>
              </a:extLst>
            </p:cNvPr>
            <p:cNvSpPr txBox="1"/>
            <p:nvPr/>
          </p:nvSpPr>
          <p:spPr>
            <a:xfrm>
              <a:off x="4428449" y="2519559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accent3">
                      <a:lumMod val="75000"/>
                    </a:schemeClr>
                  </a:solidFill>
                  <a:latin typeface="+mj-lt"/>
                </a:rPr>
                <a:t>Intermediate</a:t>
              </a:r>
              <a:endParaRPr lang="en-US" dirty="0">
                <a:solidFill>
                  <a:schemeClr val="accent3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150716E-83AA-B8DF-16B6-5EFB19498244}"/>
                </a:ext>
              </a:extLst>
            </p:cNvPr>
            <p:cNvSpPr txBox="1"/>
            <p:nvPr/>
          </p:nvSpPr>
          <p:spPr>
            <a:xfrm>
              <a:off x="8336660" y="1570937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Advanced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8500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115CA75-31B8-61A5-592E-323B998FF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D7CEEFC-740C-FBAD-58CD-1630CC9A3BA7}"/>
              </a:ext>
            </a:extLst>
          </p:cNvPr>
          <p:cNvGrpSpPr/>
          <p:nvPr/>
        </p:nvGrpSpPr>
        <p:grpSpPr>
          <a:xfrm>
            <a:off x="473117" y="923581"/>
            <a:ext cx="11175958" cy="5010839"/>
            <a:chOff x="473117" y="1570937"/>
            <a:chExt cx="11175958" cy="5010839"/>
          </a:xfrm>
        </p:grpSpPr>
        <p:sp>
          <p:nvSpPr>
            <p:cNvPr id="10" name="L-Shape 9">
              <a:extLst>
                <a:ext uri="{FF2B5EF4-FFF2-40B4-BE49-F238E27FC236}">
                  <a16:creationId xmlns:a16="http://schemas.microsoft.com/office/drawing/2014/main" id="{2695473F-812F-271F-9ABE-19D53F6941BC}"/>
                </a:ext>
              </a:extLst>
            </p:cNvPr>
            <p:cNvSpPr/>
            <p:nvPr/>
          </p:nvSpPr>
          <p:spPr>
            <a:xfrm rot="5400000">
              <a:off x="1574697" y="2870346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B80BF80-9A1B-1E28-D8CC-BF2E7867B7F2}"/>
                </a:ext>
              </a:extLst>
            </p:cNvPr>
            <p:cNvGrpSpPr/>
            <p:nvPr/>
          </p:nvGrpSpPr>
          <p:grpSpPr>
            <a:xfrm>
              <a:off x="685639" y="3413040"/>
              <a:ext cx="4343912" cy="2847385"/>
              <a:chOff x="749229" y="2315327"/>
              <a:chExt cx="3217629" cy="284738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7CDCF832-DD19-8990-C06C-08573E67D32F}"/>
                  </a:ext>
                </a:extLst>
              </p:cNvPr>
              <p:cNvSpPr/>
              <p:nvPr/>
            </p:nvSpPr>
            <p:spPr>
              <a:xfrm>
                <a:off x="2267360" y="2315327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1EDDA6D-1F13-A9F6-5B90-6BFEE3B8853D}"/>
                  </a:ext>
                </a:extLst>
              </p:cNvPr>
              <p:cNvSpPr txBox="1"/>
              <p:nvPr/>
            </p:nvSpPr>
            <p:spPr>
              <a:xfrm>
                <a:off x="749229" y="3080132"/>
                <a:ext cx="2714840" cy="208258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>
                    <a:solidFill>
                      <a:schemeClr val="bg1">
                        <a:lumMod val="75000"/>
                      </a:schemeClr>
                    </a:solidFill>
                  </a:rPr>
                  <a:t>Overused Native Charts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Pies &amp; Donuts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Bars &amp; Columns 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Clustered Bars &amp; Columns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Stacked Bars &amp; Columns</a:t>
                </a:r>
              </a:p>
              <a:p>
                <a:pPr defTabSz="80010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Lines</a:t>
                </a:r>
              </a:p>
            </p:txBody>
          </p:sp>
        </p:grpSp>
        <p:sp>
          <p:nvSpPr>
            <p:cNvPr id="22" name="L-Shape 21">
              <a:extLst>
                <a:ext uri="{FF2B5EF4-FFF2-40B4-BE49-F238E27FC236}">
                  <a16:creationId xmlns:a16="http://schemas.microsoft.com/office/drawing/2014/main" id="{4378888E-56EF-3A3B-2FF6-42B8C34F1CE4}"/>
                </a:ext>
              </a:extLst>
            </p:cNvPr>
            <p:cNvSpPr/>
            <p:nvPr/>
          </p:nvSpPr>
          <p:spPr>
            <a:xfrm rot="5400000">
              <a:off x="5530029" y="1932916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5DE76E9-23DE-F327-8A7D-5E8BE9AE0FBD}"/>
                </a:ext>
              </a:extLst>
            </p:cNvPr>
            <p:cNvGrpSpPr/>
            <p:nvPr/>
          </p:nvGrpSpPr>
          <p:grpSpPr>
            <a:xfrm>
              <a:off x="4640969" y="2869638"/>
              <a:ext cx="3235453" cy="3712138"/>
              <a:chOff x="3650806" y="1800500"/>
              <a:chExt cx="2396570" cy="3712138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C03E7E1-788B-4C30-99CF-56D3FA60BF8C}"/>
                  </a:ext>
                </a:extLst>
              </p:cNvPr>
              <p:cNvSpPr/>
              <p:nvPr/>
            </p:nvSpPr>
            <p:spPr>
              <a:xfrm>
                <a:off x="4347878" y="1800500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6748167-78D4-A976-9D3A-A9B9A295D746}"/>
                  </a:ext>
                </a:extLst>
              </p:cNvPr>
              <p:cNvSpPr txBox="1"/>
              <p:nvPr/>
            </p:nvSpPr>
            <p:spPr>
              <a:xfrm>
                <a:off x="3650806" y="2171278"/>
                <a:ext cx="2396570" cy="334136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>
                    <a:solidFill>
                      <a:schemeClr val="bg1">
                        <a:lumMod val="75000"/>
                      </a:schemeClr>
                    </a:solidFill>
                  </a:rPr>
                  <a:t>Underused Native Charts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Combo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Overlapping Bars &amp; Columns</a:t>
                </a:r>
              </a:p>
              <a:p>
                <a:pPr defTabSz="755650">
                  <a:spcAft>
                    <a:spcPts val="200"/>
                  </a:spcAft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Area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Slopes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Small Multiples Lines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Bumps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Scatter Plots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Bubbles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Tree Maps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bg1">
                        <a:lumMod val="75000"/>
                      </a:schemeClr>
                    </a:solidFill>
                  </a:rPr>
                  <a:t>Heat Maps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bg1">
                        <a:lumMod val="75000"/>
                      </a:schemeClr>
                    </a:solidFill>
                  </a:rPr>
                  <a:t>Sunbursts</a:t>
                </a:r>
              </a:p>
              <a:p>
                <a:pPr marL="0" lvl="0" indent="0" algn="l" defTabSz="755650">
                  <a:spcAft>
                    <a:spcPts val="200"/>
                  </a:spcAft>
                  <a:buNone/>
                </a:pPr>
                <a:endParaRPr lang="en-US" sz="2100" kern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8" name="L-Shape 27">
              <a:extLst>
                <a:ext uri="{FF2B5EF4-FFF2-40B4-BE49-F238E27FC236}">
                  <a16:creationId xmlns:a16="http://schemas.microsoft.com/office/drawing/2014/main" id="{EA92C37C-8985-07F9-332F-F81EE03D166A}"/>
                </a:ext>
              </a:extLst>
            </p:cNvPr>
            <p:cNvSpPr/>
            <p:nvPr/>
          </p:nvSpPr>
          <p:spPr>
            <a:xfrm rot="5400000">
              <a:off x="9416192" y="993953"/>
              <a:ext cx="1131303" cy="3334463"/>
            </a:xfrm>
            <a:prstGeom prst="corner">
              <a:avLst>
                <a:gd name="adj1" fmla="val 16120"/>
                <a:gd name="adj2" fmla="val 16110"/>
              </a:avLst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F942E08-C2DA-8F0B-8520-C97312A9326B}"/>
                </a:ext>
              </a:extLst>
            </p:cNvPr>
            <p:cNvGrpSpPr/>
            <p:nvPr/>
          </p:nvGrpSpPr>
          <p:grpSpPr>
            <a:xfrm>
              <a:off x="8333663" y="2301453"/>
              <a:ext cx="3060873" cy="3096532"/>
              <a:chOff x="6428396" y="1251365"/>
              <a:chExt cx="2267255" cy="3096532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DD9725D-5F0F-51B4-3F73-F0028CC047C5}"/>
                  </a:ext>
                </a:extLst>
              </p:cNvPr>
              <p:cNvSpPr/>
              <p:nvPr/>
            </p:nvSpPr>
            <p:spPr>
              <a:xfrm>
                <a:off x="6428396" y="1285674"/>
                <a:ext cx="1699498" cy="1489710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E7FE23C-C6A8-180B-2F2A-8608A776688B}"/>
                  </a:ext>
                </a:extLst>
              </p:cNvPr>
              <p:cNvSpPr txBox="1"/>
              <p:nvPr/>
            </p:nvSpPr>
            <p:spPr>
              <a:xfrm>
                <a:off x="6566495" y="1251365"/>
                <a:ext cx="2129156" cy="309653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0010" tIns="80010" rIns="80010" bIns="80010" numCol="1" spcCol="1270" anchor="t" anchorCtr="0">
                <a:noAutofit/>
              </a:bodyPr>
              <a:lstStyle/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b="1" kern="1200" dirty="0"/>
                  <a:t>Non-Native Charts</a:t>
                </a:r>
              </a:p>
              <a:p>
                <a:pPr defTabSz="755650">
                  <a:spcBef>
                    <a:spcPct val="0"/>
                  </a:spcBef>
                  <a:spcAft>
                    <a:spcPts val="200"/>
                  </a:spcAft>
                </a:pPr>
                <a:r>
                  <a:rPr lang="en-US" sz="1400" kern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B’Arcs</a:t>
                </a:r>
                <a:endPara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Stream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Waffles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Small Multiples Bars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Population Pyramids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Diverging Stacked Bars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Lollipops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Dots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Swarms</a:t>
                </a:r>
              </a:p>
              <a:p>
                <a:pPr marL="0" lvl="0" indent="0" algn="l" defTabSz="75565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en-US" sz="1400" kern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Tile Grid Maps</a:t>
                </a:r>
              </a:p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ts val="200"/>
                  </a:spcAft>
                  <a:buNone/>
                </a:pPr>
                <a:endParaRPr lang="en-US" sz="2000" b="1" kern="1200" dirty="0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5DBF813-4440-5F11-6213-426027E9A560}"/>
                </a:ext>
              </a:extLst>
            </p:cNvPr>
            <p:cNvSpPr txBox="1"/>
            <p:nvPr/>
          </p:nvSpPr>
          <p:spPr>
            <a:xfrm>
              <a:off x="473118" y="3453641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Beginner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8A98054-1F7D-F1A9-4DE7-557A3788259E}"/>
                </a:ext>
              </a:extLst>
            </p:cNvPr>
            <p:cNvSpPr txBox="1"/>
            <p:nvPr/>
          </p:nvSpPr>
          <p:spPr>
            <a:xfrm>
              <a:off x="4428449" y="2519559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Intermediate</a:t>
              </a:r>
              <a:endParaRPr lang="en-US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7864B8D-5342-6506-B78A-D79E307F6CC8}"/>
                </a:ext>
              </a:extLst>
            </p:cNvPr>
            <p:cNvSpPr txBox="1"/>
            <p:nvPr/>
          </p:nvSpPr>
          <p:spPr>
            <a:xfrm>
              <a:off x="8336660" y="1570937"/>
              <a:ext cx="3311652" cy="4214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2400" b="1" kern="1200" dirty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Advanced</a:t>
              </a:r>
              <a:endParaRPr lang="en-US" dirty="0">
                <a:solidFill>
                  <a:schemeClr val="accent4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9910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C8E6380C-0F42-FFF8-D6A8-21DB4718B60E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C58177-837B-BEF3-ED38-74B0F09A67C5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CF67738-59C5-6443-29C8-3882FE2F3A99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071E1E-884F-A68E-50B4-71E7293CCFD6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4D17EC46-B076-C67B-7E68-3BA58639E47C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F5A008-FA9A-FD3C-7853-915CFCDC8DCD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F448896-BA2D-BC3A-9871-9F43EAF6321A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73BCCE-0BBF-D562-A6CC-1D8B56865FEC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/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10B0240C-FC95-27BF-4BD9-C0BC36BAB305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F3DB85-38D7-D3DA-F860-C8EA7A0EC4CE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3F29B63-E576-0C12-7C39-5D3D82C78178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0C6B83-C008-BA5C-C9F0-E6ADB82D363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EC8C040-2DBF-409E-ACC9-05637D1E850D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3E907-8BE2-3672-A4B9-93431F424BE1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3C966-7F01-0373-01B3-568D707F197B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E718B3-C382-37A6-6595-B284ED75A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5618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7341F-7093-D784-B27C-69C3A2EC0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Graphs in Excel</a:t>
            </a: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C8E6380C-0F42-FFF8-D6A8-21DB4718B60E}"/>
              </a:ext>
            </a:extLst>
          </p:cNvPr>
          <p:cNvSpPr/>
          <p:nvPr/>
        </p:nvSpPr>
        <p:spPr>
          <a:xfrm rot="5400000">
            <a:off x="1574697" y="287034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C58177-837B-BEF3-ED38-74B0F09A67C5}"/>
              </a:ext>
            </a:extLst>
          </p:cNvPr>
          <p:cNvGrpSpPr/>
          <p:nvPr/>
        </p:nvGrpSpPr>
        <p:grpSpPr>
          <a:xfrm>
            <a:off x="685639" y="3413040"/>
            <a:ext cx="4343912" cy="2847385"/>
            <a:chOff x="749229" y="2315327"/>
            <a:chExt cx="3217629" cy="284738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CF67738-59C5-6443-29C8-3882FE2F3A99}"/>
                </a:ext>
              </a:extLst>
            </p:cNvPr>
            <p:cNvSpPr/>
            <p:nvPr/>
          </p:nvSpPr>
          <p:spPr>
            <a:xfrm>
              <a:off x="2267360" y="2315327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071E1E-884F-A68E-50B4-71E7293CCFD6}"/>
                </a:ext>
              </a:extLst>
            </p:cNvPr>
            <p:cNvSpPr txBox="1"/>
            <p:nvPr/>
          </p:nvSpPr>
          <p:spPr>
            <a:xfrm>
              <a:off x="749229" y="3080132"/>
              <a:ext cx="2714840" cy="2082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/>
                <a:t>Overused Native Charts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Pies &amp; Donuts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Bars &amp; Columns 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Clustered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Stacked Bars &amp; Columns</a:t>
              </a:r>
            </a:p>
            <a:p>
              <a:pPr defTabSz="80010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Lines</a:t>
              </a:r>
            </a:p>
          </p:txBody>
        </p:sp>
      </p:grpSp>
      <p:sp>
        <p:nvSpPr>
          <p:cNvPr id="22" name="L-Shape 21">
            <a:extLst>
              <a:ext uri="{FF2B5EF4-FFF2-40B4-BE49-F238E27FC236}">
                <a16:creationId xmlns:a16="http://schemas.microsoft.com/office/drawing/2014/main" id="{4D17EC46-B076-C67B-7E68-3BA58639E47C}"/>
              </a:ext>
            </a:extLst>
          </p:cNvPr>
          <p:cNvSpPr/>
          <p:nvPr/>
        </p:nvSpPr>
        <p:spPr>
          <a:xfrm rot="5400000">
            <a:off x="5530029" y="1932916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CF5A008-FA9A-FD3C-7853-915CFCDC8DCD}"/>
              </a:ext>
            </a:extLst>
          </p:cNvPr>
          <p:cNvGrpSpPr/>
          <p:nvPr/>
        </p:nvGrpSpPr>
        <p:grpSpPr>
          <a:xfrm>
            <a:off x="4640969" y="2869638"/>
            <a:ext cx="3235453" cy="3712138"/>
            <a:chOff x="3650806" y="1800500"/>
            <a:chExt cx="2396570" cy="37121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F448896-BA2D-BC3A-9871-9F43EAF6321A}"/>
                </a:ext>
              </a:extLst>
            </p:cNvPr>
            <p:cNvSpPr/>
            <p:nvPr/>
          </p:nvSpPr>
          <p:spPr>
            <a:xfrm>
              <a:off x="4347878" y="1800500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373BCCE-0BBF-D562-A6CC-1D8B56865FEC}"/>
                </a:ext>
              </a:extLst>
            </p:cNvPr>
            <p:cNvSpPr txBox="1"/>
            <p:nvPr/>
          </p:nvSpPr>
          <p:spPr>
            <a:xfrm>
              <a:off x="3650806" y="2171278"/>
              <a:ext cx="2396570" cy="334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Underused Native Charts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Combo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Overlapping Bars &amp; Columns</a:t>
              </a:r>
            </a:p>
            <a:p>
              <a:pPr defTabSz="755650">
                <a:spcAft>
                  <a:spcPts val="200"/>
                </a:spcAft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Area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Slopes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Small Multiples Lines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Bumps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Scatter Plots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Bubbles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Tree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Heat Maps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Sunbursts</a:t>
              </a:r>
            </a:p>
            <a:p>
              <a:pPr marL="0" lvl="0" indent="0" algn="l" defTabSz="755650">
                <a:spcAft>
                  <a:spcPts val="200"/>
                </a:spcAft>
                <a:buNone/>
              </a:pPr>
              <a:endParaRPr lang="en-US" sz="2100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28" name="L-Shape 27">
            <a:extLst>
              <a:ext uri="{FF2B5EF4-FFF2-40B4-BE49-F238E27FC236}">
                <a16:creationId xmlns:a16="http://schemas.microsoft.com/office/drawing/2014/main" id="{10B0240C-FC95-27BF-4BD9-C0BC36BAB305}"/>
              </a:ext>
            </a:extLst>
          </p:cNvPr>
          <p:cNvSpPr/>
          <p:nvPr/>
        </p:nvSpPr>
        <p:spPr>
          <a:xfrm rot="5400000">
            <a:off x="9416192" y="993953"/>
            <a:ext cx="1131303" cy="3334463"/>
          </a:xfrm>
          <a:prstGeom prst="corner">
            <a:avLst>
              <a:gd name="adj1" fmla="val 16120"/>
              <a:gd name="adj2" fmla="val 161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AF3DB85-38D7-D3DA-F860-C8EA7A0EC4CE}"/>
              </a:ext>
            </a:extLst>
          </p:cNvPr>
          <p:cNvGrpSpPr/>
          <p:nvPr/>
        </p:nvGrpSpPr>
        <p:grpSpPr>
          <a:xfrm>
            <a:off x="8333663" y="2301453"/>
            <a:ext cx="3060873" cy="3096532"/>
            <a:chOff x="6428396" y="1251365"/>
            <a:chExt cx="2267255" cy="30965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3F29B63-E576-0C12-7C39-5D3D82C78178}"/>
                </a:ext>
              </a:extLst>
            </p:cNvPr>
            <p:cNvSpPr/>
            <p:nvPr/>
          </p:nvSpPr>
          <p:spPr>
            <a:xfrm>
              <a:off x="6428396" y="1285674"/>
              <a:ext cx="1699498" cy="148971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0C6B83-C008-BA5C-C9F0-E6ADB82D363A}"/>
                </a:ext>
              </a:extLst>
            </p:cNvPr>
            <p:cNvSpPr txBox="1"/>
            <p:nvPr/>
          </p:nvSpPr>
          <p:spPr>
            <a:xfrm>
              <a:off x="6566495" y="1251365"/>
              <a:ext cx="2129156" cy="30965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t" anchorCtr="0">
              <a:noAutofit/>
            </a:bodyPr>
            <a:lstStyle/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b="1" kern="1200" dirty="0">
                  <a:solidFill>
                    <a:schemeClr val="bg1">
                      <a:lumMod val="75000"/>
                    </a:schemeClr>
                  </a:solidFill>
                </a:rPr>
                <a:t>Non-Native Charts</a:t>
              </a:r>
            </a:p>
            <a:p>
              <a:pPr defTabSz="755650">
                <a:spcBef>
                  <a:spcPct val="0"/>
                </a:spcBef>
                <a:spcAft>
                  <a:spcPts val="200"/>
                </a:spcAft>
              </a:pPr>
              <a:r>
                <a:rPr lang="en-US" sz="1400" kern="1200" dirty="0" err="1">
                  <a:solidFill>
                    <a:schemeClr val="bg1">
                      <a:lumMod val="75000"/>
                    </a:schemeClr>
                  </a:solidFill>
                </a:rPr>
                <a:t>B’Arcs</a:t>
              </a:r>
              <a:endParaRPr lang="en-US" sz="1400" kern="1200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Stream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Waffles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Small Multiples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Population Pyramids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Diverging Stacked Bars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Lollipops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Dots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dirty="0">
                  <a:solidFill>
                    <a:schemeClr val="bg1">
                      <a:lumMod val="75000"/>
                    </a:schemeClr>
                  </a:solidFill>
                </a:rPr>
                <a:t>Swarms</a:t>
              </a:r>
            </a:p>
            <a:p>
              <a:pPr marL="0" lvl="0" indent="0" algn="l" defTabSz="755650">
                <a:spcBef>
                  <a:spcPct val="0"/>
                </a:spcBef>
                <a:spcAft>
                  <a:spcPts val="200"/>
                </a:spcAft>
                <a:buNone/>
              </a:pPr>
              <a:r>
                <a:rPr lang="en-US" sz="1400" kern="1200" dirty="0">
                  <a:solidFill>
                    <a:schemeClr val="bg1">
                      <a:lumMod val="75000"/>
                    </a:schemeClr>
                  </a:solidFill>
                </a:rPr>
                <a:t>Tile Grid Maps</a:t>
              </a:r>
            </a:p>
            <a:p>
              <a:pPr marL="0" lvl="0" indent="0" algn="l" defTabSz="933450">
                <a:lnSpc>
                  <a:spcPct val="90000"/>
                </a:lnSpc>
                <a:spcBef>
                  <a:spcPct val="0"/>
                </a:spcBef>
                <a:spcAft>
                  <a:spcPts val="200"/>
                </a:spcAft>
                <a:buNone/>
              </a:pPr>
              <a:endParaRPr lang="en-US" sz="2000" b="1" kern="1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5BDF610-6C5A-7BA8-358B-D6434CEE9016}"/>
              </a:ext>
            </a:extLst>
          </p:cNvPr>
          <p:cNvSpPr txBox="1"/>
          <p:nvPr/>
        </p:nvSpPr>
        <p:spPr>
          <a:xfrm>
            <a:off x="473118" y="3453641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Beginner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D4CFAF-8159-83CA-7B17-D90FC5A415C2}"/>
              </a:ext>
            </a:extLst>
          </p:cNvPr>
          <p:cNvSpPr txBox="1"/>
          <p:nvPr/>
        </p:nvSpPr>
        <p:spPr>
          <a:xfrm>
            <a:off x="4428449" y="2519559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Intermediate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75C487-2EA3-03E9-6D69-579C269C23C6}"/>
              </a:ext>
            </a:extLst>
          </p:cNvPr>
          <p:cNvSpPr txBox="1"/>
          <p:nvPr/>
        </p:nvSpPr>
        <p:spPr>
          <a:xfrm>
            <a:off x="8336660" y="1570937"/>
            <a:ext cx="3311652" cy="421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1270" anchor="t" anchorCtr="0">
            <a:noAutofit/>
          </a:bodyPr>
          <a:lstStyle/>
          <a:p>
            <a:pPr marL="0" lvl="0" indent="0" algn="ctr" defTabSz="933450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  <a:buNone/>
            </a:pPr>
            <a:r>
              <a:rPr lang="en-US" sz="2400" b="1" kern="12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Advanced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7574A7-21B6-DF96-E5F1-EB82D8AF6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2357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B633323-B93B-ED46-C924-CD4391683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Beginner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+mn-lt"/>
              </a:rPr>
              <a:t>Overused Native Charts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72D125-DAC9-2961-96B8-2434E6615480}"/>
              </a:ext>
            </a:extLst>
          </p:cNvPr>
          <p:cNvGrpSpPr>
            <a:grpSpLocks noChangeAspect="1"/>
          </p:cNvGrpSpPr>
          <p:nvPr/>
        </p:nvGrpSpPr>
        <p:grpSpPr>
          <a:xfrm>
            <a:off x="152400" y="2411282"/>
            <a:ext cx="11887200" cy="2401830"/>
            <a:chOff x="-242294" y="1839595"/>
            <a:chExt cx="16147012" cy="326253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485AB72-B945-0A6B-C8E9-19B67975C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8498" y="1839595"/>
              <a:ext cx="2743200" cy="13716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B0D5CF1-7125-419A-37A4-D242A3C4D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42294" y="3526731"/>
              <a:ext cx="3150791" cy="157539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CE10DE9-1202-F42A-B1B9-44CC522F1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5454" y="1839595"/>
              <a:ext cx="2714709" cy="13716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1FAB254-A08D-BAAA-322F-1E693583E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95454" y="3628629"/>
              <a:ext cx="2714709" cy="13716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3516C9-C3B6-7CFF-633E-B6C4ACD7BC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93639" y="1839595"/>
              <a:ext cx="2714709" cy="1371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56DCF33-16D6-9DB7-8954-80026E3AA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88400" y="3628629"/>
              <a:ext cx="2889721" cy="13716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3640087-E0CA-10F5-C08E-9D3816733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87790" y="3628629"/>
              <a:ext cx="2718743" cy="13716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B823DD5-296A-6093-99D7-E3EA08B3F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791824" y="1839595"/>
              <a:ext cx="2714709" cy="13716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474989-0936-88D2-0812-805E0207A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190009" y="1839595"/>
              <a:ext cx="2714709" cy="1371600"/>
            </a:xfrm>
            <a:prstGeom prst="rect">
              <a:avLst/>
            </a:prstGeom>
          </p:spPr>
        </p:pic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F35F07-96DC-EF34-CB11-AEE5C665F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Ann K. Emery  |  Depict Data Studio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271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epic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432C6"/>
      </a:accent1>
      <a:accent2>
        <a:srgbClr val="3F7AD8"/>
      </a:accent2>
      <a:accent3>
        <a:srgbClr val="13BF81"/>
      </a:accent3>
      <a:accent4>
        <a:srgbClr val="B715B7"/>
      </a:accent4>
      <a:accent5>
        <a:srgbClr val="DD405B"/>
      </a:accent5>
      <a:accent6>
        <a:srgbClr val="F7CB52"/>
      </a:accent6>
      <a:hlink>
        <a:srgbClr val="0563C1"/>
      </a:hlink>
      <a:folHlink>
        <a:srgbClr val="954F72"/>
      </a:folHlink>
    </a:clrScheme>
    <a:fontScheme name="Depict with Mont Heavy">
      <a:majorFont>
        <a:latin typeface="Mont Heavy"/>
        <a:ea typeface=""/>
        <a:cs typeface=""/>
      </a:majorFont>
      <a:minorFont>
        <a:latin typeface="Montserra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613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C519B0A-7B92-46A6-B05E-6AC546B0ADB8}">
  <we:reference id="wa104381063" version="1.0.0.0" store="en-US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204548</TotalTime>
  <Words>1642</Words>
  <Application>Microsoft Office PowerPoint</Application>
  <PresentationFormat>Widescreen</PresentationFormat>
  <Paragraphs>571</Paragraphs>
  <Slides>65</Slides>
  <Notes>4</Notes>
  <HiddenSlides>15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1" baseType="lpstr">
      <vt:lpstr>Arial</vt:lpstr>
      <vt:lpstr>Calibri</vt:lpstr>
      <vt:lpstr>Lato Black</vt:lpstr>
      <vt:lpstr>Mont Heavy</vt:lpstr>
      <vt:lpstr>Montserrat</vt:lpstr>
      <vt:lpstr>Office Theme</vt:lpstr>
      <vt:lpstr>PowerPoint Presentation</vt:lpstr>
      <vt:lpstr>Ann K. Emery of Depict Data Studio</vt:lpstr>
      <vt:lpstr>Ann K. Emery of Depict Data Studio</vt:lpstr>
      <vt:lpstr>6 Different Workshops</vt:lpstr>
      <vt:lpstr>Great Graphs in Excel</vt:lpstr>
      <vt:lpstr>Great Graphs in Excel</vt:lpstr>
      <vt:lpstr>Great Graphs in Excel</vt:lpstr>
      <vt:lpstr>Great Graphs in Excel</vt:lpstr>
      <vt:lpstr>Beginner: Overused Native Charts</vt:lpstr>
      <vt:lpstr>Beginner: Overused Native Charts</vt:lpstr>
      <vt:lpstr>Pies</vt:lpstr>
      <vt:lpstr>Donuts</vt:lpstr>
      <vt:lpstr>Bars</vt:lpstr>
      <vt:lpstr>Columns</vt:lpstr>
      <vt:lpstr>Clustered Bars</vt:lpstr>
      <vt:lpstr>Clustered Columns</vt:lpstr>
      <vt:lpstr>Stacked Bars</vt:lpstr>
      <vt:lpstr>Stacked Columns</vt:lpstr>
      <vt:lpstr>Line Graphs</vt:lpstr>
      <vt:lpstr>Beware! Zzz… &amp; Lacking Analytical Depth</vt:lpstr>
      <vt:lpstr>Beware! Editing Needed</vt:lpstr>
      <vt:lpstr>Beware! Editing Needed</vt:lpstr>
      <vt:lpstr>Great Graphs in Excel</vt:lpstr>
      <vt:lpstr>Intermediate: Underused Native Charts</vt:lpstr>
      <vt:lpstr>Intermediate: Underused Native Charts</vt:lpstr>
      <vt:lpstr>Tree Maps</vt:lpstr>
      <vt:lpstr>Sunburst Diagrams</vt:lpstr>
      <vt:lpstr>Combo</vt:lpstr>
      <vt:lpstr>Overlapping</vt:lpstr>
      <vt:lpstr>Area</vt:lpstr>
      <vt:lpstr>Slopes</vt:lpstr>
      <vt:lpstr>Small Multiples Lines</vt:lpstr>
      <vt:lpstr>Bump Charts</vt:lpstr>
      <vt:lpstr>Heat Maps</vt:lpstr>
      <vt:lpstr>Scatter Plots</vt:lpstr>
      <vt:lpstr>Bubble Charts</vt:lpstr>
      <vt:lpstr>Beware! Editing Needed</vt:lpstr>
      <vt:lpstr>Woohoo! Variety &amp; Analytical Depth</vt:lpstr>
      <vt:lpstr>Great Graphs in Excel</vt:lpstr>
      <vt:lpstr>Advanced: Non-Native Charts</vt:lpstr>
      <vt:lpstr>B’Arcs</vt:lpstr>
      <vt:lpstr>Waffles</vt:lpstr>
      <vt:lpstr>Small Multiples Bars</vt:lpstr>
      <vt:lpstr>Diverging Stacked Bars</vt:lpstr>
      <vt:lpstr>Population Pyramids</vt:lpstr>
      <vt:lpstr>Box and Whisker</vt:lpstr>
      <vt:lpstr>Lollipops</vt:lpstr>
      <vt:lpstr>Dot Plots</vt:lpstr>
      <vt:lpstr>Swarm</vt:lpstr>
      <vt:lpstr>Tile Grid Heat Maps</vt:lpstr>
      <vt:lpstr>Tile Grid Trendline Maps</vt:lpstr>
      <vt:lpstr>Beware! Disguises Needed</vt:lpstr>
      <vt:lpstr>Beware! Disguises Needed</vt:lpstr>
      <vt:lpstr>Beware! Disguises Needed</vt:lpstr>
      <vt:lpstr>Beware! Disguises Needed</vt:lpstr>
      <vt:lpstr>Great Graphs in Excel</vt:lpstr>
      <vt:lpstr>Interactive Dashboards </vt:lpstr>
      <vt:lpstr>Static Dashboards</vt:lpstr>
      <vt:lpstr>Static Dashboards</vt:lpstr>
      <vt:lpstr>Data Storytelling in Excel</vt:lpstr>
      <vt:lpstr>Data Storytelling in Excel</vt:lpstr>
      <vt:lpstr>Data Storytelling in Excel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K. Emery</dc:creator>
  <cp:lastModifiedBy>Ann K. Emery</cp:lastModifiedBy>
  <cp:revision>3925</cp:revision>
  <dcterms:created xsi:type="dcterms:W3CDTF">2015-06-21T22:32:37Z</dcterms:created>
  <dcterms:modified xsi:type="dcterms:W3CDTF">2025-09-25T22:20:12Z</dcterms:modified>
</cp:coreProperties>
</file>